
<file path=[Content_Types].xml><?xml version="1.0" encoding="utf-8"?>
<Types xmlns="http://schemas.openxmlformats.org/package/2006/content-types">
  <Default Extension="jpeg" ContentType="image/jpeg"/>
  <Default Extension="JPG" ContentType="image/.jpg"/>
  <Default Extension="xlsx" ContentType="application/vnd.openxmlformats-officedocument.spreadsheetml.sheet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olors1.xml" ContentType="application/vnd.ms-office.chartcolorstyle+xml"/>
  <Override PartName="/ppt/charts/style1.xml" ContentType="application/vnd.ms-office.chartstyl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2" r:id="rId3"/>
  </p:sldMasterIdLst>
  <p:sldIdLst>
    <p:sldId id="258" r:id="rId4"/>
    <p:sldId id="257" r:id="rId5"/>
    <p:sldId id="260" r:id="rId6"/>
    <p:sldId id="261" r:id="rId7"/>
    <p:sldId id="262" r:id="rId8"/>
    <p:sldId id="263" r:id="rId9"/>
    <p:sldId id="264" r:id="rId10"/>
    <p:sldId id="265" r:id="rId11"/>
    <p:sldId id="259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04" autoAdjust="0"/>
    <p:restoredTop sz="94660"/>
  </p:normalViewPr>
  <p:slideViewPr>
    <p:cSldViewPr snapToGrid="0">
      <p:cViewPr varScale="1">
        <p:scale>
          <a:sx n="63" d="100"/>
          <a:sy n="63" d="100"/>
        </p:scale>
        <p:origin x="79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4" Type="http://schemas.microsoft.com/office/2011/relationships/chartColorStyle" Target="colors1.xml"/><Relationship Id="rId3" Type="http://schemas.microsoft.com/office/2011/relationships/chartStyle" Target="style1.xml"/><Relationship Id="rId2" Type="http://schemas.openxmlformats.org/officeDocument/2006/relationships/themeOverride" Target="../theme/themeOverride1.xml"/><Relationship Id="rId1" Type="http://schemas.openxmlformats.org/officeDocument/2006/relationships/package" Target="../embeddings/Workbook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4">
                    <a:tint val="67000"/>
                    <a:satMod val="105000"/>
                    <a:lumMod val="110000"/>
                  </a:schemeClr>
                </a:gs>
                <a:gs pos="50000">
                  <a:schemeClr val="accent4">
                    <a:tint val="73000"/>
                    <a:satMod val="103000"/>
                    <a:lumMod val="105000"/>
                  </a:schemeClr>
                </a:gs>
                <a:gs pos="100000">
                  <a:schemeClr val="accent4">
                    <a:tint val="81000"/>
                    <a:satMod val="109000"/>
                    <a:lumMod val="105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4">
                  <a:shade val="95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/>
              <a:lstStyle/>
              <a:p>
                <a:pPr>
                  <a:defRPr lang="en-GB" sz="1600" b="1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'analises de rondas '!$I$57:$I$61</c:f>
              <c:strCache>
                <c:ptCount val="5"/>
                <c:pt idx="0">
                  <c:v>Bafata</c:v>
                </c:pt>
                <c:pt idx="1">
                  <c:v>Bolama</c:v>
                </c:pt>
                <c:pt idx="2">
                  <c:v>Gabu</c:v>
                </c:pt>
                <c:pt idx="3">
                  <c:v>Tombali</c:v>
                </c:pt>
                <c:pt idx="4">
                  <c:v>Guiné-Bissau</c:v>
                </c:pt>
              </c:strCache>
            </c:strRef>
          </c:cat>
          <c:val>
            <c:numRef>
              <c:f>'analises de rondas '!$K$57:$K$61</c:f>
              <c:numCache>
                <c:formatCode>0%</c:formatCode>
                <c:ptCount val="5"/>
                <c:pt idx="0">
                  <c:v>0.956492398078679</c:v>
                </c:pt>
                <c:pt idx="1">
                  <c:v>0.553068901038286</c:v>
                </c:pt>
                <c:pt idx="2">
                  <c:v>0.890447991761071</c:v>
                </c:pt>
                <c:pt idx="3">
                  <c:v>0.902700750090308</c:v>
                </c:pt>
                <c:pt idx="4">
                  <c:v>0.913872725171289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478326688"/>
        <c:axId val="1"/>
      </c:barChart>
      <c:catAx>
        <c:axId val="478326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GB" sz="1600" b="1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in val="0.1"/>
        </c:scaling>
        <c:delete val="1"/>
        <c:axPos val="l"/>
        <c:numFmt formatCode="0%" sourceLinked="1"/>
        <c:majorTickMark val="none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en-GB" sz="1600" b="1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</a:p>
        </c:txPr>
        <c:crossAx val="4783266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uri="{0b15fc19-7d7d-44ad-8c2d-2c3a37ce22c3}">
        <chartProps xmlns="https://web.wps.cn/et/2018/main" chartId="{89d45b31-d5aa-4474-8d7b-ca816791e50b}"/>
      </c:ext>
    </c:extLst>
  </c:chart>
  <c:spPr>
    <a:noFill/>
    <a:ln>
      <a:noFill/>
    </a:ln>
    <a:effectLst/>
  </c:spPr>
  <c:txPr>
    <a:bodyPr/>
    <a:lstStyle/>
    <a:p>
      <a:pPr>
        <a:defRPr lang="en-GB" sz="1600" b="1">
          <a:latin typeface="Arial" panose="020B0604020202020204" pitchFamily="34" charset="0"/>
          <a:cs typeface="Arial" panose="020B0604020202020204" pitchFamily="34" charset="0"/>
        </a:defRPr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style1.xml><?xml version="1.0" encoding="utf-8"?>
<cs:chartStyle xmlns:cs="http://schemas.microsoft.com/office/drawing/2012/chartStyle" xmlns:a="http://schemas.openxmlformats.org/drawingml/2006/main" id="206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5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5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5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2E7D9-385A-495E-A4D3-E175BE1CCD5B}" type="slidenum">
              <a:rPr lang="fr-CH" smtClean="0"/>
            </a:fld>
            <a:endParaRPr lang="fr-CH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0"/>
            <a:ext cx="12192000" cy="2614065"/>
          </a:xfrm>
        </p:spPr>
        <p:txBody>
          <a:bodyPr anchor="b"/>
          <a:lstStyle>
            <a:lvl1pPr algn="ctr">
              <a:defRPr sz="6000" b="1" baseline="30000"/>
            </a:lvl1pPr>
          </a:lstStyle>
          <a:p>
            <a:r>
              <a:rPr lang="en-GB" dirty="0"/>
              <a:t>12th SMC Alliance Meeting </a:t>
            </a:r>
            <a:br>
              <a:rPr lang="en-GB" dirty="0"/>
            </a:br>
            <a:r>
              <a:rPr lang="en-GB" dirty="0"/>
              <a:t>Lomé - Togo</a:t>
            </a:r>
            <a:br>
              <a:rPr lang="en-GB" dirty="0"/>
            </a:br>
            <a:r>
              <a:rPr lang="en-GB" dirty="0"/>
              <a:t>Feb 25 – 28, 2025  </a:t>
            </a:r>
            <a:endParaRPr lang="fr-C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89186" y="4051739"/>
            <a:ext cx="11776842" cy="977463"/>
          </a:xfrm>
        </p:spPr>
        <p:txBody>
          <a:bodyPr>
            <a:noAutofit/>
          </a:bodyPr>
          <a:lstStyle>
            <a:lvl1pPr marL="0" indent="0" algn="ctr">
              <a:buNone/>
              <a:defRPr sz="6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CH" dirty="0"/>
              <a:t>Merci, </a:t>
            </a:r>
            <a:r>
              <a:rPr lang="fr-CH" dirty="0" err="1"/>
              <a:t>Akpe</a:t>
            </a:r>
            <a:r>
              <a:rPr lang="fr-CH" dirty="0"/>
              <a:t>, </a:t>
            </a:r>
            <a:r>
              <a:rPr lang="fr-CH" dirty="0" err="1"/>
              <a:t>Thank</a:t>
            </a:r>
            <a:r>
              <a:rPr lang="fr-CH" dirty="0"/>
              <a:t> </a:t>
            </a:r>
            <a:r>
              <a:rPr lang="fr-CH" dirty="0" err="1"/>
              <a:t>you</a:t>
            </a:r>
            <a:r>
              <a:rPr lang="fr-CH" dirty="0"/>
              <a:t>, </a:t>
            </a:r>
            <a:r>
              <a:rPr lang="fr-CH" dirty="0" err="1"/>
              <a:t>Obrigado</a:t>
            </a:r>
            <a:endParaRPr lang="fr-CH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D3B32C1-B568-4415-9CF6-6162BDACC347}" type="datetimeFigureOut">
              <a:rPr lang="fr-CH" smtClean="0"/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2E7D9-385A-495E-A4D3-E175BE1CCD5B}" type="slidenum">
              <a:rPr lang="fr-CH" smtClean="0"/>
            </a:fld>
            <a:endParaRPr lang="fr-C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D3B32C1-B568-4415-9CF6-6162BDACC347}" type="datetimeFigureOut">
              <a:rPr lang="fr-CH" smtClean="0"/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2E7D9-385A-495E-A4D3-E175BE1CCD5B}" type="slidenum">
              <a:rPr lang="fr-CH" smtClean="0"/>
            </a:fld>
            <a:endParaRPr lang="fr-CH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D3B32C1-B568-4415-9CF6-6162BDACC347}" type="datetimeFigureOut">
              <a:rPr lang="fr-CH" smtClean="0"/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2E7D9-385A-495E-A4D3-E175BE1CCD5B}" type="slidenum">
              <a:rPr lang="fr-CH" smtClean="0"/>
            </a:fld>
            <a:endParaRPr lang="fr-CH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D3B32C1-B568-4415-9CF6-6162BDACC347}" type="datetimeFigureOut">
              <a:rPr lang="fr-CH" smtClean="0"/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2E7D9-385A-495E-A4D3-E175BE1CCD5B}" type="slidenum">
              <a:rPr lang="fr-CH" smtClean="0"/>
            </a:fld>
            <a:endParaRPr lang="fr-CH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2F93B-52B7-4A7C-AE6A-2B400351248C}" type="datetimeFigureOut">
              <a:rPr lang="fr-CH" smtClean="0"/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07898-E56C-4FC0-B2DB-F3A91A3C8991}" type="slidenum">
              <a:rPr lang="fr-CH" smtClean="0"/>
            </a:fld>
            <a:endParaRPr lang="fr-CH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2F93B-52B7-4A7C-AE6A-2B400351248C}" type="datetimeFigureOut">
              <a:rPr lang="fr-CH" smtClean="0"/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07898-E56C-4FC0-B2DB-F3A91A3C8991}" type="slidenum">
              <a:rPr lang="fr-CH" smtClean="0"/>
            </a:fld>
            <a:endParaRPr lang="fr-CH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2F93B-52B7-4A7C-AE6A-2B400351248C}" type="datetimeFigureOut">
              <a:rPr lang="fr-CH" smtClean="0"/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07898-E56C-4FC0-B2DB-F3A91A3C8991}" type="slidenum">
              <a:rPr lang="fr-CH" smtClean="0"/>
            </a:fld>
            <a:endParaRPr lang="fr-CH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2F93B-52B7-4A7C-AE6A-2B400351248C}" type="datetimeFigureOut">
              <a:rPr lang="fr-CH" smtClean="0"/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07898-E56C-4FC0-B2DB-F3A91A3C8991}" type="slidenum">
              <a:rPr lang="fr-CH" smtClean="0"/>
            </a:fld>
            <a:endParaRPr lang="fr-CH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2F93B-52B7-4A7C-AE6A-2B400351248C}" type="datetimeFigureOut">
              <a:rPr lang="fr-CH" smtClean="0"/>
            </a:fld>
            <a:endParaRPr lang="fr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07898-E56C-4FC0-B2DB-F3A91A3C8991}" type="slidenum">
              <a:rPr lang="fr-CH" smtClean="0"/>
            </a:fld>
            <a:endParaRPr lang="fr-CH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2F93B-52B7-4A7C-AE6A-2B400351248C}" type="datetimeFigureOut">
              <a:rPr lang="fr-CH" smtClean="0"/>
            </a:fld>
            <a:endParaRPr lang="fr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07898-E56C-4FC0-B2DB-F3A91A3C8991}" type="slidenum">
              <a:rPr lang="fr-CH" smtClean="0"/>
            </a:fld>
            <a:endParaRPr lang="fr-C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12192000" cy="1074208"/>
          </a:xfrm>
        </p:spPr>
        <p:txBody>
          <a:bodyPr>
            <a:noAutofit/>
          </a:bodyPr>
          <a:lstStyle>
            <a:lvl1pPr>
              <a:defRPr sz="5400" baseline="30000"/>
            </a:lvl1pPr>
          </a:lstStyle>
          <a:p>
            <a:pPr algn="ctr"/>
            <a:r>
              <a:rPr lang="en-US" sz="4400" dirty="0"/>
              <a:t>Title of slide</a:t>
            </a:r>
            <a:endParaRPr lang="en-US" sz="4400" dirty="0"/>
          </a:p>
        </p:txBody>
      </p:sp>
      <p:pic>
        <p:nvPicPr>
          <p:cNvPr id="5" name="Imagem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40148" y="6142382"/>
            <a:ext cx="1310850" cy="71561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2F93B-52B7-4A7C-AE6A-2B400351248C}" type="datetimeFigureOut">
              <a:rPr lang="fr-CH" smtClean="0"/>
            </a:fld>
            <a:endParaRPr lang="fr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07898-E56C-4FC0-B2DB-F3A91A3C8991}" type="slidenum">
              <a:rPr lang="fr-CH" smtClean="0"/>
            </a:fld>
            <a:endParaRPr lang="fr-CH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2F93B-52B7-4A7C-AE6A-2B400351248C}" type="datetimeFigureOut">
              <a:rPr lang="fr-CH" smtClean="0"/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07898-E56C-4FC0-B2DB-F3A91A3C8991}" type="slidenum">
              <a:rPr lang="fr-CH" smtClean="0"/>
            </a:fld>
            <a:endParaRPr lang="fr-CH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2F93B-52B7-4A7C-AE6A-2B400351248C}" type="datetimeFigureOut">
              <a:rPr lang="fr-CH" smtClean="0"/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07898-E56C-4FC0-B2DB-F3A91A3C8991}" type="slidenum">
              <a:rPr lang="fr-CH" smtClean="0"/>
            </a:fld>
            <a:endParaRPr lang="fr-CH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2F93B-52B7-4A7C-AE6A-2B400351248C}" type="datetimeFigureOut">
              <a:rPr lang="fr-CH" smtClean="0"/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07898-E56C-4FC0-B2DB-F3A91A3C8991}" type="slidenum">
              <a:rPr lang="fr-CH" smtClean="0"/>
            </a:fld>
            <a:endParaRPr lang="fr-CH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2F93B-52B7-4A7C-AE6A-2B400351248C}" type="datetimeFigureOut">
              <a:rPr lang="fr-CH" smtClean="0"/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07898-E56C-4FC0-B2DB-F3A91A3C8991}" type="slidenum">
              <a:rPr lang="fr-CH" smtClean="0"/>
            </a:fld>
            <a:endParaRPr lang="fr-C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fr-CH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32E7D9-385A-495E-A4D3-E175BE1CCD5B}" type="slidenum">
              <a:rPr lang="fr-CH" smtClean="0"/>
            </a:fld>
            <a:endParaRPr lang="fr-CH"/>
          </a:p>
        </p:txBody>
      </p:sp>
      <p:sp>
        <p:nvSpPr>
          <p:cNvPr id="4" name="TextBox 3"/>
          <p:cNvSpPr txBox="1"/>
          <p:nvPr userDrawn="1"/>
        </p:nvSpPr>
        <p:spPr>
          <a:xfrm>
            <a:off x="7687732" y="6169709"/>
            <a:ext cx="12869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Logo du Pays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>
            <a:normAutofit/>
          </a:bodyPr>
          <a:lstStyle>
            <a:lvl1pPr>
              <a:defRPr sz="4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fr-C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7443" y="6311900"/>
            <a:ext cx="2743200" cy="365125"/>
          </a:xfrm>
        </p:spPr>
        <p:txBody>
          <a:bodyPr/>
          <a:lstStyle/>
          <a:p>
            <a:fld id="{E332E7D9-385A-495E-A4D3-E175BE1CCD5B}" type="slidenum">
              <a:rPr lang="fr-CH" smtClean="0"/>
            </a:fld>
            <a:endParaRPr lang="fr-CH"/>
          </a:p>
        </p:txBody>
      </p:sp>
      <p:pic>
        <p:nvPicPr>
          <p:cNvPr id="7" name="Picture 6" descr="Logo, company name&#10;&#10;Description automatically generated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821136"/>
            <a:ext cx="1389741" cy="1008296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7687732" y="6169709"/>
            <a:ext cx="12869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Logo du pays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CH"/>
          </a:p>
        </p:txBody>
      </p:sp>
      <p:pic>
        <p:nvPicPr>
          <p:cNvPr id="7" name="Picture 6" descr="Logo, company name&#10;&#10;Description automatically generated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550" y="5841759"/>
            <a:ext cx="1389741" cy="1008296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8085665" y="6162986"/>
            <a:ext cx="12869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Logo du pays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2E7D9-385A-495E-A4D3-E175BE1CCD5B}" type="slidenum">
              <a:rPr lang="fr-CH" smtClean="0"/>
            </a:fld>
            <a:endParaRPr lang="fr-CH"/>
          </a:p>
        </p:txBody>
      </p:sp>
      <p:sp>
        <p:nvSpPr>
          <p:cNvPr id="5" name="TextBox 4"/>
          <p:cNvSpPr txBox="1"/>
          <p:nvPr userDrawn="1"/>
        </p:nvSpPr>
        <p:spPr>
          <a:xfrm>
            <a:off x="7893655" y="6198659"/>
            <a:ext cx="12869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Logo du pays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2E7D9-385A-495E-A4D3-E175BE1CCD5B}" type="slidenum">
              <a:rPr lang="fr-CH" smtClean="0"/>
            </a:fld>
            <a:endParaRPr lang="fr-CH"/>
          </a:p>
        </p:txBody>
      </p:sp>
      <p:sp>
        <p:nvSpPr>
          <p:cNvPr id="7" name="TextBox 6"/>
          <p:cNvSpPr txBox="1"/>
          <p:nvPr userDrawn="1"/>
        </p:nvSpPr>
        <p:spPr>
          <a:xfrm>
            <a:off x="7687732" y="6169709"/>
            <a:ext cx="12869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Logo du pays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D3B32C1-B568-4415-9CF6-6162BDACC347}" type="datetimeFigureOut">
              <a:rPr lang="fr-CH" smtClean="0"/>
            </a:fld>
            <a:endParaRPr lang="fr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2E7D9-385A-495E-A4D3-E175BE1CCD5B}" type="slidenum">
              <a:rPr lang="fr-CH" smtClean="0"/>
            </a:fld>
            <a:endParaRPr lang="fr-CH"/>
          </a:p>
        </p:txBody>
      </p:sp>
      <p:sp>
        <p:nvSpPr>
          <p:cNvPr id="6" name="TextBox 5"/>
          <p:cNvSpPr txBox="1"/>
          <p:nvPr userDrawn="1"/>
        </p:nvSpPr>
        <p:spPr>
          <a:xfrm>
            <a:off x="7687732" y="6169709"/>
            <a:ext cx="12869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Logo du pays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D3B32C1-B568-4415-9CF6-6162BDACC347}" type="datetimeFigureOut">
              <a:rPr lang="fr-CH" smtClean="0"/>
            </a:fld>
            <a:endParaRPr lang="fr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2E7D9-385A-495E-A4D3-E175BE1CCD5B}" type="slidenum">
              <a:rPr lang="fr-CH" smtClean="0"/>
            </a:fld>
            <a:endParaRPr lang="fr-CH"/>
          </a:p>
        </p:txBody>
      </p:sp>
      <p:sp>
        <p:nvSpPr>
          <p:cNvPr id="5" name="TextBox 4"/>
          <p:cNvSpPr txBox="1"/>
          <p:nvPr userDrawn="1"/>
        </p:nvSpPr>
        <p:spPr>
          <a:xfrm>
            <a:off x="7687732" y="6169709"/>
            <a:ext cx="12869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Logo du pays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5" Type="http://schemas.openxmlformats.org/officeDocument/2006/relationships/image" Target="../media/image3.png"/><Relationship Id="rId14" Type="http://schemas.openxmlformats.org/officeDocument/2006/relationships/image" Target="../media/image2.png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2.xml"/><Relationship Id="rId8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0.xml"/><Relationship Id="rId6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fr-CH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2757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32E7D9-385A-495E-A4D3-E175BE1CCD5B}" type="slidenum">
              <a:rPr lang="fr-CH" smtClean="0"/>
            </a:fld>
            <a:endParaRPr lang="fr-CH"/>
          </a:p>
        </p:txBody>
      </p:sp>
      <p:pic>
        <p:nvPicPr>
          <p:cNvPr id="7" name="Picture 6" descr="Logo, company name&#10;&#10;Description automatically generated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758" y="5833515"/>
            <a:ext cx="1395184" cy="1012245"/>
          </a:xfrm>
          <a:prstGeom prst="rect">
            <a:avLst/>
          </a:prstGeom>
        </p:spPr>
      </p:pic>
      <p:pic>
        <p:nvPicPr>
          <p:cNvPr id="8" name="Picture 7" descr="Logo&#10;&#10;Description automatically generated"/>
          <p:cNvPicPr>
            <a:picLocks noChangeAspect="1"/>
          </p:cNvPicPr>
          <p:nvPr userDrawn="1"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50" b="14663"/>
          <a:stretch>
            <a:fillRect/>
          </a:stretch>
        </p:blipFill>
        <p:spPr>
          <a:xfrm>
            <a:off x="9809099" y="5927271"/>
            <a:ext cx="1675279" cy="9184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2F93B-52B7-4A7C-AE6A-2B400351248C}" type="datetimeFigureOut">
              <a:rPr lang="fr-CH" smtClean="0"/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07898-E56C-4FC0-B2DB-F3A91A3C8991}" type="slidenum">
              <a:rPr lang="fr-CH" smtClean="0"/>
            </a:fld>
            <a:endParaRPr lang="fr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5659" y="4660318"/>
            <a:ext cx="5047891" cy="714321"/>
          </a:xfrm>
        </p:spPr>
        <p:txBody>
          <a:bodyPr>
            <a:normAutofit/>
          </a:bodyPr>
          <a:lstStyle/>
          <a:p>
            <a:pPr algn="ctr"/>
            <a:r>
              <a:rPr lang="en-GB" sz="2400" b="1" dirty="0" err="1"/>
              <a:t>Guiné</a:t>
            </a:r>
            <a:r>
              <a:rPr lang="en-GB" sz="2400" b="1" dirty="0"/>
              <a:t>-Bissau</a:t>
            </a:r>
            <a:endParaRPr lang="en-GB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009955" y="3429000"/>
            <a:ext cx="87299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EXTENÇÃO DE FAIXA ETARIA QPS EM 2024</a:t>
            </a:r>
            <a:endParaRPr lang="fr-FR" sz="3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1"/>
          <p:cNvSpPr txBox="1"/>
          <p:nvPr/>
        </p:nvSpPr>
        <p:spPr>
          <a:xfrm>
            <a:off x="0" y="859766"/>
            <a:ext cx="12192000" cy="183733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n-US" dirty="0"/>
              <a:t>Reunião Anual da Aliança SM</a:t>
            </a:r>
            <a:r>
              <a:rPr lang="pt-PT" dirty="0"/>
              <a:t>C</a:t>
            </a:r>
            <a:r>
              <a:rPr lang="en-US" dirty="0"/>
              <a:t> 2025 </a:t>
            </a:r>
            <a:endParaRPr lang="en-GB" dirty="0"/>
          </a:p>
          <a:p>
            <a:pPr algn="ctr"/>
            <a:r>
              <a:rPr lang="en-GB" sz="2800" dirty="0"/>
              <a:t>Lomé – Togo </a:t>
            </a:r>
            <a:br>
              <a:rPr lang="en-GB" sz="2800" dirty="0"/>
            </a:br>
            <a:br>
              <a:rPr lang="en-GB" dirty="0"/>
            </a:br>
            <a:r>
              <a:rPr lang="en-GB" sz="2000" dirty="0"/>
              <a:t>25 – 28 </a:t>
            </a:r>
            <a:r>
              <a:rPr lang="en-US" sz="2000" dirty="0" err="1"/>
              <a:t>fevereiro</a:t>
            </a:r>
            <a:r>
              <a:rPr lang="en-GB" sz="2000" dirty="0"/>
              <a:t> 2025</a:t>
            </a:r>
            <a:endParaRPr lang="en-US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fr-FR" sz="5400" b="1" dirty="0">
                <a:latin typeface="Arial" panose="020B0604020202020204" pitchFamily="34" charset="0"/>
                <a:cs typeface="Arial" panose="020B0604020202020204" pitchFamily="34" charset="0"/>
              </a:rPr>
              <a:t>ABORDAGEM DA QPS NA GUINÉ-BISSAU</a:t>
            </a:r>
            <a:endParaRPr lang="en-US" dirty="0"/>
          </a:p>
        </p:txBody>
      </p:sp>
      <p:sp>
        <p:nvSpPr>
          <p:cNvPr id="3" name="CaixaDeTexto 2"/>
          <p:cNvSpPr txBox="1"/>
          <p:nvPr/>
        </p:nvSpPr>
        <p:spPr>
          <a:xfrm>
            <a:off x="1300480" y="1338798"/>
            <a:ext cx="8917272" cy="36317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ADMINISTRAÇÃO : CAMPANHA DE MASSA PELOS AGENTES SAÚDE COMUNITÁRIA; </a:t>
            </a:r>
            <a:endParaRPr lang="fr-F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ESTRATEGIA : PORTA À PORTA;</a:t>
            </a:r>
            <a:endParaRPr lang="fr-F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DURAÇÃO : 6 DIAS POR MÊS;</a:t>
            </a:r>
            <a:endParaRPr lang="fr-F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PERIODO : AGOSTO À NOVEMBRO;</a:t>
            </a:r>
            <a:endParaRPr lang="fr-F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DISTRIBUIÇÃO DOS MEDICAMENTOS: 3 DOSES OBSERVADAS PELOS AGENTES DE SAÚDE COMUNITARIA. </a:t>
            </a:r>
            <a:endParaRPr lang="fr-F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5400" b="1" dirty="0">
                <a:latin typeface="Arial" panose="020B0604020202020204" pitchFamily="34" charset="0"/>
                <a:cs typeface="Arial" panose="020B0604020202020204" pitchFamily="34" charset="0"/>
              </a:rPr>
              <a:t>REGIÕES ALVOS DA CAMPANHA 2024</a:t>
            </a:r>
            <a:endParaRPr lang="en-US" dirty="0"/>
          </a:p>
        </p:txBody>
      </p:sp>
      <p:sp>
        <p:nvSpPr>
          <p:cNvPr id="3" name="CaixaDeTexto 2"/>
          <p:cNvSpPr txBox="1"/>
          <p:nvPr/>
        </p:nvSpPr>
        <p:spPr>
          <a:xfrm>
            <a:off x="1338239" y="1108434"/>
            <a:ext cx="878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CAMPANHA QPS 2024</a:t>
            </a:r>
            <a:endParaRPr lang="fr-F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REGIÕES ALVOS: BAFATÁ-BOLAMA-GABÚ E TOMBALI</a:t>
            </a:r>
            <a:endParaRPr lang="fr-F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1361440" y="1967510"/>
            <a:ext cx="19405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4 REGIÕES </a:t>
            </a:r>
            <a:endParaRPr lang="fr-F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1381760" y="2497039"/>
            <a:ext cx="214376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44 </a:t>
            </a:r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ÀREAS</a:t>
            </a: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 SANITARIAS </a:t>
            </a:r>
            <a:endParaRPr lang="fr-F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7279642" y="1996694"/>
            <a:ext cx="28803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ALVOS DE 3-120 MESES</a:t>
            </a:r>
            <a:endParaRPr lang="fr-F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252 698</a:t>
            </a:r>
            <a:endParaRPr lang="fr-F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7945122" y="3174146"/>
            <a:ext cx="18897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4 RONDAS </a:t>
            </a:r>
            <a:endParaRPr lang="fr-F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840480" y="1748899"/>
            <a:ext cx="3456034" cy="2376000"/>
          </a:xfrm>
          <a:prstGeom prst="rect">
            <a:avLst/>
          </a:prstGeom>
        </p:spPr>
      </p:pic>
      <p:graphicFrame>
        <p:nvGraphicFramePr>
          <p:cNvPr id="9" name="Tabela 8"/>
          <p:cNvGraphicFramePr>
            <a:graphicFrameLocks noGrp="1"/>
          </p:cNvGraphicFramePr>
          <p:nvPr/>
        </p:nvGraphicFramePr>
        <p:xfrm>
          <a:off x="1294718" y="4037047"/>
          <a:ext cx="9038001" cy="1944429"/>
        </p:xfrm>
        <a:graphic>
          <a:graphicData uri="http://schemas.openxmlformats.org/drawingml/2006/table">
            <a:tbl>
              <a:tblPr>
                <a:tableStyleId>{93296810-A885-4BE3-A3E7-6D5BEEA58F35}</a:tableStyleId>
              </a:tblPr>
              <a:tblGrid>
                <a:gridCol w="1104912"/>
                <a:gridCol w="947065"/>
                <a:gridCol w="620070"/>
                <a:gridCol w="777192"/>
                <a:gridCol w="883046"/>
                <a:gridCol w="1035845"/>
                <a:gridCol w="512994"/>
                <a:gridCol w="868143"/>
                <a:gridCol w="868143"/>
                <a:gridCol w="1420591"/>
              </a:tblGrid>
              <a:tr h="851329">
                <a:tc>
                  <a:txBody>
                    <a:bodyPr/>
                    <a:lstStyle/>
                    <a:p>
                      <a:pPr algn="l" fontAlgn="ctr"/>
                      <a:r>
                        <a:rPr lang="pt-PT" sz="1200" b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Regiões </a:t>
                      </a:r>
                      <a:endParaRPr lang="pt-PT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de </a:t>
                      </a:r>
                      <a:r>
                        <a:rPr lang="pt-PT" sz="1200" b="1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crianças</a:t>
                      </a:r>
                      <a:r>
                        <a:rPr lang="en-US" sz="1200" b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alvos </a:t>
                      </a:r>
                      <a:endParaRPr lang="en-US" sz="12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3-11 meses</a:t>
                      </a:r>
                      <a:endParaRPr lang="pt-PT" sz="12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12-59 meses</a:t>
                      </a:r>
                      <a:endParaRPr lang="pt-PT" sz="12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fr-FR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60-120 meses</a:t>
                      </a:r>
                      <a:endParaRPr lang="fr-FR" sz="12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de crianças atingidos com 4 rondas</a:t>
                      </a:r>
                      <a:endParaRPr lang="en-US" sz="12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3-11 meses</a:t>
                      </a:r>
                      <a:endParaRPr lang="pt-PT" sz="12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12-59 </a:t>
                      </a:r>
                      <a:endParaRPr lang="pt-PT" sz="1200" b="1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r>
                        <a:rPr lang="pt-PT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meses</a:t>
                      </a:r>
                      <a:endParaRPr lang="pt-PT" sz="12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60-120 Meses</a:t>
                      </a:r>
                      <a:endParaRPr lang="pt-PT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das crianças atingidas</a:t>
                      </a:r>
                      <a:endParaRPr lang="pt-PT" sz="12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9792">
                <a:tc>
                  <a:txBody>
                    <a:bodyPr/>
                    <a:lstStyle/>
                    <a:p>
                      <a:pPr algn="l" fontAlgn="t"/>
                      <a:r>
                        <a:rPr lang="pt-PT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Bafata</a:t>
                      </a:r>
                      <a:endParaRPr lang="pt-PT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100 764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9 847</a:t>
                      </a:r>
                      <a:endParaRPr lang="pt-PT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43 653</a:t>
                      </a:r>
                      <a:endParaRPr lang="pt-PT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47 264</a:t>
                      </a:r>
                      <a:endParaRPr lang="pt-PT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96 380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8 387</a:t>
                      </a:r>
                      <a:endParaRPr lang="pt-PT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41 369</a:t>
                      </a:r>
                      <a:endParaRPr lang="pt-PT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46 624</a:t>
                      </a:r>
                      <a:endParaRPr lang="pt-PT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8327">
                <a:tc>
                  <a:txBody>
                    <a:bodyPr/>
                    <a:lstStyle/>
                    <a:p>
                      <a:pPr algn="l" fontAlgn="t"/>
                      <a:r>
                        <a:rPr lang="pt-PT" sz="12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Bolama</a:t>
                      </a:r>
                      <a:endParaRPr lang="pt-PT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3 889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380</a:t>
                      </a:r>
                      <a:endParaRPr lang="pt-PT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1 685</a:t>
                      </a:r>
                      <a:endParaRPr lang="pt-PT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1 824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2 151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178</a:t>
                      </a:r>
                      <a:endParaRPr lang="pt-PT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920</a:t>
                      </a:r>
                      <a:endParaRPr lang="pt-PT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1 053</a:t>
                      </a:r>
                      <a:endParaRPr lang="pt-PT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</a:t>
                      </a:r>
                      <a:endParaRPr lang="pt-PT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8327">
                <a:tc>
                  <a:txBody>
                    <a:bodyPr/>
                    <a:lstStyle/>
                    <a:p>
                      <a:pPr algn="l" fontAlgn="t"/>
                      <a:r>
                        <a:rPr lang="pt-PT" sz="12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Gabu</a:t>
                      </a:r>
                      <a:endParaRPr lang="pt-PT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100 984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9 868</a:t>
                      </a:r>
                      <a:endParaRPr lang="pt-PT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43 749</a:t>
                      </a:r>
                      <a:endParaRPr lang="pt-PT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47 367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89 921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8 653</a:t>
                      </a:r>
                      <a:endParaRPr lang="pt-PT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39 480</a:t>
                      </a:r>
                      <a:endParaRPr lang="pt-PT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41 788</a:t>
                      </a:r>
                      <a:endParaRPr lang="pt-PT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8327">
                <a:tc>
                  <a:txBody>
                    <a:bodyPr/>
                    <a:lstStyle/>
                    <a:p>
                      <a:pPr algn="l" fontAlgn="t"/>
                      <a:r>
                        <a:rPr lang="pt-PT" sz="12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Tombali</a:t>
                      </a:r>
                      <a:endParaRPr lang="pt-PT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47 061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4 599</a:t>
                      </a:r>
                      <a:endParaRPr lang="pt-PT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20 388</a:t>
                      </a:r>
                      <a:endParaRPr lang="pt-PT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22 074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42 482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4 044</a:t>
                      </a:r>
                      <a:endParaRPr lang="pt-PT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18 010</a:t>
                      </a:r>
                      <a:endParaRPr lang="pt-PT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20 428</a:t>
                      </a:r>
                      <a:endParaRPr lang="pt-PT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8327">
                <a:tc>
                  <a:txBody>
                    <a:bodyPr/>
                    <a:lstStyle/>
                    <a:p>
                      <a:pPr algn="l" fontAlgn="t"/>
                      <a:r>
                        <a:rPr lang="pt-PT" sz="12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pt-PT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252 698</a:t>
                      </a:r>
                      <a:endParaRPr lang="pt-PT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24 694</a:t>
                      </a:r>
                      <a:endParaRPr lang="pt-PT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109 475</a:t>
                      </a:r>
                      <a:endParaRPr lang="pt-PT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118 529</a:t>
                      </a:r>
                      <a:endParaRPr lang="pt-PT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230 934</a:t>
                      </a:r>
                      <a:endParaRPr lang="pt-PT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21 262</a:t>
                      </a:r>
                      <a:endParaRPr lang="pt-PT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99 779</a:t>
                      </a:r>
                      <a:endParaRPr lang="pt-PT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109 893</a:t>
                      </a:r>
                      <a:endParaRPr lang="pt-PT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</a:t>
                      </a:r>
                      <a:endParaRPr lang="pt-PT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71600"/>
          </a:xfrm>
        </p:spPr>
        <p:txBody>
          <a:bodyPr/>
          <a:lstStyle/>
          <a:p>
            <a:pPr algn="ctr"/>
            <a:r>
              <a:rPr lang="fr-FR" sz="5400" b="1" dirty="0">
                <a:latin typeface="Arial" panose="020B0604020202020204" pitchFamily="34" charset="0"/>
                <a:cs typeface="Arial" panose="020B0604020202020204" pitchFamily="34" charset="0"/>
              </a:rPr>
              <a:t>COBERTURA DAS CRIANÇAS COM 3 TRATAMENTOS NA CAMPANHA 2024</a:t>
            </a:r>
            <a:endParaRPr lang="fr-FR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Gráfico 9"/>
          <p:cNvGraphicFramePr/>
          <p:nvPr/>
        </p:nvGraphicFramePr>
        <p:xfrm>
          <a:off x="1182098" y="1395432"/>
          <a:ext cx="9394462" cy="45278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5400" b="1" dirty="0">
                <a:latin typeface="Arial" panose="020B0604020202020204" pitchFamily="34" charset="0"/>
                <a:cs typeface="Arial" panose="020B0604020202020204" pitchFamily="34" charset="0"/>
              </a:rPr>
              <a:t>INOVAÇÕES EM 2024</a:t>
            </a:r>
            <a:endParaRPr lang="en-US" dirty="0"/>
          </a:p>
        </p:txBody>
      </p:sp>
      <p:sp>
        <p:nvSpPr>
          <p:cNvPr id="10" name="CaixaDeTexto 9"/>
          <p:cNvSpPr txBox="1"/>
          <p:nvPr/>
        </p:nvSpPr>
        <p:spPr>
          <a:xfrm>
            <a:off x="1381760" y="1142731"/>
            <a:ext cx="8910320" cy="4190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EXTENSÃO DE FAIXA ETARIA DE 3-59 MESES PARA 3-120 MESES</a:t>
            </a:r>
            <a:endParaRPr lang="fr-F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USO DE KOBOCOLLECT PARA SUPERVISÃO DE PROXIMIDADE NOS DIFERENTES NIVEIS DE PIRAMIDE SANITARIA</a:t>
            </a:r>
            <a:endParaRPr lang="fr-F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USO DE MARCADOR PERMANENTE PARA IDENTIFICAÇÃO DAS CRIANÇAS QUE RECEBERAM TRATAMENTO EM CADA RONDA</a:t>
            </a:r>
            <a:endParaRPr lang="fr-F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DEBATES NOS RADIOS COMUNITARIOS PARA SENSIBILIZAÇÃO DOS PAIS E ENCARREGADOS DE EDUCAÇÃO</a:t>
            </a:r>
            <a:endParaRPr lang="fr-F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DIFUSAO DE MENSAGENS RADIOFONICOS NAS LINGUAS LOCAIS</a:t>
            </a:r>
            <a:endParaRPr lang="fr-F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fr-F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5400" b="1" dirty="0">
                <a:latin typeface="Arial" panose="020B0604020202020204" pitchFamily="34" charset="0"/>
                <a:cs typeface="Arial" panose="020B0604020202020204" pitchFamily="34" charset="0"/>
              </a:rPr>
              <a:t>LIÇÕES APRENDIDAS EM 2024</a:t>
            </a:r>
            <a:endParaRPr lang="en-US" dirty="0"/>
          </a:p>
        </p:txBody>
      </p:sp>
      <p:sp>
        <p:nvSpPr>
          <p:cNvPr id="10" name="CaixaDeTexto 9"/>
          <p:cNvSpPr txBox="1"/>
          <p:nvPr/>
        </p:nvSpPr>
        <p:spPr>
          <a:xfrm>
            <a:off x="1381760" y="1122411"/>
            <a:ext cx="9387840" cy="3266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ENVOLVIMENTO DOS LIDERES COMUNITARIOS PERMITE A MAIOR ADERENCIA DOS PAIS E ENCARREGADOS DE EDUCAÇÃO DAS CRIANÇAS;</a:t>
            </a:r>
            <a:endParaRPr lang="fr-F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ENVOLVIMENTOS DAS REDES DE TELECOMUNICAÇÕES (ORANGE E MTN) NA DIVULGAÇÃO DAS MENSAGENS </a:t>
            </a:r>
            <a:endParaRPr lang="fr-F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ENVOLVIMENTO DAS AUTORIDADES LOCAIS DURANTE PROCESSO DE IMPLEMENTAÇÃO</a:t>
            </a:r>
            <a:endParaRPr lang="fr-F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5400" b="1" dirty="0">
                <a:latin typeface="Arial" panose="020B0604020202020204" pitchFamily="34" charset="0"/>
                <a:cs typeface="Arial" panose="020B0604020202020204" pitchFamily="34" charset="0"/>
              </a:rPr>
              <a:t>EXTENÇÃO DE FAIXA ETARIA QPS EM 2024</a:t>
            </a:r>
            <a:endParaRPr lang="en-US" dirty="0"/>
          </a:p>
        </p:txBody>
      </p:sp>
      <p:sp>
        <p:nvSpPr>
          <p:cNvPr id="3" name="CaixaDeTexto 2"/>
          <p:cNvSpPr txBox="1"/>
          <p:nvPr/>
        </p:nvSpPr>
        <p:spPr>
          <a:xfrm>
            <a:off x="1381760" y="1106355"/>
            <a:ext cx="8784000" cy="2805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INSUFICIENCIA DE FUNDOS</a:t>
            </a:r>
            <a:endParaRPr lang="fr-F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DIFICULDADE NA IDENTIFICAÇÃO DA PERCENTAGEM PARA PROJEÇÃO DA FAIXA ETARIA DE  60-120 MESES </a:t>
            </a:r>
            <a:endParaRPr lang="fr-F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ATRASO NA REALIZAÇÃO DO MICROPLANO</a:t>
            </a:r>
            <a:endParaRPr lang="fr-F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ATRASO NA AQUISIÇÃO DOS MEDICAMENTOS DA NOVA FAIXA ETARIA INTRODUZIDA</a:t>
            </a:r>
            <a:endParaRPr lang="fr-F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5400" b="1" dirty="0">
                <a:latin typeface="Arial" panose="020B0604020202020204" pitchFamily="34" charset="0"/>
                <a:cs typeface="Arial" panose="020B0604020202020204" pitchFamily="34" charset="0"/>
              </a:rPr>
              <a:t>PRESPECTIVAS QPS EM 2025</a:t>
            </a:r>
            <a:endParaRPr lang="en-US" dirty="0"/>
          </a:p>
        </p:txBody>
      </p:sp>
      <p:sp>
        <p:nvSpPr>
          <p:cNvPr id="6" name="CaixaDeTexto 5"/>
          <p:cNvSpPr txBox="1"/>
          <p:nvPr/>
        </p:nvSpPr>
        <p:spPr>
          <a:xfrm>
            <a:off x="1412240" y="1163051"/>
            <a:ext cx="8784000" cy="3266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USO DE RELATORIO DA ESTRATIFICAÇÃO PARA DEFINIR REGIÕES E AREAS PARA IMPLEMENTAÇÃO DA CQPS 2025</a:t>
            </a:r>
            <a:endParaRPr lang="fr-F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USO DE DADOS DE RESENCEAMENTO POPULACIONAL DE 2025 PARA DEFINIR POPULAÇÃO DA CAMPANHA</a:t>
            </a:r>
            <a:endParaRPr lang="fr-F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MELHORAR SUPERVISÃO DE PROXIMIDADE ATRAVES DE APLICATIVO KOBOCOLLECT</a:t>
            </a:r>
            <a:endParaRPr lang="fr-F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EXTENSÃO DE RONDAS DA CAMPANHA EM 2025</a:t>
            </a:r>
            <a:endParaRPr lang="fr-F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58159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Merci, </a:t>
            </a:r>
            <a:r>
              <a:rPr lang="en-US" sz="3200" b="1" dirty="0" err="1"/>
              <a:t>Akpe</a:t>
            </a:r>
            <a:r>
              <a:rPr lang="en-US" sz="3200" b="1" dirty="0"/>
              <a:t>, Thank you, </a:t>
            </a:r>
            <a:r>
              <a:rPr lang="en-US" sz="3200" b="1" dirty="0" err="1"/>
              <a:t>Obrigado</a:t>
            </a:r>
            <a:endParaRPr lang="en-US" sz="32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Cortar">
    <a:dk1>
      <a:sysClr val="windowText" lastClr="000000"/>
    </a:dk1>
    <a:lt1>
      <a:sysClr val="window" lastClr="FFFFFF"/>
    </a:lt1>
    <a:dk2>
      <a:srgbClr val="432A30"/>
    </a:dk2>
    <a:lt2>
      <a:srgbClr val="F2F2F0"/>
    </a:lt2>
    <a:accent1>
      <a:srgbClr val="836C9F"/>
    </a:accent1>
    <a:accent2>
      <a:srgbClr val="BDAB56"/>
    </a:accent2>
    <a:accent3>
      <a:srgbClr val="B0565D"/>
    </a:accent3>
    <a:accent4>
      <a:srgbClr val="55B1BC"/>
    </a:accent4>
    <a:accent5>
      <a:srgbClr val="4D925F"/>
    </a:accent5>
    <a:accent6>
      <a:srgbClr val="E08C4A"/>
    </a:accent6>
    <a:hlink>
      <a:srgbClr val="55B1BC"/>
    </a:hlink>
    <a:folHlink>
      <a:srgbClr val="836C9F"/>
    </a:folHlink>
  </a:clrScheme>
  <a:fontScheme name="Cortar">
    <a:majorFont>
      <a:latin typeface="Franklin Gothic Book"/>
      <a:ea typeface=""/>
      <a:cs typeface=""/>
      <a:font script="Jpan" typeface="メイリオ"/>
      <a:font script="Hang" typeface="돋움"/>
      <a:font script="Hans" typeface="华文楷体"/>
      <a:font script="Hant" typeface="微軟正黑體"/>
      <a:font script="Arab" typeface="Tahoma"/>
      <a:font script="Hebr" typeface="Aharoni"/>
      <a:font script="Thai" typeface="Lily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Franklin Gothic Book"/>
      <a:ea typeface=""/>
      <a:cs typeface=""/>
      <a:font script="Jpan" typeface="メイリオ"/>
      <a:font script="Hang" typeface="돋움"/>
      <a:font script="Hans" typeface="华文楷体"/>
      <a:font script="Hant" typeface="微軟正黑體"/>
      <a:font script="Arab" typeface="Tahoma"/>
      <a:font script="Hebr" typeface="Aharoni"/>
      <a:font script="Thai" typeface="Lily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inorFont>
  </a:fontScheme>
  <a:fmtScheme name="Cortar">
    <a:fillStyleLst>
      <a:solidFill>
        <a:schemeClr val="phClr"/>
      </a:solidFill>
      <a:gradFill rotWithShape="1">
        <a:gsLst>
          <a:gs pos="0">
            <a:schemeClr val="phClr">
              <a:tint val="67000"/>
              <a:satMod val="105000"/>
              <a:lumMod val="110000"/>
            </a:schemeClr>
          </a:gs>
          <a:gs pos="50000">
            <a:schemeClr val="phClr">
              <a:tint val="73000"/>
              <a:satMod val="103000"/>
              <a:lumMod val="105000"/>
            </a:schemeClr>
          </a:gs>
          <a:gs pos="100000">
            <a:schemeClr val="phClr">
              <a:tint val="81000"/>
              <a:satMod val="109000"/>
              <a:lumMod val="105000"/>
            </a:schemeClr>
          </a:gs>
        </a:gsLst>
        <a:lin ang="5400000" scaled="0"/>
      </a:gradFill>
      <a:gradFill rotWithShape="1">
        <a:gsLst>
          <a:gs pos="0">
            <a:schemeClr val="phClr">
              <a:tint val="94000"/>
              <a:satMod val="103000"/>
              <a:lumMod val="102000"/>
            </a:schemeClr>
          </a:gs>
          <a:gs pos="50000">
            <a:schemeClr val="phClr">
              <a:shade val="100000"/>
              <a:satMod val="110000"/>
              <a:lumMod val="100000"/>
            </a:schemeClr>
          </a:gs>
          <a:gs pos="100000">
            <a:schemeClr val="phClr">
              <a:shade val="78000"/>
              <a:satMod val="120000"/>
              <a:lumMod val="99000"/>
            </a:schemeClr>
          </a:gs>
        </a:gsLst>
        <a:lin ang="5400000" scaled="0"/>
      </a:gradFill>
    </a:fillStyleLst>
    <a:lnStyleLst>
      <a:ln w="6350" cap="flat" cmpd="sng" algn="in">
        <a:solidFill>
          <a:schemeClr val="phClr"/>
        </a:solidFill>
        <a:prstDash val="solid"/>
      </a:ln>
      <a:ln w="34925" cap="flat" cmpd="sng" algn="in">
        <a:solidFill>
          <a:schemeClr val="phClr"/>
        </a:solidFill>
        <a:prstDash val="solid"/>
      </a:ln>
      <a:ln w="19050" cap="flat" cmpd="sng" algn="in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35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hade val="98000"/>
              <a:satMod val="150000"/>
              <a:lumMod val="102000"/>
            </a:schemeClr>
          </a:gs>
          <a:gs pos="50000">
            <a:schemeClr val="phClr">
              <a:tint val="98000"/>
              <a:shade val="90000"/>
              <a:satMod val="13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2313</Words>
  <Application>WPS Presentation</Application>
  <PresentationFormat>Widescreen</PresentationFormat>
  <Paragraphs>185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9</vt:i4>
      </vt:variant>
    </vt:vector>
  </HeadingPairs>
  <TitlesOfParts>
    <vt:vector size="18" baseType="lpstr">
      <vt:lpstr>Arial</vt:lpstr>
      <vt:lpstr>SimSun</vt:lpstr>
      <vt:lpstr>Wingdings</vt:lpstr>
      <vt:lpstr>Microsoft YaHei</vt:lpstr>
      <vt:lpstr>Arial Unicode MS</vt:lpstr>
      <vt:lpstr>Calibri</vt:lpstr>
      <vt:lpstr>Calibri Light</vt:lpstr>
      <vt:lpstr>Office Theme</vt:lpstr>
      <vt:lpstr>Custom Design</vt:lpstr>
      <vt:lpstr>Guiné-Bissau</vt:lpstr>
      <vt:lpstr>ABORDAGEM DA QPS NA GUINÉ-BISSAU</vt:lpstr>
      <vt:lpstr>REGIÕES ALVOS DA CAMPANHA 2024</vt:lpstr>
      <vt:lpstr>COBERTURA DAS CRIANÇAS COM 3 TRATAMENTOS NA CAMPANHA 2024</vt:lpstr>
      <vt:lpstr>INOVAÇÕES EM 2024</vt:lpstr>
      <vt:lpstr>LIÇÕES APRENDIDAS EM 2024</vt:lpstr>
      <vt:lpstr>EXTENÇÃO DE FAIXA ETARIA QPS EM 2024</vt:lpstr>
      <vt:lpstr>PRESPECTIVAS QPS EM 2025</vt:lpstr>
      <vt:lpstr>Merci, Akpe, Thank you, Obrigado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Abena Poku-Awuku</dc:creator>
  <cp:lastModifiedBy>flex 5 i5</cp:lastModifiedBy>
  <cp:revision>10</cp:revision>
  <dcterms:created xsi:type="dcterms:W3CDTF">2023-03-09T12:42:00Z</dcterms:created>
  <dcterms:modified xsi:type="dcterms:W3CDTF">2025-03-04T09:10:57Z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6B739C268C0D4FB8A42830530D150F5E_13</vt:lpwstr>
  </property>
  <property fmtid="{D5CDD505-2E9C-101B-9397-08002B2CF9AE}" pid="3" name="KSOProductBuildVer">
    <vt:lpwstr>2057-12.2.0.20341</vt:lpwstr>
  </property>
</Properties>
</file>