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sldIdLst>
    <p:sldId id="258" r:id="rId4"/>
    <p:sldId id="261" r:id="rId5"/>
    <p:sldId id="257" r:id="rId6"/>
    <p:sldId id="262" r:id="rId7"/>
    <p:sldId id="271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69" r:id="rId16"/>
    <p:sldId id="270" r:id="rId17"/>
    <p:sldId id="260" r:id="rId18"/>
    <p:sldId id="259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8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https://malariaconsortiumorg-my.sharepoint.com/personal/k_aflagah_26_malariaconsortium_org/Documents/Bureau/RECENT%20ZD/DONNEES%20VACC%20CP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39177288937538"/>
          <c:y val="0.0939464882943144"/>
          <c:w val="0.869088238409661"/>
          <c:h val="0.72186158586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'[DONNEES VACC CPS.xls]Feuil3'!$A$41</c:f>
              <c:strCache>
                <c:ptCount val="1"/>
                <c:pt idx="0">
                  <c:v>Enfant total enregistré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'[DONNEES VACC CPS.xls]Feuil3'!$B$40:$F$40</c:f>
              <c:strCache>
                <c:ptCount val="5"/>
                <c:pt idx="0">
                  <c:v>Cycle1</c:v>
                </c:pt>
                <c:pt idx="1">
                  <c:v>Cycle2</c:v>
                </c:pt>
                <c:pt idx="2">
                  <c:v>Cycle3</c:v>
                </c:pt>
                <c:pt idx="3">
                  <c:v>Cycle4</c:v>
                </c:pt>
                <c:pt idx="4">
                  <c:v>Cycle5</c:v>
                </c:pt>
              </c:strCache>
            </c:strRef>
          </c:cat>
          <c:val>
            <c:numRef>
              <c:f>'[DONNEES VACC CPS.xls]Feuil3'!$B$41:$F$41</c:f>
              <c:numCache>
                <c:formatCode>s\t\a\nd\a\rd</c:formatCode>
                <c:ptCount val="5"/>
                <c:pt idx="0">
                  <c:v>569065</c:v>
                </c:pt>
                <c:pt idx="1">
                  <c:v>571615</c:v>
                </c:pt>
                <c:pt idx="2">
                  <c:v>576427</c:v>
                </c:pt>
                <c:pt idx="3">
                  <c:v>583839</c:v>
                </c:pt>
                <c:pt idx="4">
                  <c:v>571615</c:v>
                </c:pt>
              </c:numCache>
            </c:numRef>
          </c:val>
        </c:ser>
        <c:ser>
          <c:idx val="1"/>
          <c:order val="1"/>
          <c:tx>
            <c:strRef>
              <c:f>'[DONNEES VACC CPS.xls]Feuil3'!$A$42</c:f>
              <c:strCache>
                <c:ptCount val="1"/>
                <c:pt idx="0">
                  <c:v>Zéro-dose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'[DONNEES VACC CPS.xls]Feuil3'!$B$40:$F$40</c:f>
              <c:strCache>
                <c:ptCount val="5"/>
                <c:pt idx="0">
                  <c:v>Cycle1</c:v>
                </c:pt>
                <c:pt idx="1">
                  <c:v>Cycle2</c:v>
                </c:pt>
                <c:pt idx="2">
                  <c:v>Cycle3</c:v>
                </c:pt>
                <c:pt idx="3">
                  <c:v>Cycle4</c:v>
                </c:pt>
                <c:pt idx="4">
                  <c:v>Cycle5</c:v>
                </c:pt>
              </c:strCache>
            </c:strRef>
          </c:cat>
          <c:val>
            <c:numRef>
              <c:f>'[DONNEES VACC CPS.xls]Feuil3'!$B$42:$F$42</c:f>
              <c:numCache>
                <c:formatCode>s\t\a\nd\a\rd</c:formatCode>
                <c:ptCount val="5"/>
                <c:pt idx="0">
                  <c:v>6392</c:v>
                </c:pt>
                <c:pt idx="1">
                  <c:v>2749</c:v>
                </c:pt>
                <c:pt idx="2">
                  <c:v>2343</c:v>
                </c:pt>
                <c:pt idx="3">
                  <c:v>1909</c:v>
                </c:pt>
                <c:pt idx="4">
                  <c:v>2146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15022712"/>
        <c:axId val="1015024512"/>
      </c:barChart>
      <c:lineChart>
        <c:grouping val="standard"/>
        <c:varyColors val="0"/>
        <c:ser>
          <c:idx val="2"/>
          <c:order val="2"/>
          <c:tx>
            <c:strRef>
              <c:f>'[DONNEES VACC CPS.xls]Feuil3'!$A$43</c:f>
              <c:strCache>
                <c:ptCount val="1"/>
                <c:pt idx="0">
                  <c:v>Pourcentage enfant zéro-dose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0"/>
                  <c:y val="-0.030100334448160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57690459104889e-17"/>
                  <c:y val="-0.036789297658862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017937219730943"/>
                  <c:y val="-0.036789297658862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'[DONNEES VACC CPS.xls]Feuil3'!$B$40:$F$40</c:f>
              <c:strCache>
                <c:ptCount val="5"/>
                <c:pt idx="0">
                  <c:v>Cycle1</c:v>
                </c:pt>
                <c:pt idx="1">
                  <c:v>Cycle2</c:v>
                </c:pt>
                <c:pt idx="2">
                  <c:v>Cycle3</c:v>
                </c:pt>
                <c:pt idx="3">
                  <c:v>Cycle4</c:v>
                </c:pt>
                <c:pt idx="4">
                  <c:v>Cycle5</c:v>
                </c:pt>
              </c:strCache>
            </c:strRef>
          </c:cat>
          <c:val>
            <c:numRef>
              <c:f>'[DONNEES VACC CPS.xls]Feuil3'!$B$43:$F$43</c:f>
              <c:numCache>
                <c:formatCode>0\.00</c:formatCode>
                <c:ptCount val="5"/>
                <c:pt idx="0">
                  <c:v>1.1232460263766</c:v>
                </c:pt>
                <c:pt idx="1">
                  <c:v>0.480918100469722</c:v>
                </c:pt>
                <c:pt idx="2">
                  <c:v>0.406469509582306</c:v>
                </c:pt>
                <c:pt idx="3">
                  <c:v>0.326973703366853</c:v>
                </c:pt>
                <c:pt idx="4">
                  <c:v>0.375427516772653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675815720"/>
        <c:axId val="675814640"/>
      </c:lineChart>
      <c:catAx>
        <c:axId val="1015022712"/>
        <c:scaling>
          <c:orientation val="minMax"/>
        </c:scaling>
        <c:delete val="0"/>
        <c:axPos val="b"/>
        <c:numFmt formatCode="s\t\a\nd\a\rd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015024512"/>
        <c:crossesAt val="0"/>
        <c:auto val="1"/>
        <c:lblAlgn val="ctr"/>
        <c:lblOffset val="100"/>
        <c:noMultiLvlLbl val="0"/>
      </c:catAx>
      <c:valAx>
        <c:axId val="1015024512"/>
        <c:scaling>
          <c:orientation val="minMax"/>
        </c:scaling>
        <c:delete val="0"/>
        <c:axPos val="l"/>
        <c:numFmt formatCode="s\t\a\nd\a\rd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015022712"/>
        <c:crosses val="autoZero"/>
        <c:crossBetween val="between"/>
      </c:valAx>
      <c:catAx>
        <c:axId val="675815720"/>
        <c:scaling>
          <c:orientation val="minMax"/>
        </c:scaling>
        <c:delete val="1"/>
        <c:axPos val="b"/>
        <c:numFmt formatCode="s\t\a\nd\a\rd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75814640"/>
        <c:crosses val="autoZero"/>
        <c:auto val="1"/>
        <c:lblAlgn val="ctr"/>
        <c:lblOffset val="100"/>
        <c:noMultiLvlLbl val="0"/>
      </c:catAx>
      <c:valAx>
        <c:axId val="675814640"/>
        <c:scaling>
          <c:orientation val="minMax"/>
        </c:scaling>
        <c:delete val="0"/>
        <c:axPos val="r"/>
        <c:numFmt formatCode="0\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75815720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a4a6553c-4041-4b34-b8e3-f184d422861b}"/>
      </c:ext>
    </c:extLst>
  </c:chart>
  <c:spPr>
    <a:noFill/>
    <a:ln>
      <a:noFill/>
    </a:ln>
    <a:effectLst/>
  </c:spPr>
  <c:txPr>
    <a:bodyPr/>
    <a:lstStyle/>
    <a:p>
      <a:pPr>
        <a:defRPr lang="en-GB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000" cy="2614065"/>
          </a:xfrm>
        </p:spPr>
        <p:txBody>
          <a:bodyPr anchor="b"/>
          <a:lstStyle>
            <a:lvl1pPr algn="ctr">
              <a:defRPr sz="6000" b="1" baseline="30000"/>
            </a:lvl1pPr>
          </a:lstStyle>
          <a:p>
            <a:r>
              <a:rPr lang="en-GB" dirty="0"/>
              <a:t>12th SMC Alliance Meeting </a:t>
            </a:r>
            <a:br>
              <a:rPr lang="en-GB" dirty="0"/>
            </a:br>
            <a:r>
              <a:rPr lang="en-GB" dirty="0"/>
              <a:t>Lomé - Togo</a:t>
            </a:r>
            <a:br>
              <a:rPr lang="en-GB" dirty="0"/>
            </a:br>
            <a:r>
              <a:rPr lang="en-GB" dirty="0"/>
              <a:t>Feb 25 – 28, 2025  </a:t>
            </a:r>
            <a:endParaRPr lang="fr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186" y="4051739"/>
            <a:ext cx="11776842" cy="977463"/>
          </a:xfrm>
        </p:spPr>
        <p:txBody>
          <a:bodyPr>
            <a:noAutofit/>
          </a:bodyPr>
          <a:lstStyle>
            <a:lvl1pPr marL="0" indent="0" algn="ctr">
              <a:buNone/>
              <a:defRPr sz="6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H" dirty="0"/>
              <a:t>Merci, </a:t>
            </a:r>
            <a:r>
              <a:rPr lang="fr-CH" dirty="0" err="1"/>
              <a:t>Akpe</a:t>
            </a:r>
            <a:r>
              <a:rPr lang="fr-CH" dirty="0"/>
              <a:t>, </a:t>
            </a:r>
            <a:r>
              <a:rPr lang="fr-CH" dirty="0" err="1"/>
              <a:t>Thank</a:t>
            </a:r>
            <a:r>
              <a:rPr lang="fr-CH" dirty="0"/>
              <a:t> </a:t>
            </a:r>
            <a:r>
              <a:rPr lang="fr-CH" dirty="0" err="1"/>
              <a:t>you</a:t>
            </a:r>
            <a:r>
              <a:rPr lang="fr-CH" dirty="0"/>
              <a:t>, </a:t>
            </a:r>
            <a:r>
              <a:rPr lang="fr-CH" dirty="0" err="1"/>
              <a:t>Obrigado</a:t>
            </a:r>
            <a:endParaRPr lang="fr-C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3B32C1-B568-4415-9CF6-6162BDACC347}" type="datetimeFigureOut">
              <a:rPr lang="fr-CH" smtClean="0"/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3B32C1-B568-4415-9CF6-6162BDACC347}" type="datetimeFigureOut">
              <a:rPr lang="fr-CH" smtClean="0"/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3B32C1-B568-4415-9CF6-6162BDACC347}" type="datetimeFigureOut">
              <a:rPr lang="fr-CH" smtClean="0"/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3B32C1-B568-4415-9CF6-6162BDACC347}" type="datetimeFigureOut">
              <a:rPr lang="fr-CH" smtClean="0"/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074208"/>
          </a:xfrm>
        </p:spPr>
        <p:txBody>
          <a:bodyPr>
            <a:noAutofit/>
          </a:bodyPr>
          <a:lstStyle>
            <a:lvl1pPr>
              <a:defRPr sz="5400" baseline="30000"/>
            </a:lvl1pPr>
          </a:lstStyle>
          <a:p>
            <a:pPr algn="ctr"/>
            <a:r>
              <a:rPr lang="en-US" sz="4400" dirty="0"/>
              <a:t>Title of slide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  <p:sp>
        <p:nvSpPr>
          <p:cNvPr id="4" name="TextBox 3"/>
          <p:cNvSpPr txBox="1"/>
          <p:nvPr userDrawn="1"/>
        </p:nvSpPr>
        <p:spPr>
          <a:xfrm>
            <a:off x="7687732" y="6169709"/>
            <a:ext cx="128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Logo du Pays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r-CH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  <p:sp>
        <p:nvSpPr>
          <p:cNvPr id="4" name="TextBox 3"/>
          <p:cNvSpPr txBox="1"/>
          <p:nvPr userDrawn="1"/>
        </p:nvSpPr>
        <p:spPr>
          <a:xfrm>
            <a:off x="7687732" y="6169709"/>
            <a:ext cx="128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Logo du Pays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>
            <a:lvl1pPr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7443" y="6311900"/>
            <a:ext cx="2743200" cy="365125"/>
          </a:xfrm>
        </p:spPr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21136"/>
            <a:ext cx="1389741" cy="1008296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7687732" y="6169709"/>
            <a:ext cx="128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Logo du pays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5841759"/>
            <a:ext cx="1389741" cy="1008296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8085665" y="6162986"/>
            <a:ext cx="128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Logo du pays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  <p:sp>
        <p:nvSpPr>
          <p:cNvPr id="5" name="TextBox 4"/>
          <p:cNvSpPr txBox="1"/>
          <p:nvPr userDrawn="1"/>
        </p:nvSpPr>
        <p:spPr>
          <a:xfrm>
            <a:off x="7893655" y="6198659"/>
            <a:ext cx="128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Logo du pays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  <p:sp>
        <p:nvSpPr>
          <p:cNvPr id="7" name="TextBox 6"/>
          <p:cNvSpPr txBox="1"/>
          <p:nvPr userDrawn="1"/>
        </p:nvSpPr>
        <p:spPr>
          <a:xfrm>
            <a:off x="7687732" y="6169709"/>
            <a:ext cx="128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Logo du pays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3B32C1-B568-4415-9CF6-6162BDACC347}" type="datetimeFigureOut">
              <a:rPr lang="fr-CH" smtClean="0"/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  <p:sp>
        <p:nvSpPr>
          <p:cNvPr id="6" name="TextBox 5"/>
          <p:cNvSpPr txBox="1"/>
          <p:nvPr userDrawn="1"/>
        </p:nvSpPr>
        <p:spPr>
          <a:xfrm>
            <a:off x="7687732" y="6169709"/>
            <a:ext cx="128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Logo du pays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3B32C1-B568-4415-9CF6-6162BDACC347}" type="datetimeFigureOut">
              <a:rPr lang="fr-CH" smtClean="0"/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  <p:sp>
        <p:nvSpPr>
          <p:cNvPr id="5" name="TextBox 4"/>
          <p:cNvSpPr txBox="1"/>
          <p:nvPr userDrawn="1"/>
        </p:nvSpPr>
        <p:spPr>
          <a:xfrm>
            <a:off x="7687732" y="6169709"/>
            <a:ext cx="128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Logo du pays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2.png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2757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2E7D9-385A-495E-A4D3-E175BE1CCD5B}" type="slidenum">
              <a:rPr lang="fr-CH" smtClean="0"/>
            </a:fld>
            <a:endParaRPr lang="fr-CH"/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58" y="5833515"/>
            <a:ext cx="1395184" cy="1012245"/>
          </a:xfrm>
          <a:prstGeom prst="rect">
            <a:avLst/>
          </a:prstGeom>
        </p:spPr>
      </p:pic>
      <p:pic>
        <p:nvPicPr>
          <p:cNvPr id="8" name="Picture 7" descr="Logo&#10;&#10;Description automatically generated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0" b="14663"/>
          <a:stretch>
            <a:fillRect/>
          </a:stretch>
        </p:blipFill>
        <p:spPr>
          <a:xfrm>
            <a:off x="9809099" y="5927271"/>
            <a:ext cx="1675279" cy="9184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116" y="5241698"/>
            <a:ext cx="5047891" cy="584776"/>
          </a:xfrm>
        </p:spPr>
        <p:txBody>
          <a:bodyPr>
            <a:normAutofit/>
          </a:bodyPr>
          <a:lstStyle/>
          <a:p>
            <a:pPr algn="ctr"/>
            <a:r>
              <a:rPr lang="en-GB" sz="3200" dirty="0"/>
              <a:t>Togo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974096" y="2992801"/>
            <a:ext cx="8729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INTEGRATION DE LA RECHERCHE DES ENFANTS ZERO DOSE OU INCOMPLETEMENT VACCINES A LA CAMPAGNE CPS</a:t>
            </a:r>
            <a:endParaRPr lang="en-US" sz="3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0" y="859766"/>
            <a:ext cx="12192000" cy="183733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fr-FR" dirty="0"/>
              <a:t>Réunion annuelle de l'Alliance SMC</a:t>
            </a:r>
            <a:r>
              <a:rPr lang="en-GB" dirty="0"/>
              <a:t> 2025</a:t>
            </a:r>
            <a:br>
              <a:rPr lang="en-GB" dirty="0"/>
            </a:br>
            <a:endParaRPr lang="en-GB" dirty="0"/>
          </a:p>
          <a:p>
            <a:pPr algn="ctr"/>
            <a:r>
              <a:rPr lang="en-GB" sz="2800" dirty="0"/>
              <a:t>Lomé – Togo </a:t>
            </a:r>
            <a:br>
              <a:rPr lang="en-GB" sz="2800" dirty="0"/>
            </a:br>
            <a:br>
              <a:rPr lang="en-GB" dirty="0"/>
            </a:br>
            <a:r>
              <a:rPr lang="en-GB" sz="2000" dirty="0"/>
              <a:t>25 – 28 </a:t>
            </a:r>
            <a:r>
              <a:rPr lang="en-US" sz="2000"/>
              <a:t>février</a:t>
            </a:r>
            <a:r>
              <a:rPr lang="en-GB" sz="2000"/>
              <a:t> </a:t>
            </a:r>
            <a:r>
              <a:rPr lang="en-GB" sz="2000" dirty="0"/>
              <a:t>2025</a:t>
            </a:r>
            <a:endParaRPr lang="en-US" sz="20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1357" y="5826474"/>
            <a:ext cx="1301931" cy="10145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1647"/>
          </a:xfrm>
        </p:spPr>
        <p:txBody>
          <a:bodyPr/>
          <a:lstStyle/>
          <a:p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Nombre d’enfants ZD enrégistrés par cycle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aphique 4"/>
          <p:cNvGraphicFramePr/>
          <p:nvPr/>
        </p:nvGraphicFramePr>
        <p:xfrm>
          <a:off x="422622" y="906689"/>
          <a:ext cx="10755086" cy="5044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251" y="5843420"/>
            <a:ext cx="1301931" cy="10145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1647"/>
          </a:xfrm>
        </p:spPr>
        <p:txBody>
          <a:bodyPr/>
          <a:lstStyle/>
          <a:p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Nombre d’enfants ZD rattrapés par région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253" y="5751350"/>
            <a:ext cx="923314" cy="117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06" y="1016011"/>
            <a:ext cx="5310793" cy="266658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87102"/>
            <a:ext cx="5194852" cy="266658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06" y="3846960"/>
            <a:ext cx="5194851" cy="290208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082462"/>
            <a:ext cx="5194852" cy="2666585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2053981" y="2154804"/>
            <a:ext cx="1714832" cy="6245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b="1" dirty="0">
                <a:solidFill>
                  <a:srgbClr val="FF0000"/>
                </a:solidFill>
              </a:rPr>
              <a:t>83.4%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7993837" y="2208285"/>
            <a:ext cx="1714832" cy="6245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b="1" dirty="0">
                <a:solidFill>
                  <a:srgbClr val="FF0000"/>
                </a:solidFill>
              </a:rPr>
              <a:t>86.6%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932986" y="5217489"/>
            <a:ext cx="1714832" cy="6245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b="1" dirty="0">
                <a:solidFill>
                  <a:srgbClr val="FF0000"/>
                </a:solidFill>
              </a:rPr>
              <a:t>69.6%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7960462" y="5298003"/>
            <a:ext cx="1714832" cy="6245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b="1" dirty="0">
                <a:solidFill>
                  <a:srgbClr val="FF0000"/>
                </a:solidFill>
              </a:rPr>
              <a:t>64.7%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4202642" y="3465228"/>
            <a:ext cx="3390464" cy="90569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sz="2000" b="1" dirty="0">
                <a:solidFill>
                  <a:schemeClr val="tx1"/>
                </a:solidFill>
              </a:rPr>
              <a:t>6345/8459</a:t>
            </a:r>
            <a:r>
              <a:rPr lang="fr-FR" b="1" dirty="0">
                <a:solidFill>
                  <a:srgbClr val="FF0000"/>
                </a:solidFill>
              </a:rPr>
              <a:t>           </a:t>
            </a:r>
            <a:r>
              <a:rPr lang="fr-FR" sz="2000" b="1" dirty="0">
                <a:solidFill>
                  <a:srgbClr val="FF0000"/>
                </a:solidFill>
              </a:rPr>
              <a:t>75%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6" name="Flèche : droite 15"/>
          <p:cNvSpPr/>
          <p:nvPr/>
        </p:nvSpPr>
        <p:spPr>
          <a:xfrm>
            <a:off x="6050572" y="3853970"/>
            <a:ext cx="341906" cy="1351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2053981" y="1140423"/>
            <a:ext cx="1983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REGION CENTRALE</a:t>
            </a:r>
            <a:endParaRPr lang="fr-FR" sz="1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796637" y="4007612"/>
            <a:ext cx="2446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REGION DES PLATEAUX</a:t>
            </a:r>
            <a:endParaRPr lang="fr-FR" sz="1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141016" y="1156499"/>
            <a:ext cx="2190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REGION DE LA KARA</a:t>
            </a:r>
            <a:endParaRPr lang="fr-FR" sz="1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116864" y="3934710"/>
            <a:ext cx="2380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REGION DES SAVANES</a:t>
            </a:r>
            <a:endParaRPr lang="fr-FR" sz="1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1647"/>
          </a:xfrm>
        </p:spPr>
        <p:txBody>
          <a:bodyPr/>
          <a:lstStyle/>
          <a:p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Bonnes pratiques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ce réservé du contenu 12"/>
          <p:cNvSpPr txBox="1"/>
          <p:nvPr/>
        </p:nvSpPr>
        <p:spPr>
          <a:xfrm>
            <a:off x="0" y="703848"/>
            <a:ext cx="12192000" cy="48811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Réunions de coordination régulière entre le PNLP, la DI, la DSCPA, la DSME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Suivi et régularisation du statut vaccinal des enfants durant tous les cycles de la CPS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Réalisation des monitorages périodiques pour identifier les zones d'amélioration des couvertures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Implication des leaders communautaires pour promouvoir l'intégration des deux campagnes auprès des populations cibles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Mission conjointe MC-PNLP-DI d’apurement des données post CPS-zéro 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dose</a:t>
            </a:r>
            <a:endParaRPr lang="fr-F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Partage des résultats avec les partenaires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82391" y="5781570"/>
            <a:ext cx="1301931" cy="10145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1647"/>
          </a:xfrm>
        </p:spPr>
        <p:txBody>
          <a:bodyPr/>
          <a:lstStyle/>
          <a:p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Difficultés/défis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ce réservé du contenu 12"/>
          <p:cNvSpPr txBox="1"/>
          <p:nvPr/>
        </p:nvSpPr>
        <p:spPr>
          <a:xfrm>
            <a:off x="242048" y="982951"/>
            <a:ext cx="11833412" cy="47006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Lacunes en matière de sensibilisation, moins de 30% des ménages avaient déclaré être informés de l’intervention "zéro dose" couplée à la CPS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Démarrage poussif de la mise en œuvre pour les ASC, habitués à faire uniquement la campagne CPS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Incompatibilité de certains smartphones utilisés par les ASC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Violation des règles de validation: enfants sans cartes ayant des données, enfants avec cartes sans données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Synchronisation des enregistrements (de données) incomplets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Difficultés d’extraction et d’analyse des données par les superviseurs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Difficulté de suivi des enfants non à jour retrouvés et qui sont rattrapés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18251" y="5814927"/>
            <a:ext cx="1301931" cy="10145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94827"/>
          </a:xfrm>
        </p:spPr>
        <p:txBody>
          <a:bodyPr/>
          <a:lstStyle/>
          <a:p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ce réservé du contenu 12"/>
          <p:cNvSpPr txBox="1"/>
          <p:nvPr/>
        </p:nvSpPr>
        <p:spPr>
          <a:xfrm>
            <a:off x="297223" y="494827"/>
            <a:ext cx="10594896" cy="573442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Maturation de la plateforme CPS-DHIS2  </a:t>
            </a:r>
            <a:endParaRPr lang="fr-FR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Révision de la plateforme avec toutes les parties prenantes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Améliorer les capacités de l’application à répondre aux requêtes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Créer un tableau de bord pour zéro-dose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Créer un serveur miroir pour les données validées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Garantir un fonctionnement constant des règles de saisie de données sur tous les types de terminaux ;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complète des utilisateurs </a:t>
            </a:r>
            <a:endParaRPr lang="fr-FR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Former tous les acteurs à la maîtrise de DHIS2 afin de réduire les erreurs de saisie et éviter les doublons et les incohérences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Digitalisation pilote avec HCM Digit</a:t>
            </a:r>
            <a:endParaRPr lang="fr-FR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Utilisation des codes QR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37568" y="5721959"/>
            <a:ext cx="1301931" cy="10145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r-F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dirty="0"/>
          </a:p>
        </p:txBody>
      </p:sp>
      <p:sp>
        <p:nvSpPr>
          <p:cNvPr id="3" name="Espace réservé du contenu 12"/>
          <p:cNvSpPr txBox="1"/>
          <p:nvPr/>
        </p:nvSpPr>
        <p:spPr>
          <a:xfrm>
            <a:off x="422727" y="1225839"/>
            <a:ext cx="10657649" cy="563216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Première année d’extension géographique de la CPS et passage à 5 cycles</a:t>
            </a:r>
            <a:endParaRPr lang="fr-F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Première année d’expérimentation encourageante du couplage CPS-zéro dose</a:t>
            </a:r>
            <a:endParaRPr lang="fr-F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Bonne collaboration entre les parties prenantes</a:t>
            </a:r>
            <a:endParaRPr lang="fr-F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Résultats satisfaisants et prometteurs malgré les difficultés liées à la digitalisation et dans les nouveaux districts</a:t>
            </a:r>
            <a:endParaRPr lang="fr-FR" sz="2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Poursuite des efforts d’amélioration de la fonctionnalité du DHIS2 et de la qualité des données</a:t>
            </a:r>
            <a:endParaRPr lang="fr-F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65850" y="5749469"/>
            <a:ext cx="1301931" cy="10145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8159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Merci, </a:t>
            </a:r>
            <a:r>
              <a:rPr lang="en-US" sz="3200" b="1" dirty="0" err="1"/>
              <a:t>Akpe</a:t>
            </a:r>
            <a:r>
              <a:rPr lang="en-US" sz="3200" b="1" dirty="0"/>
              <a:t>, Thank you, </a:t>
            </a:r>
            <a:r>
              <a:rPr lang="en-US" sz="3200" b="1" dirty="0" err="1"/>
              <a:t>Obrigado</a:t>
            </a:r>
            <a:endParaRPr lang="en-US" sz="32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01709" y="5740504"/>
            <a:ext cx="1301931" cy="1014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1647"/>
          </a:xfrm>
        </p:spPr>
        <p:txBody>
          <a:bodyPr/>
          <a:lstStyle/>
          <a:p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1"/>
          <p:cNvSpPr txBox="1">
            <a:spLocks noChangeArrowheads="1"/>
          </p:cNvSpPr>
          <p:nvPr/>
        </p:nvSpPr>
        <p:spPr bwMode="auto">
          <a:xfrm>
            <a:off x="388787" y="851647"/>
            <a:ext cx="10835024" cy="5345028"/>
          </a:xfrm>
          <a:prstGeom prst="rect">
            <a:avLst/>
          </a:prstGeom>
          <a:noFill/>
          <a:ln w="3175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3641" tIns="56820" rIns="113641" bIns="56820" numCol="1" anchor="ctr" anchorCtr="0" compatLnSpc="1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136650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  <a:buFont typeface="Wingdings" panose="05000000000000000000" pitchFamily="2" charset="2"/>
              <a:buChar char="§"/>
            </a:pPr>
            <a:r>
              <a:rPr lang="fr-FR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Contexte </a:t>
            </a:r>
            <a:endParaRPr lang="fr-FR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1136650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  <a:buFont typeface="Wingdings" panose="05000000000000000000" pitchFamily="2" charset="2"/>
              <a:buChar char="§"/>
            </a:pPr>
            <a:r>
              <a:rPr lang="fr-FR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Couplage CPS-zéro dose</a:t>
            </a:r>
            <a:endParaRPr lang="fr-FR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1136650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  <a:buFont typeface="Wingdings" panose="05000000000000000000" pitchFamily="2" charset="2"/>
              <a:buChar char="§"/>
            </a:pPr>
            <a:r>
              <a:rPr lang="fr-FR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Différentes étapes </a:t>
            </a:r>
            <a:endParaRPr lang="fr-FR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1136650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  <a:buFont typeface="Wingdings" panose="05000000000000000000" pitchFamily="2" charset="2"/>
              <a:buChar char="§"/>
            </a:pPr>
            <a:r>
              <a:rPr lang="fr-FR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Résultats</a:t>
            </a:r>
            <a:endParaRPr lang="fr-FR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1136650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  <a:buFont typeface="Wingdings" panose="05000000000000000000" pitchFamily="2" charset="2"/>
              <a:buChar char="§"/>
            </a:pPr>
            <a:r>
              <a:rPr lang="fr-FR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Bonnes pratiques</a:t>
            </a:r>
            <a:endParaRPr lang="fr-FR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1136650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  <a:buFont typeface="Wingdings" panose="05000000000000000000" pitchFamily="2" charset="2"/>
              <a:buChar char="§"/>
            </a:pPr>
            <a:r>
              <a:rPr lang="fr-FR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Difficultés/défis</a:t>
            </a:r>
            <a:endParaRPr lang="fr-FR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1136650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  <a:buFont typeface="Wingdings" panose="05000000000000000000" pitchFamily="2" charset="2"/>
              <a:buChar char="§"/>
            </a:pPr>
            <a:r>
              <a:rPr lang="fr-FR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Perspectives </a:t>
            </a:r>
            <a:endParaRPr lang="fr-FR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1136650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  <a:buFont typeface="Wingdings" panose="05000000000000000000" pitchFamily="2" charset="2"/>
              <a:buChar char="§"/>
            </a:pPr>
            <a:r>
              <a:rPr lang="fr-FR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Conclusion </a:t>
            </a:r>
            <a:endParaRPr lang="fr-FR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algn="just" defTabSz="1136650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</a:pPr>
            <a:endParaRPr lang="fr-FR" sz="2255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47921" y="5843420"/>
            <a:ext cx="1301931" cy="10145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099"/>
            <a:ext cx="12192000" cy="651221"/>
          </a:xfrm>
        </p:spPr>
        <p:txBody>
          <a:bodyPr/>
          <a:lstStyle/>
          <a:p>
            <a:br>
              <a:rPr lang="fr-F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Contexte</a:t>
            </a:r>
            <a:endParaRPr lang="en-US" dirty="0"/>
          </a:p>
        </p:txBody>
      </p:sp>
      <p:grpSp>
        <p:nvGrpSpPr>
          <p:cNvPr id="4" name="Groupe 12"/>
          <p:cNvGrpSpPr/>
          <p:nvPr/>
        </p:nvGrpSpPr>
        <p:grpSpPr bwMode="auto">
          <a:xfrm>
            <a:off x="251011" y="724663"/>
            <a:ext cx="2425261" cy="5254785"/>
            <a:chOff x="324465" y="749610"/>
            <a:chExt cx="2223633" cy="6031220"/>
          </a:xfrm>
        </p:grpSpPr>
        <p:pic>
          <p:nvPicPr>
            <p:cNvPr id="5" name="Picture 2" descr="REPUBLIQUE TOGOLAISE - Ordonnateur national du FED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465" y="1090894"/>
              <a:ext cx="2223633" cy="5377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ZoneTexte 14"/>
            <p:cNvSpPr txBox="1">
              <a:spLocks noChangeArrowheads="1"/>
            </p:cNvSpPr>
            <p:nvPr/>
          </p:nvSpPr>
          <p:spPr bwMode="auto">
            <a:xfrm>
              <a:off x="387402" y="749610"/>
              <a:ext cx="1872343" cy="353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fr-FR" altLang="fr-FR" sz="1400" dirty="0">
                  <a:latin typeface="Georgia" panose="02040502050405020303" pitchFamily="18" charset="0"/>
                </a:rPr>
                <a:t>Burkina Faso</a:t>
              </a:r>
              <a:endParaRPr lang="fr-FR" altLang="fr-FR" sz="1400" dirty="0">
                <a:latin typeface="Georgia" panose="02040502050405020303" pitchFamily="18" charset="0"/>
              </a:endParaRPr>
            </a:p>
          </p:txBody>
        </p:sp>
        <p:sp>
          <p:nvSpPr>
            <p:cNvPr id="7" name="ZoneTexte 15"/>
            <p:cNvSpPr txBox="1">
              <a:spLocks noChangeArrowheads="1"/>
            </p:cNvSpPr>
            <p:nvPr/>
          </p:nvSpPr>
          <p:spPr bwMode="auto">
            <a:xfrm>
              <a:off x="675754" y="6473053"/>
              <a:ext cx="187234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fr-FR" altLang="fr-FR" sz="1400" dirty="0">
                  <a:solidFill>
                    <a:schemeClr val="bg1"/>
                  </a:solidFill>
                  <a:latin typeface="Georgia" panose="02040502050405020303" pitchFamily="18" charset="0"/>
                </a:rPr>
                <a:t>Océan atlantique</a:t>
              </a:r>
              <a:endParaRPr lang="fr-FR" altLang="fr-FR" sz="14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8" name="ZoneTexte 16"/>
            <p:cNvSpPr txBox="1">
              <a:spLocks noChangeArrowheads="1"/>
            </p:cNvSpPr>
            <p:nvPr/>
          </p:nvSpPr>
          <p:spPr bwMode="auto">
            <a:xfrm rot="16200000">
              <a:off x="1458038" y="3402661"/>
              <a:ext cx="1872343" cy="268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fr-FR" alt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Bénin</a:t>
              </a:r>
              <a:endParaRPr lang="fr-FR" alt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ZoneTexte 17"/>
            <p:cNvSpPr txBox="1">
              <a:spLocks noChangeArrowheads="1"/>
            </p:cNvSpPr>
            <p:nvPr/>
          </p:nvSpPr>
          <p:spPr bwMode="auto">
            <a:xfrm rot="16200000">
              <a:off x="-260418" y="2728609"/>
              <a:ext cx="1872343" cy="268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fr-FR" alt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Ghana</a:t>
              </a:r>
              <a:endParaRPr lang="fr-FR" alt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1"/>
          <p:cNvSpPr txBox="1">
            <a:spLocks noChangeArrowheads="1"/>
          </p:cNvSpPr>
          <p:nvPr/>
        </p:nvSpPr>
        <p:spPr bwMode="auto">
          <a:xfrm>
            <a:off x="2810890" y="666489"/>
            <a:ext cx="9061455" cy="4852585"/>
          </a:xfrm>
          <a:prstGeom prst="rect">
            <a:avLst/>
          </a:prstGeom>
          <a:noFill/>
          <a:ln w="3175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3641" tIns="56820" rIns="113641" bIns="56820" numCol="1" anchor="ctr" anchorCtr="0" compatLnSpc="1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136650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Togo, pays de l’Afrique de l’Ouest  Superficie de 56 600 km2</a:t>
            </a:r>
            <a:endParaRPr lang="fr-FR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1136650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Population estimée en 2025 à 8 472 173 hbts (RHGP5)</a:t>
            </a:r>
            <a:endParaRPr lang="fr-FR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1136650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Pays endémique du paludisme, risque modéré à élevé</a:t>
            </a:r>
            <a:endParaRPr lang="fr-FR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1136650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Principales cibles de la lutte antipaludique: </a:t>
            </a:r>
            <a:endParaRPr lang="fr-FR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algn="just" defTabSz="1136650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Femmes enceintes </a:t>
            </a:r>
            <a:endParaRPr lang="fr-FR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algn="just" defTabSz="1136650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Enfants de moins de 5 ans </a:t>
            </a:r>
            <a:endParaRPr lang="fr-FR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1136650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Plusieurs interventions mises en œuvre dans la lutte </a:t>
            </a:r>
            <a:endParaRPr lang="fr-FR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1136650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Nouveau PSN 2023-2026 en cours de mise en œuvre  </a:t>
            </a:r>
            <a:endParaRPr lang="fr-FR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algn="just" defTabSz="1136650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</a:pPr>
            <a:endParaRPr lang="fr-FR" sz="2255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462" y="5845370"/>
            <a:ext cx="1301931" cy="10145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35" y="11246"/>
            <a:ext cx="12192000" cy="651221"/>
          </a:xfrm>
        </p:spPr>
        <p:txBody>
          <a:bodyPr/>
          <a:lstStyle/>
          <a:p>
            <a:br>
              <a:rPr lang="fr-F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Contexte</a:t>
            </a:r>
            <a:endParaRPr lang="en-US" dirty="0"/>
          </a:p>
        </p:txBody>
      </p:sp>
      <p:pic>
        <p:nvPicPr>
          <p:cNvPr id="11" name="Image 10" descr="Une image contenant texte, carte, dessin&#10;&#10;Description générée automatiquement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2" t="10129" r="39471" b="7679"/>
          <a:stretch>
            <a:fillRect/>
          </a:stretch>
        </p:blipFill>
        <p:spPr>
          <a:xfrm>
            <a:off x="143435" y="763729"/>
            <a:ext cx="3142542" cy="5168895"/>
          </a:xfrm>
          <a:prstGeom prst="rect">
            <a:avLst/>
          </a:prstGeom>
        </p:spPr>
      </p:pic>
      <p:sp>
        <p:nvSpPr>
          <p:cNvPr id="12" name="Rectangle 1"/>
          <p:cNvSpPr txBox="1">
            <a:spLocks noChangeArrowheads="1"/>
          </p:cNvSpPr>
          <p:nvPr/>
        </p:nvSpPr>
        <p:spPr bwMode="auto">
          <a:xfrm>
            <a:off x="3361765" y="752235"/>
            <a:ext cx="8486320" cy="5601508"/>
          </a:xfrm>
          <a:prstGeom prst="rect">
            <a:avLst/>
          </a:prstGeom>
          <a:noFill/>
          <a:ln w="3175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3641" tIns="56820" rIns="113641" bIns="56820" numCol="1" anchor="ctr" anchorCtr="0" compatLnSpc="1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136650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Mise en œuvre de la CPS depuis 2013 (Savanes puis Kara et Centrale )</a:t>
            </a:r>
            <a:endParaRPr lang="fr-FR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1136650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Extension géographique de la CPS à 4 nouveaux districts (Région des plateaux) et passage de 4 à 5 cycles en 2024</a:t>
            </a:r>
            <a:endParaRPr lang="fr-FR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1136650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Cibles: enfants de 3 à 59 mois</a:t>
            </a:r>
            <a:endParaRPr lang="fr-FR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1136650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Digitalisation depuis 2023, mobilisation des smartphones des agents de santé/distributeurs communautaires (ASC/DC)</a:t>
            </a:r>
            <a:endParaRPr lang="fr-FR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1136650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Activité communautaire qui permet d’atteindre un grand nombre d’enfants dans les ménages </a:t>
            </a:r>
            <a:endParaRPr lang="fr-FR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1136650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Partenaires: Fonds mondial, Unicef, MC, PMI</a:t>
            </a:r>
            <a:endParaRPr lang="fr-FR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algn="just" defTabSz="1136650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</a:pPr>
            <a:endParaRPr lang="fr-FR" sz="2255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925" y="5846453"/>
            <a:ext cx="1301931" cy="10145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35" y="11246"/>
            <a:ext cx="12192000" cy="651221"/>
          </a:xfrm>
        </p:spPr>
        <p:txBody>
          <a:bodyPr/>
          <a:lstStyle/>
          <a:p>
            <a:br>
              <a:rPr lang="fr-F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Contexte</a:t>
            </a:r>
            <a:endParaRPr lang="en-US" dirty="0"/>
          </a:p>
        </p:txBody>
      </p:sp>
      <p:sp>
        <p:nvSpPr>
          <p:cNvPr id="12" name="Rectangle 1"/>
          <p:cNvSpPr txBox="1">
            <a:spLocks noChangeArrowheads="1"/>
          </p:cNvSpPr>
          <p:nvPr/>
        </p:nvSpPr>
        <p:spPr bwMode="auto">
          <a:xfrm>
            <a:off x="371828" y="662467"/>
            <a:ext cx="11444673" cy="4895546"/>
          </a:xfrm>
          <a:prstGeom prst="rect">
            <a:avLst/>
          </a:prstGeom>
          <a:noFill/>
          <a:ln w="3175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3641" tIns="56820" rIns="113641" bIns="56820" numCol="1" anchor="ctr" anchorCtr="0" compatLnSpc="1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136650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Cible vaccination: 0-23 mois</a:t>
            </a:r>
            <a:endParaRPr lang="fr-FR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1136650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CVC en DTC-HepB-Hib1, DTC-HepB-Hib2 et RR1 ≥ 95%  dans toutes les régions</a:t>
            </a:r>
            <a:endParaRPr lang="fr-FR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1136650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 couvertures en RR2 sont relativement basses par rapport aux couvertures RR1. Elles varient de 73% dans Maritime  à 113% dans les Savanes</a:t>
            </a:r>
            <a:endParaRPr lang="fr-FR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1136650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L’achèvement de la série vaccinale est globalement satisfaisant pour la cohorte des enfants 0-11 mois avec un taux d’abandon DTC-HepB-Hib1/RR1 &lt; 10% dans cinq (05) régions sur six (06) </a:t>
            </a:r>
            <a:endParaRPr lang="fr-FR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1136650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Taux d’abandon RR1-RR2 est élevé  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dans cinq (05) régions sanitaires et au niveau national d’où l’importance de renforcer cette vaccination de la deuxième année de vie. </a:t>
            </a:r>
            <a:r>
              <a:rPr lang="fr-FR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 taux varie de 13% (région Centrale) à 23% (région Maritime)</a:t>
            </a:r>
            <a:endParaRPr lang="fr-FR" sz="2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19638" y="5843420"/>
            <a:ext cx="1301931" cy="10145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1647"/>
          </a:xfrm>
        </p:spPr>
        <p:txBody>
          <a:bodyPr/>
          <a:lstStyle/>
          <a:p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Couplage CPS-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Zéro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dose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ce réservé du contenu 12"/>
          <p:cNvSpPr txBox="1"/>
          <p:nvPr/>
        </p:nvSpPr>
        <p:spPr>
          <a:xfrm>
            <a:off x="206189" y="873020"/>
            <a:ext cx="6230470" cy="511195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Enfants zéro dose: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enfants n’ayant jamais reçus de vaccin depuis leur naissance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endParaRPr lang="fr-FR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  <a:buFont typeface="Wingdings" panose="05000000000000000000" pitchFamily="2" charset="2"/>
              <a:buChar char="§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Contribuer à l’amélioration de la couverture vaccinale au Togo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 </a:t>
            </a:r>
            <a:endParaRPr lang="fr-FR" sz="2400" b="1" i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  <a:buFont typeface="Wingdings" panose="05000000000000000000" pitchFamily="2" charset="2"/>
              <a:buChar char="§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Retrouver tous les enfants zéro-dose et incomplètement vaccinés dans les zones de mise en œuvre de la CPS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  <a:buFont typeface="Wingdings" panose="05000000000000000000" pitchFamily="2" charset="2"/>
              <a:buChar char="§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Rattraper tous les enfants zéro-doses et incomplètement vaccinés retrouvés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contenu 12"/>
          <p:cNvSpPr txBox="1"/>
          <p:nvPr/>
        </p:nvSpPr>
        <p:spPr>
          <a:xfrm>
            <a:off x="6678706" y="851647"/>
            <a:ext cx="4706470" cy="511195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Parties prenantes</a:t>
            </a:r>
            <a:endParaRPr lang="fr-FR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  <a:buFont typeface="Wingdings" panose="05000000000000000000" pitchFamily="2" charset="2"/>
              <a:buChar char="§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Division de l’immunisation (DI),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  <a:buFont typeface="Wingdings" panose="05000000000000000000" pitchFamily="2" charset="2"/>
              <a:buChar char="§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Programme national de lutte contre le paludisme (PNLP),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  <a:buFont typeface="Wingdings" panose="05000000000000000000" pitchFamily="2" charset="2"/>
              <a:buChar char="§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Direction santé mère- enfant (DSME) 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  <a:buFont typeface="Wingdings" panose="05000000000000000000" pitchFamily="2" charset="2"/>
              <a:buChar char="§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Division santé communautaire et des personnes âgées(DSCPA)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  <a:buFont typeface="Wingdings" panose="05000000000000000000" pitchFamily="2" charset="2"/>
              <a:buChar char="§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Malaria Consortium 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27215" y="5843420"/>
            <a:ext cx="1301931" cy="10145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1647"/>
          </a:xfrm>
        </p:spPr>
        <p:txBody>
          <a:bodyPr/>
          <a:lstStyle/>
          <a:p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Couplage CPS-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Zéro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dose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ce réservé du contenu 12"/>
          <p:cNvSpPr txBox="1"/>
          <p:nvPr/>
        </p:nvSpPr>
        <p:spPr>
          <a:xfrm>
            <a:off x="580547" y="941098"/>
            <a:ext cx="3839054" cy="459909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Bénéficiaires directs </a:t>
            </a:r>
            <a:endParaRPr lang="fr-FR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  <a:buFont typeface="Wingdings" panose="05000000000000000000" pitchFamily="2" charset="2"/>
              <a:buChar char="§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Enfants de 0 à 59 mois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Bénéficiaires indirects </a:t>
            </a:r>
            <a:endParaRPr lang="fr-FR" sz="2400" b="1" i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  <a:buFont typeface="Wingdings" panose="05000000000000000000" pitchFamily="2" charset="2"/>
              <a:buChar char="§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Parents des enfants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  <a:buFont typeface="Wingdings" panose="05000000000000000000" pitchFamily="2" charset="2"/>
              <a:buChar char="§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communauté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  <a:buFont typeface="Wingdings" panose="05000000000000000000" pitchFamily="2" charset="2"/>
              <a:buChar char="§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Acteurs de la santé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Démarrage du couplage</a:t>
            </a:r>
            <a:endParaRPr lang="fr-FR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  <a:buFont typeface="Wingdings" panose="05000000000000000000" pitchFamily="2" charset="2"/>
              <a:buChar char="§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Avril 2024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  <a:buFont typeface="Arial" panose="020B0604020202020204" pitchFamily="34" charset="0"/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contenu 12"/>
          <p:cNvSpPr txBox="1"/>
          <p:nvPr/>
        </p:nvSpPr>
        <p:spPr>
          <a:xfrm>
            <a:off x="6192453" y="941098"/>
            <a:ext cx="3839054" cy="39289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  <a:buNone/>
            </a:pPr>
            <a:r>
              <a:rPr lang="fr-FR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Stratégies de rattrapage</a:t>
            </a:r>
            <a:endParaRPr lang="fr-FR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  <a:buFont typeface="Wingdings" panose="05000000000000000000" pitchFamily="2" charset="2"/>
              <a:buChar char="§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Stratégies avancées et mobiles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  <a:buFont typeface="Wingdings" panose="05000000000000000000" pitchFamily="2" charset="2"/>
              <a:buChar char="§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Vaccination en poste fixe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0" fontAlgn="base" hangingPunct="0">
              <a:lnSpc>
                <a:spcPct val="100000"/>
              </a:lnSpc>
              <a:spcBef>
                <a:spcPts val="745"/>
              </a:spcBef>
              <a:spcAft>
                <a:spcPts val="745"/>
              </a:spcAft>
              <a:buFont typeface="Arial" panose="020B0604020202020204" pitchFamily="34" charset="0"/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83780" y="5843420"/>
            <a:ext cx="1301931" cy="10145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1647"/>
          </a:xfrm>
        </p:spPr>
        <p:txBody>
          <a:bodyPr/>
          <a:lstStyle/>
          <a:p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ce réservé du contenu 12"/>
          <p:cNvSpPr txBox="1"/>
          <p:nvPr/>
        </p:nvSpPr>
        <p:spPr>
          <a:xfrm>
            <a:off x="373767" y="851647"/>
            <a:ext cx="5722233" cy="55240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Génération de la demande: élaboration du grant, des outils, du manuel de formation intégré avec toutes les parties prenantes</a:t>
            </a:r>
            <a:endParaRPr lang="fr-FR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fr-FR" sz="2000">
                <a:latin typeface="Arial" panose="020B0604020202020204" pitchFamily="34" charset="0"/>
                <a:cs typeface="Arial" panose="020B0604020202020204" pitchFamily="34" charset="0"/>
              </a:rPr>
              <a:t>Séance de paramétrage dans le DHIS2</a:t>
            </a:r>
            <a:endParaRPr lang="fr-FR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fr-FR" sz="2000">
                <a:latin typeface="Arial" panose="020B0604020202020204" pitchFamily="34" charset="0"/>
                <a:cs typeface="Arial" panose="020B0604020202020204" pitchFamily="34" charset="0"/>
              </a:rPr>
              <a:t>Plaidoyer, </a:t>
            </a:r>
            <a:endParaRPr lang="fr-FR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fr-FR" sz="2000">
                <a:latin typeface="Arial" panose="020B0604020202020204" pitchFamily="34" charset="0"/>
                <a:cs typeface="Arial" panose="020B0604020202020204" pitchFamily="34" charset="0"/>
              </a:rPr>
              <a:t>Mobilisation sociale</a:t>
            </a:r>
            <a:endParaRPr lang="fr-FR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Communication pour le changement social et comportemental</a:t>
            </a:r>
            <a:endParaRPr lang="fr-FR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Renforcement des capacités </a:t>
            </a:r>
            <a:endParaRPr lang="fr-FR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fr-FR" sz="2000">
                <a:latin typeface="Arial" panose="020B0604020202020204" pitchFamily="34" charset="0"/>
                <a:cs typeface="Arial" panose="020B0604020202020204" pitchFamily="34" charset="0"/>
              </a:rPr>
              <a:t>Formations (intégration les activités de vaccination)</a:t>
            </a:r>
            <a:endParaRPr lang="fr-FR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Supervision</a:t>
            </a:r>
            <a:r>
              <a:rPr lang="fr-FR" sz="2000">
                <a:latin typeface="Arial" panose="020B0604020202020204" pitchFamily="34" charset="0"/>
                <a:cs typeface="Arial" panose="020B0604020202020204" pitchFamily="34" charset="0"/>
              </a:rPr>
              <a:t> (NC, Régions, districts, Formations sanitaires et ASC)</a:t>
            </a:r>
            <a:endParaRPr lang="fr-FR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fr-FR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contenu 12"/>
          <p:cNvSpPr txBox="1"/>
          <p:nvPr/>
        </p:nvSpPr>
        <p:spPr>
          <a:xfrm>
            <a:off x="6580507" y="937471"/>
            <a:ext cx="5722233" cy="5667270"/>
          </a:xfrm>
          <a:prstGeom prst="rect">
            <a:avLst/>
          </a:prstGeom>
        </p:spPr>
        <p:txBody>
          <a:bodyPr>
            <a:noAutofit/>
          </a:bodyPr>
          <a:lstStyle>
            <a:lvl1pPr marL="312420" indent="-312420" algn="l" defTabSz="1249680" rtl="0" eaLnBrk="1" latinLnBrk="0" hangingPunct="1">
              <a:lnSpc>
                <a:spcPct val="90000"/>
              </a:lnSpc>
              <a:spcBef>
                <a:spcPts val="1365"/>
              </a:spcBef>
              <a:buFont typeface="Arial" panose="020B0604020202020204" pitchFamily="34" charset="0"/>
              <a:buChar char="•"/>
              <a:defRPr sz="3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7260" indent="-312420" algn="l" defTabSz="1249680" rtl="0" eaLnBrk="1" latinLnBrk="0" hangingPunct="1">
              <a:lnSpc>
                <a:spcPct val="90000"/>
              </a:lnSpc>
              <a:spcBef>
                <a:spcPts val="685"/>
              </a:spcBef>
              <a:buFont typeface="Arial" panose="020B0604020202020204" pitchFamily="34" charset="0"/>
              <a:buChar char="•"/>
              <a:defRPr sz="3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62100" indent="-312420" algn="l" defTabSz="1249680" rtl="0" eaLnBrk="1" latinLnBrk="0" hangingPunct="1">
              <a:lnSpc>
                <a:spcPct val="90000"/>
              </a:lnSpc>
              <a:spcBef>
                <a:spcPts val="685"/>
              </a:spcBef>
              <a:buFont typeface="Arial" panose="020B0604020202020204" pitchFamily="34" charset="0"/>
              <a:buChar char="•"/>
              <a:defRPr sz="2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86940" indent="-312420" algn="l" defTabSz="1249680" rtl="0" eaLnBrk="1" latinLnBrk="0" hangingPunct="1">
              <a:lnSpc>
                <a:spcPct val="90000"/>
              </a:lnSpc>
              <a:spcBef>
                <a:spcPts val="685"/>
              </a:spcBef>
              <a:buFont typeface="Arial" panose="020B0604020202020204" pitchFamily="34" charset="0"/>
              <a:buChar char="•"/>
              <a:defRPr sz="24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12415" indent="-312420" algn="l" defTabSz="1249680" rtl="0" eaLnBrk="1" latinLnBrk="0" hangingPunct="1">
              <a:lnSpc>
                <a:spcPct val="90000"/>
              </a:lnSpc>
              <a:spcBef>
                <a:spcPts val="685"/>
              </a:spcBef>
              <a:buFont typeface="Arial" panose="020B0604020202020204" pitchFamily="34" charset="0"/>
              <a:buChar char="•"/>
              <a:defRPr sz="24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7255" indent="-312420" algn="l" defTabSz="1249680" rtl="0" eaLnBrk="1" latinLnBrk="0" hangingPunct="1">
              <a:lnSpc>
                <a:spcPct val="90000"/>
              </a:lnSpc>
              <a:spcBef>
                <a:spcPts val="685"/>
              </a:spcBef>
              <a:buFont typeface="Arial" panose="020B0604020202020204" pitchFamily="34" charset="0"/>
              <a:buChar char="•"/>
              <a:defRPr sz="24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62095" indent="-312420" algn="l" defTabSz="1249680" rtl="0" eaLnBrk="1" latinLnBrk="0" hangingPunct="1">
              <a:lnSpc>
                <a:spcPct val="90000"/>
              </a:lnSpc>
              <a:spcBef>
                <a:spcPts val="685"/>
              </a:spcBef>
              <a:buFont typeface="Arial" panose="020B0604020202020204" pitchFamily="34" charset="0"/>
              <a:buChar char="•"/>
              <a:defRPr sz="24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86935" indent="-312420" algn="l" defTabSz="1249680" rtl="0" eaLnBrk="1" latinLnBrk="0" hangingPunct="1">
              <a:lnSpc>
                <a:spcPct val="90000"/>
              </a:lnSpc>
              <a:spcBef>
                <a:spcPts val="685"/>
              </a:spcBef>
              <a:buFont typeface="Arial" panose="020B0604020202020204" pitchFamily="34" charset="0"/>
              <a:buChar char="•"/>
              <a:defRPr sz="24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11775" indent="-312420" algn="l" defTabSz="1249680" rtl="0" eaLnBrk="1" latinLnBrk="0" hangingPunct="1">
              <a:lnSpc>
                <a:spcPct val="90000"/>
              </a:lnSpc>
              <a:spcBef>
                <a:spcPts val="685"/>
              </a:spcBef>
              <a:buFont typeface="Arial" panose="020B0604020202020204" pitchFamily="34" charset="0"/>
              <a:buChar char="•"/>
              <a:defRPr sz="24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10.  Coordination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11.  Appui du niveau central 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12.  Régional 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13.  District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14. 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Données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15.  Réunion de synthèse (Région et district) 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17.  Monitorage 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18.  Evaluation 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19.  Réunion de capitalisation de l’expérience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47921" y="5758434"/>
            <a:ext cx="1301931" cy="10145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02024"/>
          </a:xfrm>
        </p:spPr>
        <p:txBody>
          <a:bodyPr/>
          <a:lstStyle/>
          <a:p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23" y="519954"/>
            <a:ext cx="3191435" cy="5393328"/>
          </a:xfrm>
          <a:prstGeom prst="rect">
            <a:avLst/>
          </a:prstGeom>
        </p:spPr>
      </p:pic>
      <p:pic>
        <p:nvPicPr>
          <p:cNvPr id="10" name="Espace réservé du contenu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519" y="519954"/>
            <a:ext cx="3195028" cy="539332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822" y="502025"/>
            <a:ext cx="3513445" cy="5411257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0" y="3567508"/>
            <a:ext cx="2850343" cy="7135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3" name="Ellipse 12"/>
          <p:cNvSpPr/>
          <p:nvPr/>
        </p:nvSpPr>
        <p:spPr>
          <a:xfrm>
            <a:off x="4172934" y="2859839"/>
            <a:ext cx="2850343" cy="7135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4" name="Ellipse 13"/>
          <p:cNvSpPr/>
          <p:nvPr/>
        </p:nvSpPr>
        <p:spPr>
          <a:xfrm>
            <a:off x="4273544" y="4209347"/>
            <a:ext cx="2850343" cy="7135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5" name="Ellipse 14"/>
          <p:cNvSpPr/>
          <p:nvPr/>
        </p:nvSpPr>
        <p:spPr>
          <a:xfrm>
            <a:off x="7945765" y="1864659"/>
            <a:ext cx="2076776" cy="37382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5828" y="5830756"/>
            <a:ext cx="1301931" cy="1014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5629</Words>
  <Application>WPS Presentation</Application>
  <PresentationFormat>Grand écran</PresentationFormat>
  <Paragraphs>180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SimSun</vt:lpstr>
      <vt:lpstr>Wingdings</vt:lpstr>
      <vt:lpstr>Times New Roman</vt:lpstr>
      <vt:lpstr>Calibri</vt:lpstr>
      <vt:lpstr>Georgia</vt:lpstr>
      <vt:lpstr>Aharoni</vt:lpstr>
      <vt:lpstr>Yu Gothic UI Semibold</vt:lpstr>
      <vt:lpstr>Microsoft YaHei</vt:lpstr>
      <vt:lpstr>Arial Unicode MS</vt:lpstr>
      <vt:lpstr>Office Theme</vt:lpstr>
      <vt:lpstr>Custom Design</vt:lpstr>
      <vt:lpstr>Togo</vt:lpstr>
      <vt:lpstr> Plan</vt:lpstr>
      <vt:lpstr> Contexte</vt:lpstr>
      <vt:lpstr> Contexte</vt:lpstr>
      <vt:lpstr> Contexte</vt:lpstr>
      <vt:lpstr> Couplage CPS-Zéro dose</vt:lpstr>
      <vt:lpstr> Couplage CPS-Zéro dose</vt:lpstr>
      <vt:lpstr> Etapes</vt:lpstr>
      <vt:lpstr> Etapes</vt:lpstr>
      <vt:lpstr> Nombre d’enfants ZD enrégistrés par cycle </vt:lpstr>
      <vt:lpstr> Nombre d’enfants ZD rattrapés par région</vt:lpstr>
      <vt:lpstr> Bonnes pratiques</vt:lpstr>
      <vt:lpstr> Difficultés/défis</vt:lpstr>
      <vt:lpstr> Perspectives</vt:lpstr>
      <vt:lpstr> Conclusion</vt:lpstr>
      <vt:lpstr>Merci, Akpe, Thank you, Obrigado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Abena Poku-Awuku</dc:creator>
  <cp:lastModifiedBy>flex 5 i5</cp:lastModifiedBy>
  <cp:revision>14</cp:revision>
  <dcterms:created xsi:type="dcterms:W3CDTF">2023-03-09T12:42:00Z</dcterms:created>
  <dcterms:modified xsi:type="dcterms:W3CDTF">2025-03-04T09:34:11Z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7F3DC9D658514B1EAADA7BF981BC5016_13</vt:lpwstr>
  </property>
  <property fmtid="{D5CDD505-2E9C-101B-9397-08002B2CF9AE}" pid="3" name="KSOProductBuildVer">
    <vt:lpwstr>2057-12.2.0.20341</vt:lpwstr>
  </property>
</Properties>
</file>