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21"/>
  </p:notesMasterIdLst>
  <p:handoutMasterIdLst>
    <p:handoutMasterId r:id="rId22"/>
  </p:handoutMasterIdLst>
  <p:sldIdLst>
    <p:sldId id="258" r:id="rId4"/>
    <p:sldId id="261" r:id="rId5"/>
    <p:sldId id="263" r:id="rId6"/>
    <p:sldId id="264" r:id="rId7"/>
    <p:sldId id="265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9" r:id="rId16"/>
    <p:sldId id="280" r:id="rId17"/>
    <p:sldId id="276" r:id="rId18"/>
    <p:sldId id="278" r:id="rId19"/>
    <p:sldId id="259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0DB97-93C3-4F55-94AE-C585226C2082}" type="datetimeFigureOut">
              <a:rPr lang="en-US" smtClean="0"/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0439-DF42-4B18-88DD-29DA16194E6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4AB88-151C-4FDD-81F9-0BAC3F43506C}" type="datetimeFigureOut">
              <a:rPr lang="en-US" smtClean="0"/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DECEA-CED1-43B2-B33A-758D32114D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0"/>
            <a:ext cx="12192000" cy="2614065"/>
          </a:xfrm>
        </p:spPr>
        <p:txBody>
          <a:bodyPr anchor="b"/>
          <a:lstStyle>
            <a:lvl1pPr algn="ctr">
              <a:defRPr sz="6000" b="1" baseline="30000"/>
            </a:lvl1pPr>
          </a:lstStyle>
          <a:p>
            <a:r>
              <a:rPr lang="en-GB" dirty="0"/>
              <a:t>12th SMC Alliance Meeting </a:t>
            </a:r>
            <a:br>
              <a:rPr lang="en-GB" dirty="0"/>
            </a:br>
            <a:r>
              <a:rPr lang="en-GB" dirty="0"/>
              <a:t>Lomé - Togo</a:t>
            </a:r>
            <a:br>
              <a:rPr lang="en-GB" dirty="0"/>
            </a:br>
            <a:r>
              <a:rPr lang="en-GB" dirty="0"/>
              <a:t>Feb 25 – 28, 2025  </a:t>
            </a:r>
            <a:endParaRPr lang="fr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186" y="4051739"/>
            <a:ext cx="11776842" cy="977463"/>
          </a:xfrm>
        </p:spPr>
        <p:txBody>
          <a:bodyPr>
            <a:noAutofit/>
          </a:bodyPr>
          <a:lstStyle>
            <a:lvl1pPr marL="0" indent="0" algn="ctr">
              <a:buNone/>
              <a:defRPr sz="6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dirty="0"/>
              <a:t>Merci, </a:t>
            </a:r>
            <a:r>
              <a:rPr lang="fr-CH" dirty="0" err="1"/>
              <a:t>Akpe</a:t>
            </a:r>
            <a:r>
              <a:rPr lang="fr-CH" dirty="0"/>
              <a:t>, </a:t>
            </a:r>
            <a:r>
              <a:rPr lang="fr-CH" dirty="0" err="1"/>
              <a:t>Thank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, </a:t>
            </a:r>
            <a:r>
              <a:rPr lang="fr-CH" dirty="0" err="1"/>
              <a:t>Obrigado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1F24D1-45BA-4D2E-8ACE-9289501B4767}" type="datetime1">
              <a:rPr lang="en-US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8DD099-12AC-4329-9C0F-A86D14735695}" type="datetime1">
              <a:rPr lang="en-US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E2CB0B-2B33-4393-B9AF-8171E72212A3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348939-701B-443E-96C9-58FA96CFD818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9E0EF-36DD-4A91-A9A8-03B823313115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6A9D-5E07-4B96-80B5-C6B6886B831C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DCC5-1647-4146-B13A-430CBDF75100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36C6-8C2E-48CF-9229-C396CECA791C}" type="datetime1">
              <a:rPr lang="en-US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7342-C08F-4DCF-9F08-D661C3DEF25C}" type="datetime1">
              <a:rPr lang="en-US" smtClean="0"/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AE3C-70D9-491A-9461-DC40ABBDEDFA}" type="datetime1">
              <a:rPr lang="en-US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074208"/>
          </a:xfrm>
        </p:spPr>
        <p:txBody>
          <a:bodyPr>
            <a:noAutofit/>
          </a:bodyPr>
          <a:lstStyle>
            <a:lvl1pPr>
              <a:defRPr sz="5400" baseline="30000"/>
            </a:lvl1pPr>
          </a:lstStyle>
          <a:p>
            <a:pPr algn="ctr"/>
            <a:r>
              <a:rPr lang="en-US" sz="4400" dirty="0"/>
              <a:t>Title of slide</a:t>
            </a:r>
            <a:endParaRPr lang="en-US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3A55-BF21-4714-86FE-6B193E92FFB4}" type="datetime1">
              <a:rPr lang="en-US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B092-2558-4ABB-8C5F-36AFC49FAA5C}" type="datetime1">
              <a:rPr lang="en-US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853ED-E23E-4990-A6A8-946E36FF9FC1}" type="datetime1">
              <a:rPr lang="en-US" smtClean="0"/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D2CA-665F-4B93-84F2-E16F127E499A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C462F-1768-44B1-B694-B6A040EDCB12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7443" y="6311900"/>
            <a:ext cx="2743200" cy="365125"/>
          </a:xfrm>
        </p:spPr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821136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5841759"/>
            <a:ext cx="1389741" cy="100829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85665" y="6162986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893655" y="619865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7" name="TextBox 6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62FE9A-A030-4926-8AED-13656574BB92}" type="datetime1">
              <a:rPr lang="en-US" smtClean="0"/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6" name="TextBox 5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ECD7B-FC7C-4CCF-8DF2-DAC66134C3EF}" type="datetime1">
              <a:rPr lang="en-US" smtClean="0"/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2E7D9-385A-495E-A4D3-E175BE1CCD5B}" type="slidenum">
              <a:rPr lang="fr-CH" smtClean="0"/>
            </a:fld>
            <a:endParaRPr lang="fr-CH"/>
          </a:p>
        </p:txBody>
      </p:sp>
      <p:sp>
        <p:nvSpPr>
          <p:cNvPr id="5" name="TextBox 4"/>
          <p:cNvSpPr txBox="1"/>
          <p:nvPr userDrawn="1"/>
        </p:nvSpPr>
        <p:spPr>
          <a:xfrm>
            <a:off x="7687732" y="6169709"/>
            <a:ext cx="128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du pays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2757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E7D9-385A-495E-A4D3-E175BE1CCD5B}" type="slidenum">
              <a:rPr lang="fr-CH" smtClean="0"/>
            </a:fld>
            <a:endParaRPr lang="fr-CH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58" y="5833515"/>
            <a:ext cx="1395184" cy="1012245"/>
          </a:xfrm>
          <a:prstGeom prst="rect">
            <a:avLst/>
          </a:prstGeom>
        </p:spPr>
      </p:pic>
      <p:pic>
        <p:nvPicPr>
          <p:cNvPr id="8" name="Picture 7" descr="Logo&#10;&#10;Description automatically generated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0" b="14663"/>
          <a:stretch>
            <a:fillRect/>
          </a:stretch>
        </p:blipFill>
        <p:spPr>
          <a:xfrm>
            <a:off x="9809099" y="5927271"/>
            <a:ext cx="1675279" cy="9184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160B-53EC-467B-A019-BE3AD076FB4B}" type="datetime1">
              <a:rPr lang="en-US" smtClean="0"/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7898-E56C-4FC0-B2DB-F3A91A3C8991}" type="slidenum">
              <a:rPr lang="fr-CH" smtClean="0"/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0" y="4745672"/>
            <a:ext cx="3696789" cy="779917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 smtClean="0"/>
              <a:t>TOGO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54480" y="2988809"/>
            <a:ext cx="87782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himio </a:t>
            </a:r>
            <a:r>
              <a:rPr lang="fr-F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prévention du paludisme pérenne </a:t>
            </a:r>
            <a:r>
              <a:rPr lang="fr-F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Introduction </a:t>
            </a:r>
            <a:r>
              <a:rPr lang="fr-F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vaccin contre le paludisme </a:t>
            </a:r>
            <a:r>
              <a:rPr lang="fr-F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Défis et opportunités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859766"/>
            <a:ext cx="12192000" cy="18373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fr-FR" dirty="0"/>
              <a:t>Réunion annuelle de l'Alliance SMC</a:t>
            </a:r>
            <a:r>
              <a:rPr lang="en-GB" dirty="0"/>
              <a:t> 2025</a:t>
            </a:r>
            <a:br>
              <a:rPr lang="en-GB" dirty="0"/>
            </a:br>
            <a:endParaRPr lang="en-GB" dirty="0"/>
          </a:p>
          <a:p>
            <a:pPr algn="ctr"/>
            <a:r>
              <a:rPr lang="en-GB" sz="2800" dirty="0"/>
              <a:t>Lomé – Togo </a:t>
            </a:r>
            <a:br>
              <a:rPr lang="en-GB" sz="2800" dirty="0"/>
            </a:br>
            <a:br>
              <a:rPr lang="en-GB" dirty="0"/>
            </a:br>
            <a:r>
              <a:rPr lang="en-GB" sz="2000" dirty="0"/>
              <a:t>25 – 28 </a:t>
            </a:r>
            <a:r>
              <a:rPr lang="en-US" sz="2000"/>
              <a:t>février</a:t>
            </a:r>
            <a:r>
              <a:rPr lang="en-GB" sz="2000"/>
              <a:t> </a:t>
            </a:r>
            <a:r>
              <a:rPr lang="en-GB" sz="2000" dirty="0"/>
              <a:t>2025</a:t>
            </a:r>
            <a:endParaRPr lang="en-US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4686" y="5791169"/>
            <a:ext cx="1301931" cy="1066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 II-Plan d’introduction du vaccin contre le paludisme (6/6)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mise en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Prochaines étapes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Organiser une conférence de presse sur l’introduction du vaccin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Organiser une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cérémonie de lancement officiel de l’introduction du vaccin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Faire une supervision post-introduction du vaccin contre le paludisme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Faire une évaluation post-introduction du vaccin contre le paludisme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III-MISE </a:t>
            </a:r>
            <a:r>
              <a:rPr lang="fr-FR" sz="3200" dirty="0"/>
              <a:t>EN ŒUVRE DE LA CPP </a:t>
            </a:r>
            <a:r>
              <a:rPr lang="fr-FR" sz="3200" dirty="0" smtClean="0"/>
              <a:t>PAR </a:t>
            </a:r>
            <a:r>
              <a:rPr lang="fr-FR" sz="3200" dirty="0"/>
              <a:t>LES SERVICES DE </a:t>
            </a:r>
            <a:r>
              <a:rPr lang="fr-FR" sz="3200" dirty="0" smtClean="0"/>
              <a:t>VACCINATION (1/2)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8439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Généralités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CPP: administration des médicaments antipaludiques aux enfants vivant dans des zones à transmission élevée afin de prévenir l’infection.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Enfants de moins de 2 ans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groupe le plus à risque.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Médicament utilisé : combinaison de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sulfadoxine-pyriméthamine (SP)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Lancement officiel le 28 novembre 2024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Mise  en œuvre dans seize (16) districts des régions Plateaux, Maritime et Grand Lomé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Administration à 10 semaines, 14 semaines,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 mois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15 mois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révolus (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séances de vaccination)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III-MISE </a:t>
            </a:r>
            <a:r>
              <a:rPr lang="fr-FR" sz="3200" dirty="0"/>
              <a:t>EN ŒUVRE DE LA CPP </a:t>
            </a:r>
            <a:r>
              <a:rPr lang="fr-FR" sz="3200" dirty="0" smtClean="0"/>
              <a:t>PAR </a:t>
            </a:r>
            <a:r>
              <a:rPr lang="fr-FR" sz="3200" dirty="0"/>
              <a:t>LES SERVICES DE </a:t>
            </a:r>
            <a:r>
              <a:rPr lang="fr-FR" sz="3200" dirty="0" smtClean="0"/>
              <a:t>VACCINATION (2/2)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 en 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intervenant dans le service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vaccination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Sensibilisation des mères/gardiens d’enfants sur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CPP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Veille à la bonne administration du SP selon l’âge et le poids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Marquage de la dose sur les outils primaires de collecte des données(fiche de pointage, carte de vaccination, registre de vaccination)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Recueil des éventuels effets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indésirables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Renseignement des données de la CPP dans le DHIS2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IV-OPPORTUNITES – DEFIS (3/4)</a:t>
            </a:r>
            <a:r>
              <a:rPr lang="fr-FR" sz="3200" baseline="0" dirty="0" smtClean="0"/>
              <a:t> 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844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DEFIS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Défi logistique : distribution dans les zones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reculées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Défi sécuritaire (zone affectée par le terrorisme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Hésitation vaccinale due à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désinformation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Engagement des autorités à tous les niveaux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Révision et production des outils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gestion et de mobilisation sociale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Formation des agents de santé pour assurer le bon usage du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vaccin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Intégration avec les autres stratégies de lutte contre le paludisme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IV-OPPORTUNITES – DEFIS (4/4)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635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DEFIS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Suivi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l'efficacité et surveillance des effets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secondaires et MAPI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Disponibilité des vaccins et SP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Elaboration d’un module de formation pour la mise en œuvre de la vaccination de la 2YL 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Briefing des acteurs sur la vaccination 2YL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IV-OPPORTUNITES –DEFIS (1/4)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OPPORTUNITES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Réduction significative des cas de paludisme infantile.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Allègement du fardeau sur le système de santé et dans la communauté.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Disponibilité des fonds FPP(FAE, TCA, RSS,CDS 3)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Communauté virtuelle avec les enseignants et les leaders religieux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Amélioration des couvertures des vaccins de la deuxième année de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vie(RR2, </a:t>
            </a:r>
            <a:r>
              <a:rPr lang="fr-F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MenA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Rattrapage des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enfants non ou insuffisamment vaccinés(administration de doses manquantes antigènes de la première année de vie)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fr-FR" sz="3200" dirty="0"/>
            </a:br>
            <a:r>
              <a:rPr lang="fr-FR" sz="3200" dirty="0" smtClean="0"/>
              <a:t>IV-OPPORTUNITES – DEFIS (2/4)</a:t>
            </a:r>
            <a:r>
              <a:rPr lang="fr-FR" sz="3200" baseline="0" dirty="0" smtClean="0"/>
              <a:t> 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OPPORTUNITES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Intégration du vaccin contre la paludisme à d’autres interventions(supplémentation à la Vit. A, déparasitage, distribution de MID….) 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Actualisation et mise en œuvre de la stratégie urbaine vaccination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Mise en œuvre du plan d’action de l’étude sur les facteurs sociaux et comportementaux des enfants zéro dose 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8159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Merci, </a:t>
            </a:r>
            <a:r>
              <a:rPr lang="en-US" sz="3200" b="1" dirty="0" smtClean="0"/>
              <a:t>Akpé, </a:t>
            </a:r>
            <a:r>
              <a:rPr lang="en-US" sz="3200" b="1" dirty="0"/>
              <a:t>Thank you, Obrigado</a:t>
            </a:r>
            <a:endParaRPr lang="en-US" sz="32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4686" y="5791169"/>
            <a:ext cx="1301931" cy="1066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9086" y="1384661"/>
            <a:ext cx="97057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I-Contexte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II-Plan d’introduction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du vaccin contre le paludisme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III-Mise en œuvre de 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chimio prévention du paludisme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pérenne par le service de vaccination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IV-Défis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opportunités pour la vaccination de la deuxième année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vie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I-Contexte (1/2)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131" y="1371600"/>
            <a:ext cx="115214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</a:t>
            </a:r>
            <a:r>
              <a:rPr lang="fr-F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fr-F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mondial en </a:t>
            </a:r>
            <a:r>
              <a:rPr lang="fr-F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263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millions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cas et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597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décès(OMS, Rapport 2024 sur le paludisme)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-Région </a:t>
            </a:r>
            <a:r>
              <a:rPr lang="fr-F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Afrique de l’OMS </a:t>
            </a:r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 plus lourd tribut au paludisme, e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94 %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tous les cas de paludisme (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246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millions de cas) ; 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95 %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tous les décès dus au paludisme (</a:t>
            </a:r>
            <a:r>
              <a:rPr lang="fr-F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569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décès) ; 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Près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76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% de tous les décès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 au paludisme:  </a:t>
            </a:r>
            <a:r>
              <a:rPr lang="fr-F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enfants de moins de 5 ans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r>
              <a:rPr lang="fr-F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Togo(2023)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était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responsable de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53 % des cas d’hospitalisation chez les enfants de moins de 5ans ainsi que 65% de décès hospitaliers pour cette cible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I-Contexte (2/2)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4320" y="1371600"/>
            <a:ext cx="1148225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-Plusieurs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moyens de lutte sont mis en place surtout les moyens de prévention notamment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Chimioprévention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du paludisme saisonnier (CPS) </a:t>
            </a:r>
            <a:r>
              <a:rPr lang="fr-FR" altLang="fr-FR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recherche des enfants zéro dose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Chimioprévention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du paludisme pérenne (CPP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Fin novembre 2024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Introduction du vaccin antipaludique(septembre 2025)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Résultats ECV 2024: Faiblesse de la vaccination de la 2YL, ZD(4,8%)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II- Plan d’introduction du vaccin contre le paludisme (1/6)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13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Vaccin-Cible-Calendrier</a:t>
            </a:r>
            <a:endParaRPr lang="fr-FR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Togo a opté pour le vaccin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R21/Matrix-M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coût-efficacité)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Développé par l'Université d'Oxford et le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Serum Institute of India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Une protection d’environ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75 %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contre le paludisme clinique.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Population cible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Nourrissons survivants </a:t>
            </a:r>
            <a:r>
              <a:rPr lang="fr-FR" sz="20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soit  </a:t>
            </a:r>
            <a:r>
              <a:rPr lang="fr-FR" sz="20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268 993 nourrissons </a:t>
            </a:r>
            <a:r>
              <a:rPr lang="fr-FR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0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3,1%</a:t>
            </a:r>
            <a:r>
              <a:rPr lang="fr-FR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la population) en </a:t>
            </a:r>
            <a:r>
              <a:rPr lang="fr-FR" sz="20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fr-FR" sz="2000" dirty="0" smtClean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Lieu: Tout le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pays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Calendrier: 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 doses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 5 mois (dose 1), 6 mois (dose 2), 7 mois (dose 3), 18 mois (dose 4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 II-Plan d’introduction du vaccin contre le paludisme (2/6)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34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mise en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Activités réalisées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Présentation de la soumission au comité de coordination Inter Agence (CCIA)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Soumission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 approbation 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documents à GAVI pour l’introduction du vaccin contre le paludisme dans le PEV de routine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Lettre de décision de GAVI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Tenue de 02 réunions du CNO pour l’introduction du vaccin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R21/Matrix-M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Envoi d’une note d’information aux DRS et aux DPS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 II-Plan d’introduction du vaccin contre le paludisme (3/6)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54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mise en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Prochaines étapes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Demande d’assistance technique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Appui pour le développement du matériel de formation des acteurs sur l’introduction du vaccin contre le paludisme dans le PEV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Appui pour le développement de la stratégie de vaccination au cours de la deuxième année de vie </a:t>
            </a:r>
            <a:endParaRPr lang="fr-F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Appui pour le renforcement de la communication et la génération de la demande 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2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Appui pour la réalisation de l’évaluation post-introduction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 II-Plan d’introduction du vaccin contre le paludisme (4/6)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786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mise en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Prochaines étapes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Elaborer 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plan de communication pour l’introduction du vaccin dans le PEV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Mettre à jour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et reproduire 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outils de gestion du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PEV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 algn="just">
              <a:lnSpc>
                <a:spcPct val="17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Paramétrer les données à collecter dans le DHIS2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Produire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et diffuser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outils de communication et de gestion des activités de communication : spots radio, télé, banderoles, dépliants, affiches, … pour l’introduction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Faire le plaidoyer auprès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élus locaux, autorités politico- administratives par commune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l’introduction vaccination contre le paludisme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aseline="0" dirty="0" smtClean="0"/>
              <a:t>         II- Plan d’introduction du vaccin contre le paludisme (5/6)</a:t>
            </a:r>
            <a:endParaRPr lang="en-US" sz="3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5351" y="5791108"/>
            <a:ext cx="1304657" cy="10668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74208"/>
            <a:ext cx="11756571" cy="844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Etat 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mise en </a:t>
            </a:r>
            <a:r>
              <a:rPr lang="fr-F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œuvre</a:t>
            </a:r>
            <a:endParaRPr lang="fr-FR" sz="2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Prochaines étapes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Elaborer les guides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 formation sur l’introduction du vaccin contre le paludisme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Reproduire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guides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 formation sur l’introduction du vaccin contre le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paludisme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Organiser 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sessions de formation en cascade des agents sur l’introduction du vaccin contre le paludisme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Réceptionner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vaccins contre le paludisme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Mettre en place les vaccins et consommables de vaccination dans les dépôts régions/districts et au niveau des formations sanitaires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6280" lvl="2">
              <a:lnSpc>
                <a:spcPct val="170000"/>
              </a:lnSpc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6933</Words>
  <Application>WPS Presentation</Application>
  <PresentationFormat>Grand écran</PresentationFormat>
  <Paragraphs>250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SimSun</vt:lpstr>
      <vt:lpstr>Wingdings</vt:lpstr>
      <vt:lpstr>Arial Narrow</vt:lpstr>
      <vt:lpstr>Courier New</vt:lpstr>
      <vt:lpstr>Calibri</vt:lpstr>
      <vt:lpstr>Microsoft YaHei</vt:lpstr>
      <vt:lpstr>Arial Unicode MS</vt:lpstr>
      <vt:lpstr>Calibri Light</vt:lpstr>
      <vt:lpstr>Office Theme</vt:lpstr>
      <vt:lpstr>Custom Design</vt:lpstr>
      <vt:lpstr>TOGO</vt:lpstr>
      <vt:lpstr>Plan</vt:lpstr>
      <vt:lpstr>I-Contexte (1/2)</vt:lpstr>
      <vt:lpstr>I-Contexte (2/2)</vt:lpstr>
      <vt:lpstr>         II- Plan d’introduction du vaccin contre le paludisme (1/6)</vt:lpstr>
      <vt:lpstr>          II-Plan d’introduction du vaccin contre le paludisme (2/6)</vt:lpstr>
      <vt:lpstr>          II-Plan d’introduction du vaccin contre le paludisme (3/6)</vt:lpstr>
      <vt:lpstr>          II-Plan d’introduction du vaccin contre le paludisme (4/6)</vt:lpstr>
      <vt:lpstr>         II- Plan d’introduction du vaccin contre le paludisme (5/6)</vt:lpstr>
      <vt:lpstr>          II-Plan d’introduction du vaccin contre le paludisme (6/6)</vt:lpstr>
      <vt:lpstr> III-MISE EN ŒUVRE DE LA CPP PAR LES SERVICES DE VACCINATION (1/2)</vt:lpstr>
      <vt:lpstr> III-MISE EN ŒUVRE DE LA CPP PAR LES SERVICES DE VACCINATION (2/2)</vt:lpstr>
      <vt:lpstr> IV-OPPORTUNITES – DEFIS (3/4) </vt:lpstr>
      <vt:lpstr> IV-OPPORTUNITES – DEFIS (4/4)</vt:lpstr>
      <vt:lpstr> IV-OPPORTUNITES –DEFIS (1/4)</vt:lpstr>
      <vt:lpstr> IV-OPPORTUNITES – DEFIS (2/4) </vt:lpstr>
      <vt:lpstr>Merci, Akpé, Thank you, Obrigado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Abena Poku-Awuku</dc:creator>
  <cp:lastModifiedBy>flex 5 i5</cp:lastModifiedBy>
  <cp:revision>57</cp:revision>
  <dcterms:created xsi:type="dcterms:W3CDTF">2023-03-09T12:42:00Z</dcterms:created>
  <dcterms:modified xsi:type="dcterms:W3CDTF">2025-03-04T09:35:24Z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0E1B7772C30D4FF88C448D7435034CD6_13</vt:lpwstr>
  </property>
  <property fmtid="{D5CDD505-2E9C-101B-9397-08002B2CF9AE}" pid="3" name="KSOProductBuildVer">
    <vt:lpwstr>2057-12.2.0.20341</vt:lpwstr>
  </property>
</Properties>
</file>