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3" r:id="rId4"/>
  </p:sldMasterIdLst>
  <p:notesMasterIdLst>
    <p:notesMasterId r:id="rId17"/>
  </p:notesMasterIdLst>
  <p:sldIdLst>
    <p:sldId id="256" r:id="rId5"/>
    <p:sldId id="2145705909" r:id="rId6"/>
    <p:sldId id="2145705911" r:id="rId7"/>
    <p:sldId id="2145705906" r:id="rId8"/>
    <p:sldId id="2145705904" r:id="rId9"/>
    <p:sldId id="2145705907" r:id="rId10"/>
    <p:sldId id="2145705913" r:id="rId11"/>
    <p:sldId id="2145705912" r:id="rId12"/>
    <p:sldId id="366" r:id="rId13"/>
    <p:sldId id="309" r:id="rId14"/>
    <p:sldId id="2145705878"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DD76E-F66F-4958-AB75-184453546870}" v="11" dt="2025-02-21T06:34:09.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3820" autoAdjust="0"/>
  </p:normalViewPr>
  <p:slideViewPr>
    <p:cSldViewPr snapToGrid="0">
      <p:cViewPr varScale="1">
        <p:scale>
          <a:sx n="62" d="100"/>
          <a:sy n="62" d="100"/>
        </p:scale>
        <p:origin x="464" y="44"/>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Sheet1!$C$14</c:f>
              <c:strCache>
                <c:ptCount val="1"/>
                <c:pt idx="0">
                  <c:v>Target</c:v>
                </c:pt>
              </c:strCache>
            </c:strRef>
          </c:tx>
          <c:spPr>
            <a:solidFill>
              <a:schemeClr val="accent1"/>
            </a:solidFill>
            <a:ln>
              <a:noFill/>
            </a:ln>
            <a:effectLst/>
          </c:spPr>
          <c:invertIfNegative val="0"/>
          <c:dLbls>
            <c:dLbl>
              <c:idx val="0"/>
              <c:layout>
                <c:manualLayout>
                  <c:x val="0"/>
                  <c:y val="1.2059619148681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45-4182-9146-A48FF09E6D3C}"/>
                </c:ext>
              </c:extLst>
            </c:dLbl>
            <c:dLbl>
              <c:idx val="1"/>
              <c:layout>
                <c:manualLayout>
                  <c:x val="-4.8427470425401013E-3"/>
                  <c:y val="3.0149047871702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45-4182-9146-A48FF09E6D3C}"/>
                </c:ext>
              </c:extLst>
            </c:dLbl>
            <c:dLbl>
              <c:idx val="3"/>
              <c:layout>
                <c:manualLayout>
                  <c:x val="8.8782670154920101E-17"/>
                  <c:y val="2.110433351019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45-4182-9146-A48FF09E6D3C}"/>
                </c:ext>
              </c:extLst>
            </c:dLbl>
            <c:dLbl>
              <c:idx val="4"/>
              <c:layout>
                <c:manualLayout>
                  <c:x val="-7.26412056381015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45-4182-9146-A48FF09E6D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Sheet1!$B$15:$B$19</c:f>
              <c:strCache>
                <c:ptCount val="5"/>
                <c:pt idx="0">
                  <c:v>cycle 1</c:v>
                </c:pt>
                <c:pt idx="1">
                  <c:v>cycle 2</c:v>
                </c:pt>
                <c:pt idx="2">
                  <c:v>cycle 3</c:v>
                </c:pt>
                <c:pt idx="3">
                  <c:v>cycle 4</c:v>
                </c:pt>
                <c:pt idx="4">
                  <c:v>cycle 5</c:v>
                </c:pt>
              </c:strCache>
            </c:strRef>
          </c:cat>
          <c:val>
            <c:numRef>
              <c:f>Sheet1!$C$15:$C$19</c:f>
              <c:numCache>
                <c:formatCode>#,##0</c:formatCode>
                <c:ptCount val="5"/>
                <c:pt idx="0">
                  <c:v>38585</c:v>
                </c:pt>
                <c:pt idx="1">
                  <c:v>38585</c:v>
                </c:pt>
                <c:pt idx="2">
                  <c:v>38585</c:v>
                </c:pt>
                <c:pt idx="3">
                  <c:v>38585</c:v>
                </c:pt>
                <c:pt idx="4">
                  <c:v>38585</c:v>
                </c:pt>
              </c:numCache>
            </c:numRef>
          </c:val>
          <c:extLst>
            <c:ext xmlns:c16="http://schemas.microsoft.com/office/drawing/2014/chart" uri="{C3380CC4-5D6E-409C-BE32-E72D297353CC}">
              <c16:uniqueId val="{00000000-7645-4182-9146-A48FF09E6D3C}"/>
            </c:ext>
          </c:extLst>
        </c:ser>
        <c:ser>
          <c:idx val="1"/>
          <c:order val="1"/>
          <c:tx>
            <c:strRef>
              <c:f>Sheet1!$D$14</c:f>
              <c:strCache>
                <c:ptCount val="1"/>
                <c:pt idx="0">
                  <c:v>Achievement</c:v>
                </c:pt>
              </c:strCache>
            </c:strRef>
          </c:tx>
          <c:spPr>
            <a:solidFill>
              <a:schemeClr val="accent2"/>
            </a:solidFill>
            <a:ln>
              <a:noFill/>
            </a:ln>
            <a:effectLst/>
          </c:spPr>
          <c:invertIfNegative val="0"/>
          <c:dLbls>
            <c:dLbl>
              <c:idx val="0"/>
              <c:layout>
                <c:manualLayout>
                  <c:x val="6.0534338031751041E-3"/>
                  <c:y val="-2.76363079587396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45-4182-9146-A48FF09E6D3C}"/>
                </c:ext>
              </c:extLst>
            </c:dLbl>
            <c:dLbl>
              <c:idx val="1"/>
              <c:layout>
                <c:manualLayout>
                  <c:x val="1.2106867606349809E-3"/>
                  <c:y val="-1.8089428723021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45-4182-9146-A48FF09E6D3C}"/>
                </c:ext>
              </c:extLst>
            </c:dLbl>
            <c:dLbl>
              <c:idx val="2"/>
              <c:layout>
                <c:manualLayout>
                  <c:x val="9.6854940850801124E-3"/>
                  <c:y val="-2.76363079587396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45-4182-9146-A48FF09E6D3C}"/>
                </c:ext>
              </c:extLst>
            </c:dLbl>
            <c:dLbl>
              <c:idx val="3"/>
              <c:layout>
                <c:manualLayout>
                  <c:x val="2.4213735212700507E-3"/>
                  <c:y val="-1.2059619148681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5-4182-9146-A48FF09E6D3C}"/>
                </c:ext>
              </c:extLst>
            </c:dLbl>
            <c:dLbl>
              <c:idx val="4"/>
              <c:layout>
                <c:manualLayout>
                  <c:x val="7.2641205638101511E-3"/>
                  <c:y val="-1.381815397936983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45-4182-9146-A48FF09E6D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Sheet1!$B$15:$B$19</c:f>
              <c:strCache>
                <c:ptCount val="5"/>
                <c:pt idx="0">
                  <c:v>cycle 1</c:v>
                </c:pt>
                <c:pt idx="1">
                  <c:v>cycle 2</c:v>
                </c:pt>
                <c:pt idx="2">
                  <c:v>cycle 3</c:v>
                </c:pt>
                <c:pt idx="3">
                  <c:v>cycle 4</c:v>
                </c:pt>
                <c:pt idx="4">
                  <c:v>cycle 5</c:v>
                </c:pt>
              </c:strCache>
            </c:strRef>
          </c:cat>
          <c:val>
            <c:numRef>
              <c:f>Sheet1!$D$15:$D$19</c:f>
              <c:numCache>
                <c:formatCode>General</c:formatCode>
                <c:ptCount val="5"/>
                <c:pt idx="0">
                  <c:v>33820</c:v>
                </c:pt>
                <c:pt idx="1">
                  <c:v>39229</c:v>
                </c:pt>
                <c:pt idx="2">
                  <c:v>36741</c:v>
                </c:pt>
                <c:pt idx="3">
                  <c:v>38924</c:v>
                </c:pt>
                <c:pt idx="4">
                  <c:v>40123</c:v>
                </c:pt>
              </c:numCache>
            </c:numRef>
          </c:val>
          <c:extLst>
            <c:ext xmlns:c16="http://schemas.microsoft.com/office/drawing/2014/chart" uri="{C3380CC4-5D6E-409C-BE32-E72D297353CC}">
              <c16:uniqueId val="{00000001-7645-4182-9146-A48FF09E6D3C}"/>
            </c:ext>
          </c:extLst>
        </c:ser>
        <c:dLbls>
          <c:showLegendKey val="0"/>
          <c:showVal val="1"/>
          <c:showCatName val="0"/>
          <c:showSerName val="0"/>
          <c:showPercent val="0"/>
          <c:showBubbleSize val="0"/>
        </c:dLbls>
        <c:gapWidth val="201"/>
        <c:overlap val="-2"/>
        <c:axId val="1133544223"/>
        <c:axId val="1133570143"/>
      </c:barChart>
      <c:lineChart>
        <c:grouping val="standard"/>
        <c:varyColors val="0"/>
        <c:ser>
          <c:idx val="2"/>
          <c:order val="2"/>
          <c:tx>
            <c:strRef>
              <c:f>Sheet1!$E$14</c:f>
              <c:strCache>
                <c:ptCount val="1"/>
                <c:pt idx="0">
                  <c:v>% Coverage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Sheet1!$B$15:$B$19</c:f>
              <c:strCache>
                <c:ptCount val="5"/>
                <c:pt idx="0">
                  <c:v>cycle 1</c:v>
                </c:pt>
                <c:pt idx="1">
                  <c:v>cycle 2</c:v>
                </c:pt>
                <c:pt idx="2">
                  <c:v>cycle 3</c:v>
                </c:pt>
                <c:pt idx="3">
                  <c:v>cycle 4</c:v>
                </c:pt>
                <c:pt idx="4">
                  <c:v>cycle 5</c:v>
                </c:pt>
              </c:strCache>
            </c:strRef>
          </c:cat>
          <c:val>
            <c:numRef>
              <c:f>Sheet1!$E$15:$E$19</c:f>
              <c:numCache>
                <c:formatCode>0%</c:formatCode>
                <c:ptCount val="5"/>
                <c:pt idx="0">
                  <c:v>0.88</c:v>
                </c:pt>
                <c:pt idx="1">
                  <c:v>1.01</c:v>
                </c:pt>
                <c:pt idx="2">
                  <c:v>0.95</c:v>
                </c:pt>
                <c:pt idx="3">
                  <c:v>1</c:v>
                </c:pt>
                <c:pt idx="4">
                  <c:v>1.04</c:v>
                </c:pt>
              </c:numCache>
            </c:numRef>
          </c:val>
          <c:smooth val="0"/>
          <c:extLst>
            <c:ext xmlns:c16="http://schemas.microsoft.com/office/drawing/2014/chart" uri="{C3380CC4-5D6E-409C-BE32-E72D297353CC}">
              <c16:uniqueId val="{00000002-7645-4182-9146-A48FF09E6D3C}"/>
            </c:ext>
          </c:extLst>
        </c:ser>
        <c:dLbls>
          <c:showLegendKey val="0"/>
          <c:showVal val="1"/>
          <c:showCatName val="0"/>
          <c:showSerName val="0"/>
          <c:showPercent val="0"/>
          <c:showBubbleSize val="0"/>
        </c:dLbls>
        <c:marker val="1"/>
        <c:smooth val="0"/>
        <c:axId val="1133553823"/>
        <c:axId val="1133561983"/>
      </c:lineChart>
      <c:catAx>
        <c:axId val="11335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133570143"/>
        <c:crosses val="autoZero"/>
        <c:auto val="1"/>
        <c:lblAlgn val="ctr"/>
        <c:lblOffset val="100"/>
        <c:noMultiLvlLbl val="0"/>
      </c:catAx>
      <c:valAx>
        <c:axId val="1133570143"/>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3544223"/>
        <c:crosses val="autoZero"/>
        <c:crossBetween val="between"/>
      </c:valAx>
      <c:valAx>
        <c:axId val="1133561983"/>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3553823"/>
        <c:crosses val="max"/>
        <c:crossBetween val="between"/>
      </c:valAx>
      <c:catAx>
        <c:axId val="1133553823"/>
        <c:scaling>
          <c:orientation val="minMax"/>
        </c:scaling>
        <c:delete val="1"/>
        <c:axPos val="b"/>
        <c:numFmt formatCode="General" sourceLinked="1"/>
        <c:majorTickMark val="none"/>
        <c:minorTickMark val="none"/>
        <c:tickLblPos val="nextTo"/>
        <c:crossAx val="1133561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3/6/2025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effectLst/>
                <a:latin typeface="Barlow" panose="00000500000000000000" pitchFamily="2" charset="0"/>
                <a:ea typeface="Times New Roman" panose="02020603050405020304" pitchFamily="18" charset="0"/>
                <a:cs typeface="Times New Roman" panose="02020603050405020304" pitchFamily="18" charset="0"/>
              </a:rPr>
              <a:t>(Cycle 5 reached the highest beneficiaries)</a:t>
            </a:r>
          </a:p>
          <a:p>
            <a:pPr marL="171450" indent="-171450">
              <a:buFontTx/>
              <a:buChar char="-"/>
            </a:pPr>
            <a:r>
              <a:rPr lang="en-US" dirty="0">
                <a:effectLst/>
                <a:latin typeface="Barlow" panose="00000500000000000000" pitchFamily="2" charset="0"/>
                <a:cs typeface="Times New Roman" panose="02020603050405020304" pitchFamily="18" charset="0"/>
              </a:rPr>
              <a:t>Two months stocks supplied with preference on the hard to reach facilities…Coupled with monthly monitoring to check the supply levels.</a:t>
            </a:r>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4</a:t>
            </a:fld>
            <a:endParaRPr lang="en-US" dirty="0"/>
          </a:p>
        </p:txBody>
      </p:sp>
    </p:spTree>
    <p:extLst>
      <p:ext uri="{BB962C8B-B14F-4D97-AF65-F5344CB8AC3E}">
        <p14:creationId xmlns:p14="http://schemas.microsoft.com/office/powerpoint/2010/main" val="310138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5</a:t>
            </a:fld>
            <a:endParaRPr lang="en-US" dirty="0"/>
          </a:p>
        </p:txBody>
      </p:sp>
    </p:spTree>
    <p:extLst>
      <p:ext uri="{BB962C8B-B14F-4D97-AF65-F5344CB8AC3E}">
        <p14:creationId xmlns:p14="http://schemas.microsoft.com/office/powerpoint/2010/main" val="425531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7</a:t>
            </a:fld>
            <a:endParaRPr lang="en-US" dirty="0"/>
          </a:p>
        </p:txBody>
      </p:sp>
    </p:spTree>
    <p:extLst>
      <p:ext uri="{BB962C8B-B14F-4D97-AF65-F5344CB8AC3E}">
        <p14:creationId xmlns:p14="http://schemas.microsoft.com/office/powerpoint/2010/main" val="79660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8</a:t>
            </a:fld>
            <a:endParaRPr lang="en-US" dirty="0"/>
          </a:p>
        </p:txBody>
      </p:sp>
    </p:spTree>
    <p:extLst>
      <p:ext uri="{BB962C8B-B14F-4D97-AF65-F5344CB8AC3E}">
        <p14:creationId xmlns:p14="http://schemas.microsoft.com/office/powerpoint/2010/main" val="13002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630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10</a:t>
            </a:fld>
            <a:endParaRPr lang="en-US" dirty="0"/>
          </a:p>
        </p:txBody>
      </p:sp>
    </p:spTree>
    <p:extLst>
      <p:ext uri="{BB962C8B-B14F-4D97-AF65-F5344CB8AC3E}">
        <p14:creationId xmlns:p14="http://schemas.microsoft.com/office/powerpoint/2010/main" val="190731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11</a:t>
            </a:fld>
            <a:endParaRPr lang="en-US" dirty="0"/>
          </a:p>
        </p:txBody>
      </p:sp>
    </p:spTree>
    <p:extLst>
      <p:ext uri="{BB962C8B-B14F-4D97-AF65-F5344CB8AC3E}">
        <p14:creationId xmlns:p14="http://schemas.microsoft.com/office/powerpoint/2010/main" val="91845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B89DD0-1E8D-4B61-ADE9-B87318B81BF8}" type="slidenum">
              <a:rPr lang="en-US" smtClean="0"/>
              <a:t>12</a:t>
            </a:fld>
            <a:endParaRPr lang="en-US" dirty="0"/>
          </a:p>
        </p:txBody>
      </p:sp>
    </p:spTree>
    <p:extLst>
      <p:ext uri="{BB962C8B-B14F-4D97-AF65-F5344CB8AC3E}">
        <p14:creationId xmlns:p14="http://schemas.microsoft.com/office/powerpoint/2010/main" val="76671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userDrawn="1"/>
        </p:nvGrpSpPr>
        <p:grpSpPr>
          <a:xfrm>
            <a:off x="1270" y="1429"/>
            <a:ext cx="12190730" cy="6856571"/>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524000" y="1905256"/>
            <a:ext cx="9144000" cy="2027494"/>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61026" y="6532563"/>
            <a:ext cx="5417547" cy="179322"/>
          </a:xfrm>
          <a:prstGeom prst="rect">
            <a:avLst/>
          </a:prstGeom>
        </p:spPr>
        <p:txBody>
          <a:bodyPr lIns="0" tIns="0" rIns="0" bIns="0" anchor="b">
            <a:normAutofit/>
          </a:bodyPr>
          <a:lstStyle>
            <a:lvl1pPr marL="0" indent="0">
              <a:buFont typeface="Arial" panose="020B0604020202020204" pitchFamily="34" charset="0"/>
              <a:buNone/>
              <a:defRPr sz="500"/>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2048" y="671177"/>
            <a:ext cx="1562100" cy="1012472"/>
          </a:xfrm>
          <a:prstGeom prst="rect">
            <a:avLst/>
          </a:prstGeom>
        </p:spPr>
      </p:pic>
    </p:spTree>
    <p:extLst>
      <p:ext uri="{BB962C8B-B14F-4D97-AF65-F5344CB8AC3E}">
        <p14:creationId xmlns:p14="http://schemas.microsoft.com/office/powerpoint/2010/main" val="3225443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85625" y="4466409"/>
            <a:ext cx="3020750" cy="1273810"/>
          </a:xfrm>
          <a:prstGeom prst="rect">
            <a:avLst/>
          </a:prstGeom>
        </p:spPr>
      </p:pic>
    </p:spTree>
    <p:extLst>
      <p:ext uri="{BB962C8B-B14F-4D97-AF65-F5344CB8AC3E}">
        <p14:creationId xmlns:p14="http://schemas.microsoft.com/office/powerpoint/2010/main" val="280132953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053" y="1052215"/>
            <a:ext cx="8568316" cy="2238375"/>
          </a:xfrm>
        </p:spPr>
        <p:txBody>
          <a:bodyPr anchor="b"/>
          <a:lstStyle>
            <a:lvl1pPr algn="ctr">
              <a:defRPr sz="5622"/>
            </a:lvl1pPr>
          </a:lstStyle>
          <a:p>
            <a:r>
              <a:t>Title</a:t>
            </a:r>
          </a:p>
        </p:txBody>
      </p:sp>
      <p:sp>
        <p:nvSpPr>
          <p:cNvPr id="3" name="Subtitle 2"/>
          <p:cNvSpPr>
            <a:spLocks noGrp="1"/>
          </p:cNvSpPr>
          <p:nvPr>
            <p:ph type="subTitle" idx="1"/>
          </p:nvPr>
        </p:nvSpPr>
        <p:spPr>
          <a:xfrm>
            <a:off x="1428053" y="3376911"/>
            <a:ext cx="8568316" cy="1552277"/>
          </a:xfrm>
        </p:spPr>
        <p:txBody>
          <a:bodyPr/>
          <a:lstStyle>
            <a:lvl1pPr marL="0" indent="0" algn="ctr">
              <a:buNone/>
              <a:defRPr sz="2249"/>
            </a:lvl1pPr>
            <a:lvl2pPr marL="428396" indent="0" algn="ctr">
              <a:buNone/>
              <a:defRPr sz="1874"/>
            </a:lvl2pPr>
            <a:lvl3pPr marL="856793" indent="0" algn="ctr">
              <a:buNone/>
              <a:defRPr sz="1687"/>
            </a:lvl3pPr>
            <a:lvl4pPr marL="1285189" indent="0" algn="ctr">
              <a:buNone/>
              <a:defRPr sz="1499"/>
            </a:lvl4pPr>
            <a:lvl5pPr marL="1713586" indent="0" algn="ctr">
              <a:buNone/>
              <a:defRPr sz="1499"/>
            </a:lvl5pPr>
            <a:lvl6pPr marL="2141982" indent="0" algn="ctr">
              <a:buNone/>
              <a:defRPr sz="1499"/>
            </a:lvl6pPr>
            <a:lvl7pPr marL="2570378" indent="0" algn="ctr">
              <a:buNone/>
              <a:defRPr sz="1499"/>
            </a:lvl7pPr>
            <a:lvl8pPr marL="2998775" indent="0" algn="ctr">
              <a:buNone/>
              <a:defRPr sz="1499"/>
            </a:lvl8pPr>
            <a:lvl9pPr marL="3427171" indent="0" algn="ctr">
              <a:buNone/>
              <a:defRPr sz="1499"/>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3/6/2025</a:t>
            </a:fld>
            <a:endParaRPr/>
          </a:p>
        </p:txBody>
      </p:sp>
      <p:sp>
        <p:nvSpPr>
          <p:cNvPr id="5" name="Bottom colontitle 4"/>
          <p:cNvSpPr>
            <a:spLocks noGrp="1"/>
          </p:cNvSpPr>
          <p:nvPr>
            <p:ph type="ftr" sz="quarter" idx="11"/>
          </p:nvPr>
        </p:nvSpPr>
        <p:spPr/>
        <p:txBody>
          <a:bodyPr/>
          <a:lstStyle/>
          <a:p>
            <a:endParaRPr dirty="0"/>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64081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076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47097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289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5FC7B35-BCD3-4E41-916B-68490D92D902}"/>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703212D-BCAC-4F13-92C1-13A3004266E3}"/>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6D73FEF-4AED-4E29-A73E-9166ADC8D5CE}"/>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18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p:cNvSpPr>
            <a:spLocks noGrp="1"/>
          </p:cNvSpPr>
          <p:nvPr>
            <p:ph idx="1"/>
          </p:nvPr>
        </p:nvSpPr>
        <p:spPr>
          <a:xfrm>
            <a:off x="838200" y="1484671"/>
            <a:ext cx="10515600" cy="469229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AAC8BD42-323A-4949-A8CE-01CEE144D48E}" type="slidenum">
              <a:rPr lang="en-US" smtClean="0"/>
              <a:pPr/>
              <a:t>‹#›</a:t>
            </a:fld>
            <a:endParaRPr lang="en-US" dirty="0"/>
          </a:p>
        </p:txBody>
      </p:sp>
    </p:spTree>
    <p:extLst>
      <p:ext uri="{BB962C8B-B14F-4D97-AF65-F5344CB8AC3E}">
        <p14:creationId xmlns:p14="http://schemas.microsoft.com/office/powerpoint/2010/main" val="282274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AAC8BD42-323A-4949-A8CE-01CEE144D48E}" type="slidenum">
              <a:rPr lang="en-US" smtClean="0"/>
              <a:pPr/>
              <a:t>‹#›</a:t>
            </a:fld>
            <a:endParaRPr lang="en-US" dirty="0"/>
          </a:p>
        </p:txBody>
      </p:sp>
    </p:spTree>
    <p:extLst>
      <p:ext uri="{BB962C8B-B14F-4D97-AF65-F5344CB8AC3E}">
        <p14:creationId xmlns:p14="http://schemas.microsoft.com/office/powerpoint/2010/main" val="53955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userDrawn="1"/>
        </p:nvGrpSpPr>
        <p:grpSpPr>
          <a:xfrm>
            <a:off x="0" y="0"/>
            <a:ext cx="12190729" cy="68580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5238242" y="767883"/>
            <a:ext cx="5244487" cy="2852737"/>
          </a:xfrm>
          <a:prstGeom prst="rect">
            <a:avLst/>
          </a:prstGeom>
        </p:spPr>
        <p:txBody>
          <a:bodyPr anchor="b">
            <a:normAutofit/>
          </a:bodyPr>
          <a:lstStyle>
            <a:lvl1pPr>
              <a:defRPr sz="40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5238242" y="3647608"/>
            <a:ext cx="5244487" cy="1500187"/>
          </a:xfrm>
          <a:prstGeom prst="rect">
            <a:avLst/>
          </a:prstGeom>
        </p:spPr>
        <p:txBody>
          <a:bodyPr>
            <a:normAutofit/>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91694" y="5468815"/>
            <a:ext cx="1469270" cy="952305"/>
          </a:xfrm>
          <a:prstGeom prst="rect">
            <a:avLst/>
          </a:prstGeom>
        </p:spPr>
      </p:pic>
    </p:spTree>
    <p:extLst>
      <p:ext uri="{BB962C8B-B14F-4D97-AF65-F5344CB8AC3E}">
        <p14:creationId xmlns:p14="http://schemas.microsoft.com/office/powerpoint/2010/main" val="288177204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838200" y="1658679"/>
            <a:ext cx="10515600" cy="2009554"/>
          </a:xfrm>
        </p:spPr>
        <p:txBody>
          <a:bodyPr>
            <a:normAutofit/>
          </a:bodyPr>
          <a:lstStyle>
            <a:lvl1pPr algn="ctr">
              <a:defRPr sz="4200"/>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AAC8BD42-323A-4949-A8CE-01CEE144D48E}" type="slidenum">
              <a:rPr lang="en-US" smtClean="0"/>
              <a:pPr/>
              <a:t>‹#›</a:t>
            </a:fld>
            <a:endParaRPr lang="en-US" dirty="0"/>
          </a:p>
        </p:txBody>
      </p:sp>
    </p:spTree>
    <p:extLst>
      <p:ext uri="{BB962C8B-B14F-4D97-AF65-F5344CB8AC3E}">
        <p14:creationId xmlns:p14="http://schemas.microsoft.com/office/powerpoint/2010/main" val="39281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838200"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6227135" y="1478293"/>
            <a:ext cx="5126665"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AAC8BD42-323A-4949-A8CE-01CEE144D48E}" type="slidenum">
              <a:rPr lang="en-US" smtClean="0"/>
              <a:pPr/>
              <a:t>‹#›</a:t>
            </a:fld>
            <a:endParaRPr lang="en-US" dirty="0"/>
          </a:p>
        </p:txBody>
      </p:sp>
    </p:spTree>
    <p:extLst>
      <p:ext uri="{BB962C8B-B14F-4D97-AF65-F5344CB8AC3E}">
        <p14:creationId xmlns:p14="http://schemas.microsoft.com/office/powerpoint/2010/main" val="423514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839789" y="1494350"/>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Left"/>
          <p:cNvSpPr>
            <a:spLocks noGrp="1"/>
          </p:cNvSpPr>
          <p:nvPr>
            <p:ph sz="half" idx="2"/>
          </p:nvPr>
        </p:nvSpPr>
        <p:spPr>
          <a:xfrm>
            <a:off x="839789" y="2318263"/>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6172201" y="1494350"/>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Right"/>
          <p:cNvSpPr>
            <a:spLocks noGrp="1"/>
          </p:cNvSpPr>
          <p:nvPr>
            <p:ph sz="quarter" idx="4"/>
          </p:nvPr>
        </p:nvSpPr>
        <p:spPr>
          <a:xfrm>
            <a:off x="6172201"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AAC8BD42-323A-4949-A8CE-01CEE144D48E}" type="slidenum">
              <a:rPr lang="en-US" smtClean="0"/>
              <a:pPr/>
              <a:t>‹#›</a:t>
            </a:fld>
            <a:endParaRPr lang="en-US" dirty="0"/>
          </a:p>
        </p:txBody>
      </p:sp>
    </p:spTree>
    <p:extLst>
      <p:ext uri="{BB962C8B-B14F-4D97-AF65-F5344CB8AC3E}">
        <p14:creationId xmlns:p14="http://schemas.microsoft.com/office/powerpoint/2010/main" val="198025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435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319268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26" Type="http://schemas.openxmlformats.org/officeDocument/2006/relationships/image" Target="../media/image9.jpeg"/><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 Id="rId27"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userDrawn="1"/>
        </p:nvGrpSpPr>
        <p:grpSpPr>
          <a:xfrm>
            <a:off x="1" y="-2"/>
            <a:ext cx="12194539" cy="68580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838200" y="365127"/>
            <a:ext cx="10515600" cy="101710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914400" y="1488559"/>
            <a:ext cx="10439400" cy="4275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11517880" y="6321435"/>
            <a:ext cx="674119" cy="365125"/>
          </a:xfrm>
          <a:prstGeom prst="rect">
            <a:avLst/>
          </a:prstGeom>
        </p:spPr>
        <p:txBody>
          <a:bodyPr vert="horz" lIns="91440" tIns="45720" rIns="91440" bIns="45720" rtlCol="0" anchor="ctr"/>
          <a:lstStyle>
            <a:lvl1pPr algn="l">
              <a:defRPr sz="1200">
                <a:solidFill>
                  <a:schemeClr val="tx1"/>
                </a:solidFill>
              </a:defRPr>
            </a:lvl1pPr>
          </a:lstStyle>
          <a:p>
            <a:fld id="{AAC8BD42-323A-4949-A8CE-01CEE144D48E}" type="slidenum">
              <a:rPr lang="en-US" smtClean="0"/>
              <a:pPr/>
              <a:t>‹#›</a:t>
            </a:fld>
            <a:endParaRPr lang="en-US" dirty="0"/>
          </a:p>
        </p:txBody>
      </p:sp>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userDrawn="1"/>
        </p:nvSpPr>
        <p:spPr>
          <a:xfrm>
            <a:off x="11420787" y="6338983"/>
            <a:ext cx="142388" cy="307777"/>
          </a:xfrm>
          <a:prstGeom prst="rect">
            <a:avLst/>
          </a:prstGeom>
          <a:noFill/>
        </p:spPr>
        <p:txBody>
          <a:bodyPr wrap="square" rtlCol="0">
            <a:spAutoFit/>
          </a:bodyPr>
          <a:lstStyle/>
          <a:p>
            <a:r>
              <a:rPr lang="en-US" sz="1400" i="1" dirty="0">
                <a:solidFill>
                  <a:schemeClr val="accent2"/>
                </a:solidFill>
              </a:rPr>
              <a:t>/</a:t>
            </a:r>
          </a:p>
        </p:txBody>
      </p:sp>
      <p:pic>
        <p:nvPicPr>
          <p:cNvPr id="14" name="Picture 13">
            <a:extLst>
              <a:ext uri="{FF2B5EF4-FFF2-40B4-BE49-F238E27FC236}">
                <a16:creationId xmlns:a16="http://schemas.microsoft.com/office/drawing/2014/main" id="{7459AE87-EB75-4334-C43C-369CEB639BD2}"/>
              </a:ext>
            </a:extLst>
          </p:cNvPr>
          <p:cNvPicPr>
            <a:picLocks noChangeAspect="1"/>
          </p:cNvPicPr>
          <p:nvPr userDrawn="1"/>
        </p:nvPicPr>
        <p:blipFill>
          <a:blip r:embed="rId21"/>
          <a:stretch>
            <a:fillRect/>
          </a:stretch>
        </p:blipFill>
        <p:spPr>
          <a:xfrm>
            <a:off x="911860" y="5842561"/>
            <a:ext cx="876242" cy="843999"/>
          </a:xfrm>
          <a:prstGeom prst="rect">
            <a:avLst/>
          </a:prstGeom>
        </p:spPr>
      </p:pic>
      <p:pic>
        <p:nvPicPr>
          <p:cNvPr id="15" name="Picture 14" descr="Turkana County Government – Just another WordPress site">
            <a:extLst>
              <a:ext uri="{FF2B5EF4-FFF2-40B4-BE49-F238E27FC236}">
                <a16:creationId xmlns:a16="http://schemas.microsoft.com/office/drawing/2014/main" id="{924C9B5F-6F03-B780-55E3-DB0F23B2021D}"/>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491552" y="5997344"/>
            <a:ext cx="843999" cy="7874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Object 15">
            <a:extLst>
              <a:ext uri="{FF2B5EF4-FFF2-40B4-BE49-F238E27FC236}">
                <a16:creationId xmlns:a16="http://schemas.microsoft.com/office/drawing/2014/main" id="{95F62994-0CEA-EF3F-AB77-67FBC9836F31}"/>
              </a:ext>
            </a:extLst>
          </p:cNvPr>
          <p:cNvGraphicFramePr>
            <a:graphicFrameLocks noChangeAspect="1"/>
          </p:cNvGraphicFramePr>
          <p:nvPr userDrawn="1">
            <p:extLst>
              <p:ext uri="{D42A27DB-BD31-4B8C-83A1-F6EECF244321}">
                <p14:modId xmlns:p14="http://schemas.microsoft.com/office/powerpoint/2010/main" val="2016945505"/>
              </p:ext>
            </p:extLst>
          </p:nvPr>
        </p:nvGraphicFramePr>
        <p:xfrm>
          <a:off x="6162719" y="5989650"/>
          <a:ext cx="822960" cy="789864"/>
        </p:xfrm>
        <a:graphic>
          <a:graphicData uri="http://schemas.openxmlformats.org/presentationml/2006/ole">
            <mc:AlternateContent xmlns:mc="http://schemas.openxmlformats.org/markup-compatibility/2006">
              <mc:Choice xmlns:v="urn:schemas-microsoft-com:vml" Requires="v">
                <p:oleObj name="Picture" r:id="rId23" imgW="1146114" imgH="1194186" progId="Word.Picture.8">
                  <p:embed/>
                </p:oleObj>
              </mc:Choice>
              <mc:Fallback>
                <p:oleObj name="Picture" r:id="rId23" imgW="1146114" imgH="1194186" progId="Word.Picture.8">
                  <p:embed/>
                  <p:pic>
                    <p:nvPicPr>
                      <p:cNvPr id="16" name="Object 15">
                        <a:extLst>
                          <a:ext uri="{FF2B5EF4-FFF2-40B4-BE49-F238E27FC236}">
                            <a16:creationId xmlns:a16="http://schemas.microsoft.com/office/drawing/2014/main" id="{95F62994-0CEA-EF3F-AB77-67FBC9836F3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62719" y="5989650"/>
                        <a:ext cx="822960" cy="789864"/>
                      </a:xfrm>
                      <a:prstGeom prst="rect">
                        <a:avLst/>
                      </a:prstGeom>
                      <a:noFill/>
                    </p:spPr>
                  </p:pic>
                </p:oleObj>
              </mc:Fallback>
            </mc:AlternateContent>
          </a:graphicData>
        </a:graphic>
      </p:graphicFrame>
      <p:pic>
        <p:nvPicPr>
          <p:cNvPr id="17" name="Picture 16" descr="C:\Users\ProgramManager\AppData\Local\Microsoft\Windows\INetCache\Content.MSO\A2922126.tmp">
            <a:extLst>
              <a:ext uri="{FF2B5EF4-FFF2-40B4-BE49-F238E27FC236}">
                <a16:creationId xmlns:a16="http://schemas.microsoft.com/office/drawing/2014/main" id="{73186EBD-DE6B-7474-6FBC-E8D1E4E96B0F}"/>
              </a:ext>
            </a:extLst>
          </p:cNvPr>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9909672" y="5989650"/>
            <a:ext cx="1559661" cy="731520"/>
          </a:xfrm>
          <a:prstGeom prst="rect">
            <a:avLst/>
          </a:prstGeom>
          <a:noFill/>
          <a:ln>
            <a:noFill/>
          </a:ln>
        </p:spPr>
      </p:pic>
      <p:pic>
        <p:nvPicPr>
          <p:cNvPr id="18" name="Picture 17" descr="Description: DUKE07001_med color logo">
            <a:extLst>
              <a:ext uri="{FF2B5EF4-FFF2-40B4-BE49-F238E27FC236}">
                <a16:creationId xmlns:a16="http://schemas.microsoft.com/office/drawing/2014/main" id="{BE095856-619F-F6C2-022E-852018E26622}"/>
              </a:ext>
            </a:extLst>
          </p:cNvPr>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556072" y="6104944"/>
            <a:ext cx="1920240" cy="640080"/>
          </a:xfrm>
          <a:prstGeom prst="rect">
            <a:avLst/>
          </a:prstGeom>
          <a:noFill/>
        </p:spPr>
      </p:pic>
      <p:pic>
        <p:nvPicPr>
          <p:cNvPr id="1026" name="Picture 2" descr="National Malaria Control Programme- Kenya | Facebook">
            <a:extLst>
              <a:ext uri="{FF2B5EF4-FFF2-40B4-BE49-F238E27FC236}">
                <a16:creationId xmlns:a16="http://schemas.microsoft.com/office/drawing/2014/main" id="{AA20A3C2-CC0C-EE14-22DE-2D5F34B3318F}"/>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579552" y="5941185"/>
            <a:ext cx="843999" cy="84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261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0" r:id="rId15"/>
  </p:sldLayoutIdLst>
  <p:hf hdr="0" ftr="0" dt="0"/>
  <p:txStyles>
    <p:titleStyle>
      <a:lvl1pPr algn="l" defTabSz="6858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jpeg"/><Relationship Id="rId11" Type="http://schemas.openxmlformats.org/officeDocument/2006/relationships/hyperlink" Target="mailto:edwin.mbugua@crs.org" TargetMode="External"/><Relationship Id="rId5" Type="http://schemas.openxmlformats.org/officeDocument/2006/relationships/image" Target="../media/image34.png"/><Relationship Id="rId10" Type="http://schemas.openxmlformats.org/officeDocument/2006/relationships/hyperlink" Target="mailto:paul.rumosia@health.go.ke" TargetMode="External"/><Relationship Id="rId4" Type="http://schemas.openxmlformats.org/officeDocument/2006/relationships/image" Target="../media/image33.jpeg"/><Relationship Id="rId9" Type="http://schemas.openxmlformats.org/officeDocument/2006/relationships/hyperlink" Target="mailto:dlogialan@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idx="4294967295"/>
          </p:nvPr>
        </p:nvSpPr>
        <p:spPr>
          <a:xfrm>
            <a:off x="6873411" y="877888"/>
            <a:ext cx="5318589" cy="4485222"/>
          </a:xfrm>
        </p:spPr>
        <p:txBody>
          <a:bodyPr>
            <a:normAutofit fontScale="90000"/>
          </a:bodyPr>
          <a:lstStyle/>
          <a:p>
            <a:r>
              <a:rPr lang="en-US" sz="4000" dirty="0">
                <a:latin typeface="Barlow" panose="00000500000000000000" pitchFamily="2" charset="0"/>
              </a:rPr>
              <a:t>Innovations in SMC delivery in hard-to-reach areas of Turkana, Kenya</a:t>
            </a:r>
            <a:br>
              <a:rPr lang="en-US" dirty="0">
                <a:solidFill>
                  <a:srgbClr val="0070C0"/>
                </a:solidFill>
                <a:latin typeface="Barlow" panose="00000500000000000000" pitchFamily="2" charset="0"/>
                <a:cs typeface="Arial" panose="020B0604020202020204" pitchFamily="34" charset="0"/>
              </a:rPr>
            </a:br>
            <a:br>
              <a:rPr lang="en-US" dirty="0">
                <a:solidFill>
                  <a:srgbClr val="0070C0"/>
                </a:solidFill>
                <a:latin typeface="Barlow" panose="00000500000000000000" pitchFamily="2" charset="0"/>
                <a:cs typeface="Arial" panose="020B0604020202020204" pitchFamily="34" charset="0"/>
              </a:rPr>
            </a:br>
            <a:r>
              <a:rPr lang="en-US" sz="2200" dirty="0">
                <a:solidFill>
                  <a:schemeClr val="tx1">
                    <a:lumMod val="65000"/>
                    <a:lumOff val="35000"/>
                  </a:schemeClr>
                </a:solidFill>
                <a:latin typeface="Barlow" panose="00000500000000000000" pitchFamily="2" charset="0"/>
                <a:cs typeface="Arial" panose="020B0604020202020204" pitchFamily="34" charset="0"/>
              </a:rPr>
              <a:t>David Ekai, Malaria Coordinator, Turkana</a:t>
            </a:r>
            <a:br>
              <a:rPr lang="en-US" sz="2200" dirty="0">
                <a:solidFill>
                  <a:schemeClr val="tx1">
                    <a:lumMod val="65000"/>
                    <a:lumOff val="35000"/>
                  </a:schemeClr>
                </a:solidFill>
                <a:latin typeface="Barlow" panose="00000500000000000000" pitchFamily="2" charset="0"/>
                <a:cs typeface="Arial" panose="020B0604020202020204" pitchFamily="34" charset="0"/>
              </a:rPr>
            </a:br>
            <a:br>
              <a:rPr lang="en-US" sz="2200" dirty="0">
                <a:solidFill>
                  <a:schemeClr val="tx1">
                    <a:lumMod val="65000"/>
                    <a:lumOff val="35000"/>
                  </a:schemeClr>
                </a:solidFill>
                <a:latin typeface="Barlow" panose="00000500000000000000" pitchFamily="2" charset="0"/>
                <a:cs typeface="Arial" panose="020B0604020202020204" pitchFamily="34" charset="0"/>
              </a:rPr>
            </a:br>
            <a:r>
              <a:rPr lang="en-US" sz="2200" dirty="0">
                <a:solidFill>
                  <a:schemeClr val="tx1">
                    <a:lumMod val="65000"/>
                    <a:lumOff val="35000"/>
                  </a:schemeClr>
                </a:solidFill>
                <a:latin typeface="Barlow" panose="00000500000000000000" pitchFamily="2" charset="0"/>
                <a:cs typeface="Arial" panose="020B0604020202020204" pitchFamily="34" charset="0"/>
              </a:rPr>
              <a:t>SMC Alliance Annual Meeting, </a:t>
            </a:r>
            <a:br>
              <a:rPr lang="en-US" sz="2200" dirty="0">
                <a:solidFill>
                  <a:schemeClr val="tx1">
                    <a:lumMod val="65000"/>
                    <a:lumOff val="35000"/>
                  </a:schemeClr>
                </a:solidFill>
                <a:latin typeface="Barlow" panose="00000500000000000000" pitchFamily="2" charset="0"/>
                <a:cs typeface="Arial" panose="020B0604020202020204" pitchFamily="34" charset="0"/>
              </a:rPr>
            </a:br>
            <a:r>
              <a:rPr lang="en-US" sz="2200" dirty="0">
                <a:solidFill>
                  <a:schemeClr val="tx1">
                    <a:lumMod val="65000"/>
                    <a:lumOff val="35000"/>
                  </a:schemeClr>
                </a:solidFill>
                <a:latin typeface="Barlow" panose="00000500000000000000" pitchFamily="2" charset="0"/>
                <a:cs typeface="Arial" panose="020B0604020202020204" pitchFamily="34" charset="0"/>
              </a:rPr>
              <a:t>Lome, Togo</a:t>
            </a:r>
            <a:br>
              <a:rPr lang="en-US" sz="2200" dirty="0">
                <a:solidFill>
                  <a:schemeClr val="tx1">
                    <a:lumMod val="65000"/>
                    <a:lumOff val="35000"/>
                  </a:schemeClr>
                </a:solidFill>
                <a:latin typeface="Barlow" panose="00000500000000000000" pitchFamily="2" charset="0"/>
                <a:cs typeface="Arial" panose="020B0604020202020204" pitchFamily="34" charset="0"/>
              </a:rPr>
            </a:br>
            <a:br>
              <a:rPr lang="en-US" sz="2200" dirty="0">
                <a:solidFill>
                  <a:schemeClr val="tx1">
                    <a:lumMod val="65000"/>
                    <a:lumOff val="35000"/>
                  </a:schemeClr>
                </a:solidFill>
                <a:latin typeface="Barlow" panose="00000500000000000000" pitchFamily="2" charset="0"/>
                <a:cs typeface="Arial" panose="020B0604020202020204" pitchFamily="34" charset="0"/>
              </a:rPr>
            </a:br>
            <a:r>
              <a:rPr lang="en-US" sz="2200" dirty="0">
                <a:solidFill>
                  <a:schemeClr val="tx1">
                    <a:lumMod val="65000"/>
                    <a:lumOff val="35000"/>
                  </a:schemeClr>
                </a:solidFill>
                <a:latin typeface="Barlow" panose="00000500000000000000" pitchFamily="2" charset="0"/>
                <a:cs typeface="Arial" panose="020B0604020202020204" pitchFamily="34" charset="0"/>
              </a:rPr>
              <a:t>26</a:t>
            </a:r>
            <a:r>
              <a:rPr lang="en-US" sz="2200" baseline="30000" dirty="0">
                <a:solidFill>
                  <a:schemeClr val="tx1">
                    <a:lumMod val="65000"/>
                    <a:lumOff val="35000"/>
                  </a:schemeClr>
                </a:solidFill>
                <a:latin typeface="Barlow" panose="00000500000000000000" pitchFamily="2" charset="0"/>
                <a:cs typeface="Arial" panose="020B0604020202020204" pitchFamily="34" charset="0"/>
              </a:rPr>
              <a:t>th</a:t>
            </a:r>
            <a:r>
              <a:rPr lang="en-US" sz="2200" dirty="0">
                <a:solidFill>
                  <a:schemeClr val="tx1">
                    <a:lumMod val="65000"/>
                    <a:lumOff val="35000"/>
                  </a:schemeClr>
                </a:solidFill>
                <a:latin typeface="Barlow" panose="00000500000000000000" pitchFamily="2" charset="0"/>
                <a:cs typeface="Arial" panose="020B0604020202020204" pitchFamily="34" charset="0"/>
              </a:rPr>
              <a:t> February 2025</a:t>
            </a:r>
            <a:endParaRPr lang="en-US" dirty="0">
              <a:solidFill>
                <a:schemeClr val="tx1">
                  <a:lumMod val="65000"/>
                  <a:lumOff val="35000"/>
                </a:schemeClr>
              </a:solidFill>
              <a:latin typeface="Barlow" panose="00000500000000000000" pitchFamily="2" charset="0"/>
              <a:cs typeface="Arial" panose="020B0604020202020204" pitchFamily="34" charset="0"/>
            </a:endParaRPr>
          </a:p>
        </p:txBody>
      </p:sp>
      <p:pic>
        <p:nvPicPr>
          <p:cNvPr id="16" name="Picture 15">
            <a:extLst>
              <a:ext uri="{FF2B5EF4-FFF2-40B4-BE49-F238E27FC236}">
                <a16:creationId xmlns:a16="http://schemas.microsoft.com/office/drawing/2014/main" id="{2C774C0E-9F3A-AF0E-1CC2-6FF9F80B4D76}"/>
              </a:ext>
            </a:extLst>
          </p:cNvPr>
          <p:cNvPicPr>
            <a:picLocks noChangeAspect="1"/>
          </p:cNvPicPr>
          <p:nvPr/>
        </p:nvPicPr>
        <p:blipFill>
          <a:blip r:embed="rId3"/>
          <a:stretch>
            <a:fillRect/>
          </a:stretch>
        </p:blipFill>
        <p:spPr>
          <a:xfrm>
            <a:off x="779842" y="998620"/>
            <a:ext cx="5863641" cy="4207289"/>
          </a:xfrm>
          <a:prstGeom prst="rect">
            <a:avLst/>
          </a:prstGeom>
        </p:spPr>
      </p:pic>
      <p:sp>
        <p:nvSpPr>
          <p:cNvPr id="3" name="Slide Number Placeholder 13">
            <a:extLst>
              <a:ext uri="{FF2B5EF4-FFF2-40B4-BE49-F238E27FC236}">
                <a16:creationId xmlns:a16="http://schemas.microsoft.com/office/drawing/2014/main" id="{93C0B993-D7FA-61FC-7FCF-5FE566715C20}"/>
              </a:ext>
            </a:extLst>
          </p:cNvPr>
          <p:cNvSpPr>
            <a:spLocks noGrp="1"/>
          </p:cNvSpPr>
          <p:nvPr>
            <p:ph type="sldNum" sz="quarter" idx="10"/>
          </p:nvPr>
        </p:nvSpPr>
        <p:spPr>
          <a:xfrm>
            <a:off x="11517880" y="6321435"/>
            <a:ext cx="674119" cy="365125"/>
          </a:xfrm>
        </p:spPr>
        <p:txBody>
          <a:bodyPr/>
          <a:lstStyle/>
          <a:p>
            <a:fld id="{294A09A9-5501-47C1-A89A-A340965A2BE2}" type="slidenum">
              <a:rPr lang="en-US" smtClean="0">
                <a:latin typeface="Barlow" panose="00000500000000000000" pitchFamily="2" charset="0"/>
                <a:cs typeface="Arial" panose="020B0604020202020204" pitchFamily="34" charset="0"/>
              </a:rPr>
              <a:pPr/>
              <a:t>1</a:t>
            </a:fld>
            <a:endParaRPr lang="en-US" dirty="0">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E298-4EDF-3F63-8B25-65A3F62A1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7AD8F-CBCC-17BA-522A-930B9BA502CA}"/>
              </a:ext>
            </a:extLst>
          </p:cNvPr>
          <p:cNvSpPr>
            <a:spLocks noGrp="1"/>
          </p:cNvSpPr>
          <p:nvPr>
            <p:ph type="title"/>
          </p:nvPr>
        </p:nvSpPr>
        <p:spPr>
          <a:xfrm>
            <a:off x="2687970" y="-239986"/>
            <a:ext cx="10515600" cy="1017107"/>
          </a:xfrm>
        </p:spPr>
        <p:txBody>
          <a:bodyPr/>
          <a:lstStyle/>
          <a:p>
            <a:r>
              <a:rPr lang="en-US" sz="2500" dirty="0">
                <a:latin typeface="Barlow" panose="00000500000000000000" pitchFamily="2" charset="0"/>
              </a:rPr>
              <a:t>Challenges &amp; Adaptation</a:t>
            </a:r>
          </a:p>
        </p:txBody>
      </p:sp>
      <p:sp>
        <p:nvSpPr>
          <p:cNvPr id="14" name="Slide Number Placeholder 13">
            <a:extLst>
              <a:ext uri="{FF2B5EF4-FFF2-40B4-BE49-F238E27FC236}">
                <a16:creationId xmlns:a16="http://schemas.microsoft.com/office/drawing/2014/main" id="{1F1C47D6-9364-B92F-DC69-94806E9759BA}"/>
              </a:ext>
            </a:extLst>
          </p:cNvPr>
          <p:cNvSpPr>
            <a:spLocks noGrp="1"/>
          </p:cNvSpPr>
          <p:nvPr>
            <p:ph type="sldNum" sz="quarter" idx="10"/>
          </p:nvPr>
        </p:nvSpPr>
        <p:spPr/>
        <p:txBody>
          <a:bodyPr/>
          <a:lstStyle/>
          <a:p>
            <a:fld id="{294A09A9-5501-47C1-A89A-A340965A2BE2}"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DAEF540-AFF5-125B-1B82-848E7E8245AE}"/>
              </a:ext>
            </a:extLst>
          </p:cNvPr>
          <p:cNvGraphicFramePr>
            <a:graphicFrameLocks noGrp="1"/>
          </p:cNvGraphicFramePr>
          <p:nvPr>
            <p:extLst>
              <p:ext uri="{D42A27DB-BD31-4B8C-83A1-F6EECF244321}">
                <p14:modId xmlns:p14="http://schemas.microsoft.com/office/powerpoint/2010/main" val="3741698646"/>
              </p:ext>
            </p:extLst>
          </p:nvPr>
        </p:nvGraphicFramePr>
        <p:xfrm>
          <a:off x="491158" y="1191588"/>
          <a:ext cx="11578975" cy="4715379"/>
        </p:xfrm>
        <a:graphic>
          <a:graphicData uri="http://schemas.openxmlformats.org/drawingml/2006/table">
            <a:tbl>
              <a:tblPr firstRow="1" bandRow="1">
                <a:tableStyleId>{93296810-A885-4BE3-A3E7-6D5BEEA58F35}</a:tableStyleId>
              </a:tblPr>
              <a:tblGrid>
                <a:gridCol w="7908563">
                  <a:extLst>
                    <a:ext uri="{9D8B030D-6E8A-4147-A177-3AD203B41FA5}">
                      <a16:colId xmlns:a16="http://schemas.microsoft.com/office/drawing/2014/main" val="968809994"/>
                    </a:ext>
                  </a:extLst>
                </a:gridCol>
                <a:gridCol w="3670412">
                  <a:extLst>
                    <a:ext uri="{9D8B030D-6E8A-4147-A177-3AD203B41FA5}">
                      <a16:colId xmlns:a16="http://schemas.microsoft.com/office/drawing/2014/main" val="3604019622"/>
                    </a:ext>
                  </a:extLst>
                </a:gridCol>
              </a:tblGrid>
              <a:tr h="396351">
                <a:tc>
                  <a:txBody>
                    <a:bodyPr/>
                    <a:lstStyle/>
                    <a:p>
                      <a:pPr marL="0" algn="l" defTabSz="685800" rtl="0" eaLnBrk="1" latinLnBrk="0" hangingPunct="1"/>
                      <a:r>
                        <a:rPr lang="en-US" sz="1800" b="1" kern="1200" dirty="0">
                          <a:solidFill>
                            <a:schemeClr val="lt1"/>
                          </a:solidFill>
                          <a:latin typeface="Barlow" panose="00000500000000000000" pitchFamily="2" charset="0"/>
                        </a:rPr>
                        <a:t>Challenge</a:t>
                      </a:r>
                      <a:endParaRPr lang="en-US" sz="1800" b="1" kern="1200" dirty="0">
                        <a:solidFill>
                          <a:schemeClr val="lt1"/>
                        </a:solidFill>
                        <a:latin typeface="Barlow" panose="00000500000000000000" pitchFamily="2" charset="0"/>
                        <a:ea typeface="+mn-ea"/>
                        <a:cs typeface="+mn-cs"/>
                      </a:endParaRPr>
                    </a:p>
                  </a:txBody>
                  <a:tcPr/>
                </a:tc>
                <a:tc>
                  <a:txBody>
                    <a:bodyPr/>
                    <a:lstStyle/>
                    <a:p>
                      <a:r>
                        <a:rPr lang="en-US" sz="1800" dirty="0">
                          <a:latin typeface="Barlow" panose="00000500000000000000" pitchFamily="2" charset="0"/>
                        </a:rPr>
                        <a:t>Solution/Adaptation</a:t>
                      </a:r>
                    </a:p>
                  </a:txBody>
                  <a:tcPr/>
                </a:tc>
                <a:extLst>
                  <a:ext uri="{0D108BD9-81ED-4DB2-BD59-A6C34878D82A}">
                    <a16:rowId xmlns:a16="http://schemas.microsoft.com/office/drawing/2014/main" val="118739634"/>
                  </a:ext>
                </a:extLst>
              </a:tr>
              <a:tr h="10473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Barlow" panose="00000500000000000000" pitchFamily="2" charset="0"/>
                        </a:rPr>
                        <a:t>Vast distances and difficult terrain</a:t>
                      </a:r>
                      <a:r>
                        <a:rPr lang="en-US" sz="1600" dirty="0">
                          <a:latin typeface="Barlow" panose="00000500000000000000" pitchFamily="2" charset="0"/>
                        </a:rPr>
                        <a:t>: Turkana Central Sub-County is characterized by remote and sparsely populated villages with rough terrain, including hills, swollen river Kerio and lake Turkana. These geographical features made it difficult for CHPs to access certain villages, especially those located on the other side of the river.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Barlow" panose="00000500000000000000" pitchFamily="2" charset="0"/>
                        </a:rPr>
                        <a:t>Use of integrated outreaches as well as prepositioning of drugs has aided with mitigating the geographical challenges</a:t>
                      </a:r>
                      <a:endParaRPr lang="en-US" sz="1600" i="1" kern="1200" dirty="0">
                        <a:solidFill>
                          <a:schemeClr val="dk1"/>
                        </a:solidFill>
                        <a:latin typeface="Barlow" panose="00000500000000000000" pitchFamily="2" charset="0"/>
                        <a:ea typeface="Cambria" panose="02040503050406030204" pitchFamily="18" charset="0"/>
                        <a:cs typeface="+mn-cs"/>
                      </a:endParaRPr>
                    </a:p>
                  </a:txBody>
                  <a:tcPr/>
                </a:tc>
                <a:extLst>
                  <a:ext uri="{0D108BD9-81ED-4DB2-BD59-A6C34878D82A}">
                    <a16:rowId xmlns:a16="http://schemas.microsoft.com/office/drawing/2014/main" val="1676196536"/>
                  </a:ext>
                </a:extLst>
              </a:tr>
              <a:tr h="1286796">
                <a:tc>
                  <a:txBody>
                    <a:bodyPr/>
                    <a:lstStyle/>
                    <a:p>
                      <a:pPr algn="just"/>
                      <a:r>
                        <a:rPr lang="en-US" sz="1600" b="1" dirty="0">
                          <a:latin typeface="Barlow" panose="00000500000000000000" pitchFamily="2" charset="0"/>
                        </a:rPr>
                        <a:t>Malaria Outbreak in Turkana</a:t>
                      </a:r>
                      <a:r>
                        <a:rPr lang="en-US" sz="1600" dirty="0">
                          <a:latin typeface="Barlow" panose="00000500000000000000" pitchFamily="2" charset="0"/>
                        </a:rPr>
                        <a:t>: A malaria outbreak in Turkana central sub county including neighboring sub-counties in the middle of the SMC campaign complicated efforts to control malaria among children under five years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Barlow" panose="00000500000000000000" pitchFamily="2" charset="0"/>
                        </a:rPr>
                        <a:t>Enhance case surveillance and rapid response.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Barlow" panose="00000500000000000000" pitchFamily="2" charset="0"/>
                        </a:rPr>
                        <a:t>Community sensitization and ensure availability of malaria commodities.</a:t>
                      </a:r>
                      <a:endParaRPr lang="en-US" sz="1600" i="1" kern="1200" dirty="0">
                        <a:solidFill>
                          <a:schemeClr val="dk1"/>
                        </a:solidFill>
                        <a:latin typeface="Barlow" panose="00000500000000000000" pitchFamily="2" charset="0"/>
                        <a:ea typeface="Cambria" panose="02040503050406030204" pitchFamily="18" charset="0"/>
                        <a:cs typeface="+mn-cs"/>
                      </a:endParaRPr>
                    </a:p>
                  </a:txBody>
                  <a:tcPr/>
                </a:tc>
                <a:extLst>
                  <a:ext uri="{0D108BD9-81ED-4DB2-BD59-A6C34878D82A}">
                    <a16:rowId xmlns:a16="http://schemas.microsoft.com/office/drawing/2014/main" val="3109129749"/>
                  </a:ext>
                </a:extLst>
              </a:tr>
              <a:tr h="654792">
                <a:tc>
                  <a:txBody>
                    <a:bodyPr/>
                    <a:lstStyle/>
                    <a:p>
                      <a:pPr algn="just"/>
                      <a:r>
                        <a:rPr lang="en-US" sz="1600" b="1" dirty="0">
                          <a:latin typeface="Barlow" panose="00000500000000000000" pitchFamily="2" charset="0"/>
                        </a:rPr>
                        <a:t>Community distributors/CHP related</a:t>
                      </a:r>
                      <a:r>
                        <a:rPr lang="en-US" sz="1600" dirty="0">
                          <a:latin typeface="Barlow" panose="00000500000000000000" pitchFamily="2" charset="0"/>
                        </a:rPr>
                        <a:t>: Competing activities, non –compliance with protocols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Barlow" panose="00000500000000000000" pitchFamily="2" charset="0"/>
                        </a:rPr>
                        <a:t>Frequent mentorship to address quality service delivery.</a:t>
                      </a:r>
                      <a:endParaRPr lang="en-US" sz="1600" i="1" kern="1200" dirty="0">
                        <a:solidFill>
                          <a:schemeClr val="dk1"/>
                        </a:solidFill>
                        <a:latin typeface="Barlow" panose="00000500000000000000" pitchFamily="2" charset="0"/>
                        <a:ea typeface="Cambria" panose="02040503050406030204" pitchFamily="18" charset="0"/>
                        <a:cs typeface="+mn-cs"/>
                      </a:endParaRPr>
                    </a:p>
                  </a:txBody>
                  <a:tcPr/>
                </a:tc>
                <a:extLst>
                  <a:ext uri="{0D108BD9-81ED-4DB2-BD59-A6C34878D82A}">
                    <a16:rowId xmlns:a16="http://schemas.microsoft.com/office/drawing/2014/main" val="3806642621"/>
                  </a:ext>
                </a:extLst>
              </a:tr>
              <a:tr h="100173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Barlow" panose="00000500000000000000" pitchFamily="2" charset="0"/>
                        </a:rPr>
                        <a:t>Inadequate resources to support the scale up of SMC </a:t>
                      </a:r>
                      <a:r>
                        <a:rPr lang="en-US" sz="1600" dirty="0">
                          <a:latin typeface="Barlow" panose="00000500000000000000" pitchFamily="2" charset="0"/>
                        </a:rPr>
                        <a:t>in neighboring sub-counties that had a high burden of disease. The main costs arose from vehicle use in the vast area for monitoring, supervision, outreach services and  drug prepositioning. </a:t>
                      </a:r>
                    </a:p>
                  </a:txBody>
                  <a:tcPr/>
                </a:tc>
                <a:tc>
                  <a:txBody>
                    <a:bodyPr/>
                    <a:lstStyle/>
                    <a:p>
                      <a:r>
                        <a:rPr lang="en-US" sz="1600" dirty="0">
                          <a:latin typeface="Barlow" panose="00000500000000000000" pitchFamily="2" charset="0"/>
                        </a:rPr>
                        <a:t>Leverage on resources available for other public health campaigns as well as advocacy for the Government to procure SMC drugs and RDTs beyond the pilot.</a:t>
                      </a:r>
                      <a:endParaRPr lang="en-US" sz="1600" i="1" dirty="0">
                        <a:latin typeface="Barlow" panose="00000500000000000000" pitchFamily="2" charset="0"/>
                      </a:endParaRPr>
                    </a:p>
                  </a:txBody>
                  <a:tcPr/>
                </a:tc>
                <a:extLst>
                  <a:ext uri="{0D108BD9-81ED-4DB2-BD59-A6C34878D82A}">
                    <a16:rowId xmlns:a16="http://schemas.microsoft.com/office/drawing/2014/main" val="2708405338"/>
                  </a:ext>
                </a:extLst>
              </a:tr>
            </a:tbl>
          </a:graphicData>
        </a:graphic>
      </p:graphicFrame>
      <p:sp>
        <p:nvSpPr>
          <p:cNvPr id="5" name="Content Placeholder 4">
            <a:extLst>
              <a:ext uri="{FF2B5EF4-FFF2-40B4-BE49-F238E27FC236}">
                <a16:creationId xmlns:a16="http://schemas.microsoft.com/office/drawing/2014/main" id="{A37E2775-62BD-2430-F3DF-8F38E65E10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8527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98D8-1AE8-1E4B-D568-15B340980357}"/>
              </a:ext>
            </a:extLst>
          </p:cNvPr>
          <p:cNvSpPr>
            <a:spLocks noGrp="1"/>
          </p:cNvSpPr>
          <p:nvPr>
            <p:ph type="title"/>
          </p:nvPr>
        </p:nvSpPr>
        <p:spPr>
          <a:xfrm>
            <a:off x="838200" y="187327"/>
            <a:ext cx="10515600" cy="1017107"/>
          </a:xfrm>
        </p:spPr>
        <p:txBody>
          <a:bodyPr>
            <a:normAutofit/>
          </a:bodyPr>
          <a:lstStyle/>
          <a:p>
            <a:r>
              <a:rPr lang="en-US" sz="2500" dirty="0">
                <a:latin typeface="Barlow" panose="00000500000000000000" pitchFamily="2" charset="0"/>
              </a:rPr>
              <a:t>Plans for SMC Round 2</a:t>
            </a:r>
          </a:p>
        </p:txBody>
      </p:sp>
      <p:sp>
        <p:nvSpPr>
          <p:cNvPr id="3" name="Content Placeholder 2">
            <a:extLst>
              <a:ext uri="{FF2B5EF4-FFF2-40B4-BE49-F238E27FC236}">
                <a16:creationId xmlns:a16="http://schemas.microsoft.com/office/drawing/2014/main" id="{8D2F38FC-F7B9-9FE5-82BF-BC6567FBC34E}"/>
              </a:ext>
            </a:extLst>
          </p:cNvPr>
          <p:cNvSpPr>
            <a:spLocks noGrp="1"/>
          </p:cNvSpPr>
          <p:nvPr>
            <p:ph idx="1"/>
          </p:nvPr>
        </p:nvSpPr>
        <p:spPr>
          <a:xfrm>
            <a:off x="707572" y="1394716"/>
            <a:ext cx="10515600" cy="4400442"/>
          </a:xfrm>
        </p:spPr>
        <p:txBody>
          <a:bodyPr>
            <a:normAutofit/>
          </a:bodyPr>
          <a:lstStyle/>
          <a:p>
            <a:pPr>
              <a:lnSpc>
                <a:spcPct val="125000"/>
              </a:lnSpc>
            </a:pPr>
            <a:r>
              <a:rPr lang="en-US" sz="2000" dirty="0">
                <a:latin typeface="Barlow" panose="00000500000000000000" pitchFamily="2" charset="0"/>
              </a:rPr>
              <a:t>For better coverage, map and register communities/villages more completely, especially those without CHPs, new villages, households at the edges of existing villages at ward level.  </a:t>
            </a:r>
          </a:p>
          <a:p>
            <a:pPr>
              <a:lnSpc>
                <a:spcPct val="125000"/>
              </a:lnSpc>
            </a:pPr>
            <a:r>
              <a:rPr lang="en-US" sz="2000" dirty="0">
                <a:latin typeface="Barlow" panose="00000500000000000000" pitchFamily="2" charset="0"/>
              </a:rPr>
              <a:t>Phased digitalization of SMC campaign using the Government - owned Electronic Community Health Information System (eCHIS)</a:t>
            </a:r>
          </a:p>
          <a:p>
            <a:pPr>
              <a:lnSpc>
                <a:spcPct val="125000"/>
              </a:lnSpc>
            </a:pPr>
            <a:r>
              <a:rPr lang="en-US" sz="2000" dirty="0">
                <a:latin typeface="Barlow" panose="00000500000000000000" pitchFamily="2" charset="0"/>
              </a:rPr>
              <a:t>Age group expansion to include children 5 – 9 years in Turkana Central Sub County</a:t>
            </a:r>
          </a:p>
          <a:p>
            <a:pPr>
              <a:lnSpc>
                <a:spcPct val="125000"/>
              </a:lnSpc>
            </a:pPr>
            <a:r>
              <a:rPr lang="en-US" sz="2000" dirty="0">
                <a:latin typeface="Barlow" panose="00000500000000000000" pitchFamily="2" charset="0"/>
              </a:rPr>
              <a:t>Possible integration with malnutrition screening and referrals at fixed-points. </a:t>
            </a:r>
          </a:p>
          <a:p>
            <a:pPr>
              <a:lnSpc>
                <a:spcPct val="125000"/>
              </a:lnSpc>
            </a:pPr>
            <a:r>
              <a:rPr lang="en-US" sz="2000" dirty="0">
                <a:latin typeface="Barlow" panose="00000500000000000000" pitchFamily="2" charset="0"/>
              </a:rPr>
              <a:t>Policy Advocacy and Resource Mobilization</a:t>
            </a:r>
          </a:p>
          <a:p>
            <a:pPr>
              <a:lnSpc>
                <a:spcPct val="125000"/>
              </a:lnSpc>
            </a:pPr>
            <a:r>
              <a:rPr lang="en-US" sz="2000" dirty="0">
                <a:latin typeface="Barlow" panose="00000500000000000000" pitchFamily="2" charset="0"/>
              </a:rPr>
              <a:t>Update National guidelines</a:t>
            </a:r>
          </a:p>
          <a:p>
            <a:pPr>
              <a:lnSpc>
                <a:spcPct val="125000"/>
              </a:lnSpc>
            </a:pPr>
            <a:r>
              <a:rPr lang="en-US" sz="2000" dirty="0">
                <a:latin typeface="Barlow" panose="00000500000000000000" pitchFamily="2" charset="0"/>
              </a:rPr>
              <a:t>If resources are available, a costing analysis is recommended to inform scale-up. </a:t>
            </a:r>
          </a:p>
          <a:p>
            <a:endParaRPr lang="en-US" sz="1600" dirty="0">
              <a:latin typeface="Barlow" panose="00000500000000000000" pitchFamily="2" charset="0"/>
            </a:endParaRPr>
          </a:p>
        </p:txBody>
      </p:sp>
      <p:sp>
        <p:nvSpPr>
          <p:cNvPr id="4" name="Slide Number Placeholder 3">
            <a:extLst>
              <a:ext uri="{FF2B5EF4-FFF2-40B4-BE49-F238E27FC236}">
                <a16:creationId xmlns:a16="http://schemas.microsoft.com/office/drawing/2014/main" id="{C7BF8D1F-CB09-2E40-59E4-0BCBA54E4810}"/>
              </a:ext>
            </a:extLst>
          </p:cNvPr>
          <p:cNvSpPr>
            <a:spLocks noGrp="1"/>
          </p:cNvSpPr>
          <p:nvPr>
            <p:ph type="sldNum" sz="quarter" idx="10"/>
          </p:nvPr>
        </p:nvSpPr>
        <p:spPr/>
        <p:txBody>
          <a:bodyPr/>
          <a:lstStyle/>
          <a:p>
            <a:fld id="{AAC8BD42-323A-4949-A8CE-01CEE144D48E}"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71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group of people sitting in chairs&#10;&#10;Description automatically generated">
            <a:extLst>
              <a:ext uri="{FF2B5EF4-FFF2-40B4-BE49-F238E27FC236}">
                <a16:creationId xmlns:a16="http://schemas.microsoft.com/office/drawing/2014/main" id="{D11A77C4-93F6-AAA1-2600-55A3798CCB78}"/>
              </a:ext>
            </a:extLst>
          </p:cNvPr>
          <p:cNvPicPr>
            <a:picLocks noChangeAspect="1"/>
          </p:cNvPicPr>
          <p:nvPr/>
        </p:nvPicPr>
        <p:blipFill>
          <a:blip r:embed="rId3">
            <a:extLst>
              <a:ext uri="{28A0092B-C50C-407E-A947-70E740481C1C}">
                <a14:useLocalDpi xmlns:a14="http://schemas.microsoft.com/office/drawing/2010/main" val="0"/>
              </a:ext>
            </a:extLst>
          </a:blip>
          <a:srcRect t="1721" r="-2" b="856"/>
          <a:stretch/>
        </p:blipFill>
        <p:spPr>
          <a:xfrm>
            <a:off x="196730" y="165419"/>
            <a:ext cx="5806505" cy="3181935"/>
          </a:xfrm>
          <a:prstGeom prst="rect">
            <a:avLst/>
          </a:prstGeom>
        </p:spPr>
      </p:pic>
      <p:pic>
        <p:nvPicPr>
          <p:cNvPr id="25" name="Picture 24">
            <a:extLst>
              <a:ext uri="{FF2B5EF4-FFF2-40B4-BE49-F238E27FC236}">
                <a16:creationId xmlns:a16="http://schemas.microsoft.com/office/drawing/2014/main" id="{D55E6178-B13A-5D08-84F6-E69DE179D194}"/>
              </a:ext>
            </a:extLst>
          </p:cNvPr>
          <p:cNvPicPr>
            <a:picLocks noChangeAspect="1"/>
          </p:cNvPicPr>
          <p:nvPr/>
        </p:nvPicPr>
        <p:blipFill>
          <a:blip r:embed="rId4" cstate="print">
            <a:extLst>
              <a:ext uri="{28A0092B-C50C-407E-A947-70E740481C1C}">
                <a14:useLocalDpi xmlns:a14="http://schemas.microsoft.com/office/drawing/2010/main" val="0"/>
              </a:ext>
            </a:extLst>
          </a:blip>
          <a:srcRect l="14884" r="11717" b="-1"/>
          <a:stretch/>
        </p:blipFill>
        <p:spPr bwMode="auto">
          <a:xfrm>
            <a:off x="6188766" y="165419"/>
            <a:ext cx="2822342" cy="3181935"/>
          </a:xfrm>
          <a:prstGeom prst="rect">
            <a:avLst/>
          </a:prstGeom>
          <a:noFill/>
        </p:spPr>
      </p:pic>
      <p:pic>
        <p:nvPicPr>
          <p:cNvPr id="7" name="Picture 6">
            <a:extLst>
              <a:ext uri="{FF2B5EF4-FFF2-40B4-BE49-F238E27FC236}">
                <a16:creationId xmlns:a16="http://schemas.microsoft.com/office/drawing/2014/main" id="{E62B9BCD-AFE8-033D-9FE3-6EBB0CEA48C0}"/>
              </a:ext>
            </a:extLst>
          </p:cNvPr>
          <p:cNvPicPr>
            <a:picLocks noChangeAspect="1"/>
          </p:cNvPicPr>
          <p:nvPr/>
        </p:nvPicPr>
        <p:blipFill>
          <a:blip r:embed="rId5"/>
          <a:srcRect l="32798" r="-4" b="-4"/>
          <a:stretch/>
        </p:blipFill>
        <p:spPr>
          <a:xfrm>
            <a:off x="9181834" y="165419"/>
            <a:ext cx="2851140" cy="3181935"/>
          </a:xfrm>
          <a:prstGeom prst="rect">
            <a:avLst/>
          </a:prstGeom>
        </p:spPr>
      </p:pic>
      <p:pic>
        <p:nvPicPr>
          <p:cNvPr id="8" name="Picture 7">
            <a:extLst>
              <a:ext uri="{FF2B5EF4-FFF2-40B4-BE49-F238E27FC236}">
                <a16:creationId xmlns:a16="http://schemas.microsoft.com/office/drawing/2014/main" id="{273F81ED-0AAD-3116-A4A2-0F8DC30A2EB7}"/>
              </a:ext>
            </a:extLst>
          </p:cNvPr>
          <p:cNvPicPr>
            <a:picLocks noChangeAspect="1"/>
          </p:cNvPicPr>
          <p:nvPr/>
        </p:nvPicPr>
        <p:blipFill>
          <a:blip r:embed="rId6" cstate="print">
            <a:extLst>
              <a:ext uri="{28A0092B-C50C-407E-A947-70E740481C1C}">
                <a14:useLocalDpi xmlns:a14="http://schemas.microsoft.com/office/drawing/2010/main" val="0"/>
              </a:ext>
            </a:extLst>
          </a:blip>
          <a:srcRect t="18428" r="-2" b="10996"/>
          <a:stretch/>
        </p:blipFill>
        <p:spPr bwMode="auto">
          <a:xfrm>
            <a:off x="191087" y="3515901"/>
            <a:ext cx="5806505" cy="2796836"/>
          </a:xfrm>
          <a:prstGeom prst="rect">
            <a:avLst/>
          </a:prstGeom>
          <a:noFill/>
        </p:spPr>
      </p:pic>
      <p:pic>
        <p:nvPicPr>
          <p:cNvPr id="9" name="Picture 8">
            <a:extLst>
              <a:ext uri="{FF2B5EF4-FFF2-40B4-BE49-F238E27FC236}">
                <a16:creationId xmlns:a16="http://schemas.microsoft.com/office/drawing/2014/main" id="{471C2440-2AEF-C377-3453-E2E70F5FA937}"/>
              </a:ext>
            </a:extLst>
          </p:cNvPr>
          <p:cNvPicPr>
            <a:picLocks noChangeAspect="1"/>
          </p:cNvPicPr>
          <p:nvPr/>
        </p:nvPicPr>
        <p:blipFill>
          <a:blip r:embed="rId7" cstate="print">
            <a:extLst>
              <a:ext uri="{28A0092B-C50C-407E-A947-70E740481C1C}">
                <a14:useLocalDpi xmlns:a14="http://schemas.microsoft.com/office/drawing/2010/main" val="0"/>
              </a:ext>
            </a:extLst>
          </a:blip>
          <a:srcRect l="24315" r="2" b="2"/>
          <a:stretch/>
        </p:blipFill>
        <p:spPr bwMode="auto">
          <a:xfrm>
            <a:off x="6194411" y="3510646"/>
            <a:ext cx="2822342" cy="2796836"/>
          </a:xfrm>
          <a:prstGeom prst="rect">
            <a:avLst/>
          </a:prstGeom>
          <a:noFill/>
        </p:spPr>
      </p:pic>
      <p:pic>
        <p:nvPicPr>
          <p:cNvPr id="23" name="Picture 22">
            <a:extLst>
              <a:ext uri="{FF2B5EF4-FFF2-40B4-BE49-F238E27FC236}">
                <a16:creationId xmlns:a16="http://schemas.microsoft.com/office/drawing/2014/main" id="{A12D4F73-8C96-39EA-2A92-8C7370E8D3A5}"/>
              </a:ext>
            </a:extLst>
          </p:cNvPr>
          <p:cNvPicPr>
            <a:picLocks noChangeAspect="1"/>
          </p:cNvPicPr>
          <p:nvPr/>
        </p:nvPicPr>
        <p:blipFill>
          <a:blip r:embed="rId8">
            <a:extLst>
              <a:ext uri="{28A0092B-C50C-407E-A947-70E740481C1C}">
                <a14:useLocalDpi xmlns:a14="http://schemas.microsoft.com/office/drawing/2010/main" val="0"/>
              </a:ext>
            </a:extLst>
          </a:blip>
          <a:srcRect l="8792" r="11691" b="-2"/>
          <a:stretch/>
        </p:blipFill>
        <p:spPr bwMode="auto">
          <a:xfrm>
            <a:off x="9187479" y="3510646"/>
            <a:ext cx="2851140" cy="2796836"/>
          </a:xfrm>
          <a:prstGeom prst="rect">
            <a:avLst/>
          </a:prstGeom>
          <a:noFill/>
        </p:spPr>
      </p:pic>
      <p:sp>
        <p:nvSpPr>
          <p:cNvPr id="5" name="Footer Placeholder 4">
            <a:extLst>
              <a:ext uri="{FF2B5EF4-FFF2-40B4-BE49-F238E27FC236}">
                <a16:creationId xmlns:a16="http://schemas.microsoft.com/office/drawing/2014/main" id="{82807B30-D145-02A5-9394-5C917CC9DB8A}"/>
              </a:ext>
            </a:extLst>
          </p:cNvPr>
          <p:cNvSpPr>
            <a:spLocks noGrp="1"/>
          </p:cNvSpPr>
          <p:nvPr>
            <p:ph type="ftr" sz="quarter" idx="12"/>
          </p:nvPr>
        </p:nvSpPr>
        <p:spPr/>
        <p:txBody>
          <a:bodyPr vert="horz" lIns="91440" tIns="45720" rIns="91440" bIns="45720" rtlCol="0" anchor="ctr">
            <a:normAutofit fontScale="25000" lnSpcReduction="20000"/>
          </a:bodyPr>
          <a:lstStyle/>
          <a:p>
            <a:pPr>
              <a:spcAft>
                <a:spcPts val="600"/>
              </a:spcAft>
            </a:pPr>
            <a:r>
              <a:rPr lang="en-US" sz="1200" kern="1200">
                <a:solidFill>
                  <a:schemeClr val="tx1">
                    <a:tint val="75000"/>
                  </a:schemeClr>
                </a:solidFill>
                <a:latin typeface="Arial" panose="020B0604020202020204" pitchFamily="34" charset="0"/>
                <a:cs typeface="Arial" panose="020B0604020202020204" pitchFamily="34" charset="0"/>
              </a:rPr>
              <a:t>Presentation title</a:t>
            </a:r>
          </a:p>
        </p:txBody>
      </p:sp>
      <p:sp>
        <p:nvSpPr>
          <p:cNvPr id="6" name="Slide Number Placeholder 5">
            <a:extLst>
              <a:ext uri="{FF2B5EF4-FFF2-40B4-BE49-F238E27FC236}">
                <a16:creationId xmlns:a16="http://schemas.microsoft.com/office/drawing/2014/main" id="{F06EC733-DD73-3BBA-A29C-7695F6CCE010}"/>
              </a:ext>
            </a:extLst>
          </p:cNvPr>
          <p:cNvSpPr>
            <a:spLocks noGrp="1"/>
          </p:cNvSpPr>
          <p:nvPr>
            <p:ph type="sldNum" sz="quarter" idx="13"/>
          </p:nvPr>
        </p:nvSpPr>
        <p:spPr/>
        <p:txBody>
          <a:bodyPr vert="horz" lIns="91440" tIns="45720" rIns="91440" bIns="45720" rtlCol="0" anchor="ctr">
            <a:normAutofit/>
          </a:bodyPr>
          <a:lstStyle/>
          <a:p>
            <a:pPr>
              <a:spcAft>
                <a:spcPts val="600"/>
              </a:spcAft>
            </a:pPr>
            <a:fld id="{294A09A9-5501-47C1-A89A-A340965A2BE2}" type="slidenum">
              <a:rPr lang="en-US" sz="1200" smtClean="0">
                <a:latin typeface="Arial" panose="020B0604020202020204" pitchFamily="34" charset="0"/>
                <a:cs typeface="Arial" panose="020B0604020202020204" pitchFamily="34" charset="0"/>
              </a:rPr>
              <a:pPr>
                <a:spcAft>
                  <a:spcPts val="600"/>
                </a:spcAft>
              </a:pPr>
              <a:t>12</a:t>
            </a:fld>
            <a:endParaRPr lang="en-US" sz="120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88C4C6C3-FC71-AB64-710E-13E0FAF84D87}"/>
              </a:ext>
            </a:extLst>
          </p:cNvPr>
          <p:cNvSpPr txBox="1">
            <a:spLocks/>
          </p:cNvSpPr>
          <p:nvPr/>
        </p:nvSpPr>
        <p:spPr>
          <a:xfrm>
            <a:off x="6188767" y="3510647"/>
            <a:ext cx="6003232" cy="2960128"/>
          </a:xfrm>
          <a:prstGeom prst="rect">
            <a:avLst/>
          </a:prstGeom>
        </p:spPr>
        <p:style>
          <a:lnRef idx="0">
            <a:schemeClr val="accent6"/>
          </a:lnRef>
          <a:fillRef idx="3">
            <a:schemeClr val="accent6"/>
          </a:fillRef>
          <a:effectRef idx="3">
            <a:schemeClr val="accent6"/>
          </a:effectRef>
          <a:fontRef idx="minor">
            <a:schemeClr val="lt1"/>
          </a:fontRef>
        </p:style>
        <p:txBody>
          <a:bodyPr vert="horz" lIns="502920" tIns="45720" rIns="210312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400" kern="1200" spc="40" baseline="0">
                <a:solidFill>
                  <a:schemeClr val="bg2">
                    <a:lumMod val="25000"/>
                  </a:schemeClr>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en-US" sz="2700" b="1" u="sng" dirty="0">
                <a:solidFill>
                  <a:schemeClr val="bg1"/>
                </a:solidFill>
                <a:latin typeface="Arial" panose="020B0604020202020204" pitchFamily="34" charset="0"/>
                <a:ea typeface="+mj-ea"/>
                <a:cs typeface="Arial" panose="020B0604020202020204" pitchFamily="34" charset="0"/>
              </a:rPr>
              <a:t>Contact us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David Ekai, Malaria Coordinator, County Government of Turkana (</a:t>
            </a:r>
            <a:r>
              <a:rPr lang="en-US" dirty="0">
                <a:solidFill>
                  <a:schemeClr val="bg1"/>
                </a:solidFill>
                <a:latin typeface="Arial" panose="020B0604020202020204" pitchFamily="34" charset="0"/>
                <a:cs typeface="Arial" panose="020B0604020202020204" pitchFamily="34" charset="0"/>
                <a:hlinkClick r:id="rId9"/>
              </a:rPr>
              <a:t>dlogialan@gmail.com</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Dr. Paul Rumosia, Deputy Head of National Malaria Control Program, Ministry of Health, Kenya (</a:t>
            </a:r>
            <a:r>
              <a:rPr lang="en-US" dirty="0">
                <a:solidFill>
                  <a:schemeClr val="bg1"/>
                </a:solidFill>
                <a:latin typeface="Arial" panose="020B0604020202020204" pitchFamily="34" charset="0"/>
                <a:cs typeface="Arial" panose="020B0604020202020204" pitchFamily="34" charset="0"/>
                <a:hlinkClick r:id="rId10"/>
              </a:rPr>
              <a:t>paul.rumosia@health.go.ke</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Dr. Edwin Mbugua, Health, Nutrition and Social Services, Sector Lead, Catholic Relief Services  (</a:t>
            </a:r>
            <a:r>
              <a:rPr lang="en-US" dirty="0">
                <a:solidFill>
                  <a:schemeClr val="bg1"/>
                </a:solidFill>
                <a:latin typeface="Arial" panose="020B0604020202020204" pitchFamily="34" charset="0"/>
                <a:cs typeface="Arial" panose="020B0604020202020204" pitchFamily="34" charset="0"/>
                <a:hlinkClick r:id="rId11"/>
              </a:rPr>
              <a:t>edwin.mbugua@crs.org</a:t>
            </a:r>
            <a:r>
              <a:rPr lang="en-US" dirty="0">
                <a:solidFill>
                  <a:schemeClr val="bg1"/>
                </a:solidFill>
                <a:latin typeface="Arial" panose="020B0604020202020204" pitchFamily="34" charset="0"/>
                <a:cs typeface="Arial" panose="020B0604020202020204" pitchFamily="34" charset="0"/>
              </a:rPr>
              <a:t> )</a:t>
            </a:r>
          </a:p>
          <a:p>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E6B86722-A5F7-1D27-E5C4-CCDD0EDC2323}"/>
              </a:ext>
            </a:extLst>
          </p:cNvPr>
          <p:cNvSpPr txBox="1">
            <a:spLocks/>
          </p:cNvSpPr>
          <p:nvPr/>
        </p:nvSpPr>
        <p:spPr>
          <a:xfrm>
            <a:off x="148920" y="5682831"/>
            <a:ext cx="5838656" cy="787943"/>
          </a:xfrm>
          <a:prstGeom prst="rect">
            <a:avLst/>
          </a:prstGeom>
        </p:spPr>
        <p:style>
          <a:lnRef idx="0">
            <a:schemeClr val="accent6"/>
          </a:lnRef>
          <a:fillRef idx="3">
            <a:schemeClr val="accent6"/>
          </a:fillRef>
          <a:effectRef idx="3">
            <a:schemeClr val="accent6"/>
          </a:effectRef>
          <a:fontRef idx="minor">
            <a:schemeClr val="lt1"/>
          </a:fontRef>
        </p:style>
        <p:txBody>
          <a:bodyPr vert="horz" lIns="502920" tIns="45720" rIns="210312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400" kern="1200" spc="40" baseline="0">
                <a:solidFill>
                  <a:schemeClr val="bg2">
                    <a:lumMod val="25000"/>
                  </a:schemeClr>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gn="ctr"/>
            <a:r>
              <a:rPr lang="en-US" sz="2700" b="1" dirty="0">
                <a:solidFill>
                  <a:schemeClr val="bg1"/>
                </a:solidFill>
                <a:latin typeface="Arial" panose="020B0604020202020204" pitchFamily="34" charset="0"/>
                <a:ea typeface="+mj-ea"/>
                <a:cs typeface="Arial" panose="020B0604020202020204" pitchFamily="34" charset="0"/>
              </a:rPr>
              <a:t>Thank you</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48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D87F2-AEF6-5F80-7CF6-33794DECDCB7}"/>
              </a:ext>
            </a:extLst>
          </p:cNvPr>
          <p:cNvSpPr>
            <a:spLocks noGrp="1"/>
          </p:cNvSpPr>
          <p:nvPr>
            <p:ph type="sldNum" sz="quarter" idx="10"/>
          </p:nvPr>
        </p:nvSpPr>
        <p:spPr/>
        <p:txBody>
          <a:bodyPr/>
          <a:lstStyle/>
          <a:p>
            <a:fld id="{AAC8BD42-323A-4949-A8CE-01CEE144D48E}" type="slidenum">
              <a:rPr lang="en-US" smtClean="0"/>
              <a:pPr/>
              <a:t>2</a:t>
            </a:fld>
            <a:endParaRPr lang="en-US" dirty="0"/>
          </a:p>
        </p:txBody>
      </p:sp>
      <p:sp>
        <p:nvSpPr>
          <p:cNvPr id="4" name="Content Placeholder 2">
            <a:extLst>
              <a:ext uri="{FF2B5EF4-FFF2-40B4-BE49-F238E27FC236}">
                <a16:creationId xmlns:a16="http://schemas.microsoft.com/office/drawing/2014/main" id="{E2CF2C81-37FF-C7E2-309F-B066EFC26097}"/>
              </a:ext>
            </a:extLst>
          </p:cNvPr>
          <p:cNvSpPr txBox="1">
            <a:spLocks/>
          </p:cNvSpPr>
          <p:nvPr/>
        </p:nvSpPr>
        <p:spPr>
          <a:xfrm>
            <a:off x="756007" y="1382234"/>
            <a:ext cx="4679022" cy="469229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20000"/>
              </a:lnSpc>
              <a:buFont typeface="Aptos" panose="020B0004020202020204" pitchFamily="34" charset="0"/>
              <a:buChar char="-"/>
            </a:pPr>
            <a:endParaRPr lang="en-US" sz="2000" dirty="0">
              <a:latin typeface="Barlow" panose="00000500000000000000" pitchFamily="2" charset="0"/>
            </a:endParaRPr>
          </a:p>
        </p:txBody>
      </p:sp>
      <p:sp>
        <p:nvSpPr>
          <p:cNvPr id="5" name="Title 1">
            <a:extLst>
              <a:ext uri="{FF2B5EF4-FFF2-40B4-BE49-F238E27FC236}">
                <a16:creationId xmlns:a16="http://schemas.microsoft.com/office/drawing/2014/main" id="{BFCD272C-DB4D-F8D0-D6B0-E168DEAF6E55}"/>
              </a:ext>
            </a:extLst>
          </p:cNvPr>
          <p:cNvSpPr txBox="1">
            <a:spLocks/>
          </p:cNvSpPr>
          <p:nvPr/>
        </p:nvSpPr>
        <p:spPr>
          <a:xfrm>
            <a:off x="1339339" y="277294"/>
            <a:ext cx="4496382" cy="556940"/>
          </a:xfrm>
          <a:prstGeom prst="rect">
            <a:avLst/>
          </a:prstGeom>
        </p:spPr>
        <p:txBody>
          <a:bodyPr>
            <a:normAutofit lnSpcReduction="10000"/>
          </a:bodyPr>
          <a:lstStyle>
            <a:lvl1pPr algn="l" defTabSz="685800" rtl="0" eaLnBrk="1" latinLnBrk="0" hangingPunct="1">
              <a:lnSpc>
                <a:spcPct val="90000"/>
              </a:lnSpc>
              <a:spcBef>
                <a:spcPct val="0"/>
              </a:spcBef>
              <a:buNone/>
              <a:defRPr sz="3600" b="1" kern="1200">
                <a:solidFill>
                  <a:schemeClr val="tx2"/>
                </a:solidFill>
                <a:latin typeface="+mj-lt"/>
                <a:ea typeface="+mj-ea"/>
                <a:cs typeface="+mj-cs"/>
              </a:defRPr>
            </a:lvl1pPr>
          </a:lstStyle>
          <a:p>
            <a:r>
              <a:rPr lang="en-US" dirty="0">
                <a:latin typeface="Barlow" panose="00000500000000000000" pitchFamily="2" charset="0"/>
              </a:rPr>
              <a:t>Outline</a:t>
            </a:r>
            <a:r>
              <a:rPr lang="en-US" sz="2400" dirty="0">
                <a:solidFill>
                  <a:srgbClr val="0070C0"/>
                </a:solidFill>
                <a:latin typeface="Barlow" panose="00000500000000000000" pitchFamily="2" charset="0"/>
              </a:rPr>
              <a:t>	</a:t>
            </a:r>
          </a:p>
        </p:txBody>
      </p:sp>
      <p:sp>
        <p:nvSpPr>
          <p:cNvPr id="6" name="Content Placeholder 2">
            <a:extLst>
              <a:ext uri="{FF2B5EF4-FFF2-40B4-BE49-F238E27FC236}">
                <a16:creationId xmlns:a16="http://schemas.microsoft.com/office/drawing/2014/main" id="{A60FC00E-194D-FDAE-0B55-4F1AD587283E}"/>
              </a:ext>
            </a:extLst>
          </p:cNvPr>
          <p:cNvSpPr txBox="1">
            <a:spLocks/>
          </p:cNvSpPr>
          <p:nvPr/>
        </p:nvSpPr>
        <p:spPr>
          <a:xfrm>
            <a:off x="756006" y="1002654"/>
            <a:ext cx="6334605" cy="507187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20000"/>
              </a:lnSpc>
              <a:buFont typeface="Aptos" panose="020B0004020202020204" pitchFamily="34" charset="0"/>
              <a:buChar char="-"/>
            </a:pPr>
            <a:r>
              <a:rPr lang="en-US" dirty="0">
                <a:latin typeface="Barlow" panose="00000500000000000000" pitchFamily="2" charset="0"/>
              </a:rPr>
              <a:t>Why SMC in Turkana, Northwest Kenya?</a:t>
            </a:r>
          </a:p>
          <a:p>
            <a:pPr marL="342900" indent="-342900">
              <a:lnSpc>
                <a:spcPct val="120000"/>
              </a:lnSpc>
              <a:buFont typeface="Aptos" panose="020B0004020202020204" pitchFamily="34" charset="0"/>
              <a:buChar char="-"/>
            </a:pPr>
            <a:r>
              <a:rPr lang="en-US" dirty="0">
                <a:latin typeface="Barlow" panose="00000500000000000000" pitchFamily="2" charset="0"/>
              </a:rPr>
              <a:t>Operational innovations</a:t>
            </a:r>
          </a:p>
          <a:p>
            <a:pPr marL="342900" indent="-342900">
              <a:lnSpc>
                <a:spcPct val="120000"/>
              </a:lnSpc>
              <a:buFont typeface="Aptos" panose="020B0004020202020204" pitchFamily="34" charset="0"/>
              <a:buChar char="-"/>
            </a:pPr>
            <a:r>
              <a:rPr lang="en-US" dirty="0">
                <a:latin typeface="Barlow" panose="00000500000000000000" pitchFamily="2" charset="0"/>
              </a:rPr>
              <a:t>Evidence informed SMC campaign</a:t>
            </a:r>
          </a:p>
          <a:p>
            <a:pPr marL="342900" indent="-342900">
              <a:lnSpc>
                <a:spcPct val="120000"/>
              </a:lnSpc>
              <a:buFont typeface="Aptos" panose="020B0004020202020204" pitchFamily="34" charset="0"/>
              <a:buChar char="-"/>
            </a:pPr>
            <a:r>
              <a:rPr lang="en-US" dirty="0">
                <a:latin typeface="Barlow" panose="00000500000000000000" pitchFamily="2" charset="0"/>
              </a:rPr>
              <a:t>Inter-cycle assessments</a:t>
            </a:r>
          </a:p>
          <a:p>
            <a:pPr marL="342900" indent="-342900">
              <a:lnSpc>
                <a:spcPct val="120000"/>
              </a:lnSpc>
              <a:buFont typeface="Aptos" panose="020B0004020202020204" pitchFamily="34" charset="0"/>
              <a:buChar char="-"/>
            </a:pPr>
            <a:r>
              <a:rPr lang="en-US" dirty="0">
                <a:latin typeface="Barlow" panose="00000500000000000000" pitchFamily="2" charset="0"/>
              </a:rPr>
              <a:t>Impact of introduction SMC in Turkana</a:t>
            </a:r>
          </a:p>
          <a:p>
            <a:pPr marL="342900" indent="-342900">
              <a:lnSpc>
                <a:spcPct val="120000"/>
              </a:lnSpc>
              <a:buFont typeface="Aptos" panose="020B0004020202020204" pitchFamily="34" charset="0"/>
              <a:buChar char="-"/>
            </a:pPr>
            <a:r>
              <a:rPr lang="en-US" dirty="0">
                <a:latin typeface="Barlow" panose="00000500000000000000" pitchFamily="2" charset="0"/>
              </a:rPr>
              <a:t>Challenges &amp; Adaptations</a:t>
            </a:r>
          </a:p>
          <a:p>
            <a:pPr marL="342900" indent="-342900">
              <a:lnSpc>
                <a:spcPct val="120000"/>
              </a:lnSpc>
              <a:buFont typeface="Aptos" panose="020B0004020202020204" pitchFamily="34" charset="0"/>
              <a:buChar char="-"/>
            </a:pPr>
            <a:r>
              <a:rPr lang="en-US" dirty="0">
                <a:latin typeface="Barlow" panose="00000500000000000000" pitchFamily="2" charset="0"/>
              </a:rPr>
              <a:t>Plans for Round 2</a:t>
            </a:r>
          </a:p>
          <a:p>
            <a:pPr marL="342900" indent="-342900">
              <a:lnSpc>
                <a:spcPct val="120000"/>
              </a:lnSpc>
              <a:buFont typeface="Aptos" panose="020B0004020202020204" pitchFamily="34" charset="0"/>
              <a:buChar char="-"/>
            </a:pPr>
            <a:endParaRPr lang="en-US" dirty="0">
              <a:latin typeface="Barlow" panose="00000500000000000000" pitchFamily="2" charset="0"/>
            </a:endParaRPr>
          </a:p>
        </p:txBody>
      </p:sp>
      <p:pic>
        <p:nvPicPr>
          <p:cNvPr id="8" name="Picture 7" descr="A person holding a few pills&#10;&#10;AI-generated content may be incorrect.">
            <a:extLst>
              <a:ext uri="{FF2B5EF4-FFF2-40B4-BE49-F238E27FC236}">
                <a16:creationId xmlns:a16="http://schemas.microsoft.com/office/drawing/2014/main" id="{A67923E0-3A72-D552-815A-B9275051E9D1}"/>
              </a:ext>
            </a:extLst>
          </p:cNvPr>
          <p:cNvPicPr>
            <a:picLocks noChangeAspect="1"/>
          </p:cNvPicPr>
          <p:nvPr/>
        </p:nvPicPr>
        <p:blipFill>
          <a:blip r:embed="rId2"/>
          <a:stretch>
            <a:fillRect/>
          </a:stretch>
        </p:blipFill>
        <p:spPr>
          <a:xfrm>
            <a:off x="7510713" y="1002654"/>
            <a:ext cx="3519220" cy="46922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721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AD0714-51A0-68F1-B3BF-D9BDE5A5123E}"/>
              </a:ext>
            </a:extLst>
          </p:cNvPr>
          <p:cNvPicPr>
            <a:picLocks noChangeAspect="1"/>
          </p:cNvPicPr>
          <p:nvPr/>
        </p:nvPicPr>
        <p:blipFill>
          <a:blip r:embed="rId2"/>
          <a:stretch>
            <a:fillRect/>
          </a:stretch>
        </p:blipFill>
        <p:spPr>
          <a:xfrm>
            <a:off x="140121" y="3376901"/>
            <a:ext cx="1921673" cy="2380785"/>
          </a:xfrm>
          <a:prstGeom prst="rect">
            <a:avLst/>
          </a:prstGeom>
        </p:spPr>
      </p:pic>
      <p:sp>
        <p:nvSpPr>
          <p:cNvPr id="2" name="Title 1">
            <a:extLst>
              <a:ext uri="{FF2B5EF4-FFF2-40B4-BE49-F238E27FC236}">
                <a16:creationId xmlns:a16="http://schemas.microsoft.com/office/drawing/2014/main" id="{4500E8B9-607F-9E48-E689-80A66B5FF12A}"/>
              </a:ext>
            </a:extLst>
          </p:cNvPr>
          <p:cNvSpPr>
            <a:spLocks noGrp="1"/>
          </p:cNvSpPr>
          <p:nvPr>
            <p:ph type="title"/>
          </p:nvPr>
        </p:nvSpPr>
        <p:spPr>
          <a:xfrm>
            <a:off x="4960619" y="171440"/>
            <a:ext cx="6957062" cy="545977"/>
          </a:xfrm>
        </p:spPr>
        <p:txBody>
          <a:bodyPr>
            <a:normAutofit fontScale="90000"/>
          </a:bodyPr>
          <a:lstStyle/>
          <a:p>
            <a:r>
              <a:rPr lang="en-US" dirty="0">
                <a:latin typeface="Barlow" panose="00000500000000000000" pitchFamily="2" charset="0"/>
              </a:rPr>
              <a:t>Why SMC in Turkana</a:t>
            </a:r>
            <a:r>
              <a:rPr lang="en-US" sz="2400" b="1" dirty="0">
                <a:solidFill>
                  <a:srgbClr val="0070C0"/>
                </a:solidFill>
                <a:latin typeface="Barlow" panose="00000500000000000000" pitchFamily="2" charset="0"/>
              </a:rPr>
              <a:t>	</a:t>
            </a:r>
          </a:p>
        </p:txBody>
      </p:sp>
      <p:pic>
        <p:nvPicPr>
          <p:cNvPr id="5" name="Picture 4">
            <a:extLst>
              <a:ext uri="{FF2B5EF4-FFF2-40B4-BE49-F238E27FC236}">
                <a16:creationId xmlns:a16="http://schemas.microsoft.com/office/drawing/2014/main" id="{AEFFE8D8-2A01-2B0F-9FC8-7A679DCD7A1A}"/>
              </a:ext>
            </a:extLst>
          </p:cNvPr>
          <p:cNvPicPr>
            <a:picLocks noChangeAspect="1"/>
          </p:cNvPicPr>
          <p:nvPr/>
        </p:nvPicPr>
        <p:blipFill>
          <a:blip r:embed="rId3"/>
          <a:stretch>
            <a:fillRect/>
          </a:stretch>
        </p:blipFill>
        <p:spPr>
          <a:xfrm>
            <a:off x="5063087" y="3004936"/>
            <a:ext cx="6835525" cy="2617996"/>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091004D7-5AF9-5835-0F12-BD6DDC7E8F05}"/>
              </a:ext>
            </a:extLst>
          </p:cNvPr>
          <p:cNvSpPr txBox="1"/>
          <p:nvPr/>
        </p:nvSpPr>
        <p:spPr>
          <a:xfrm>
            <a:off x="4960619" y="717417"/>
            <a:ext cx="7040463" cy="1938992"/>
          </a:xfrm>
          <a:prstGeom prst="rect">
            <a:avLst/>
          </a:prstGeom>
          <a:noFill/>
        </p:spPr>
        <p:txBody>
          <a:bodyPr wrap="square" rtlCol="0">
            <a:spAutoFit/>
          </a:bodyPr>
          <a:lstStyle/>
          <a:p>
            <a:r>
              <a:rPr lang="en-US" sz="2000" b="1" dirty="0">
                <a:latin typeface="Barlow" panose="00000500000000000000" pitchFamily="2" charset="0"/>
                <a:cs typeface="Arial" panose="020B0604020202020204" pitchFamily="34" charset="0"/>
              </a:rPr>
              <a:t>Like Sahel, Turkana experiences strong seasonality of cases and high burden in young children</a:t>
            </a:r>
          </a:p>
          <a:p>
            <a:pPr marL="742950" lvl="1" indent="-285750">
              <a:buFont typeface="Arial" panose="020B0604020202020204" pitchFamily="34" charset="0"/>
              <a:buChar char="•"/>
            </a:pPr>
            <a:r>
              <a:rPr lang="en-US" sz="2000" dirty="0">
                <a:latin typeface="Barlow" panose="00000500000000000000" pitchFamily="2" charset="0"/>
                <a:cs typeface="Arial" panose="020B0604020202020204" pitchFamily="34" charset="0"/>
              </a:rPr>
              <a:t>30% of cases in children &lt;5 </a:t>
            </a:r>
          </a:p>
          <a:p>
            <a:pPr marL="742950" lvl="1" indent="-285750">
              <a:buFont typeface="Arial" panose="020B0604020202020204" pitchFamily="34" charset="0"/>
              <a:buChar char="•"/>
            </a:pPr>
            <a:r>
              <a:rPr lang="en-US" sz="2000" dirty="0">
                <a:latin typeface="Barlow" panose="00000500000000000000" pitchFamily="2" charset="0"/>
                <a:cs typeface="Arial" panose="020B0604020202020204" pitchFamily="34" charset="0"/>
              </a:rPr>
              <a:t>65% of cases occur between June-October</a:t>
            </a:r>
          </a:p>
          <a:p>
            <a:pPr marL="742950" lvl="1" indent="-285750">
              <a:buFont typeface="Arial" panose="020B0604020202020204" pitchFamily="34" charset="0"/>
              <a:buChar char="•"/>
            </a:pPr>
            <a:r>
              <a:rPr lang="en-US" sz="2000" dirty="0">
                <a:latin typeface="Barlow" panose="00000500000000000000" pitchFamily="2" charset="0"/>
                <a:cs typeface="Arial" panose="020B0604020202020204" pitchFamily="34" charset="0"/>
              </a:rPr>
              <a:t>The clinical attack rate is 1 episode per child per year (10 times higher than the WHO criteria)</a:t>
            </a:r>
          </a:p>
        </p:txBody>
      </p:sp>
      <p:pic>
        <p:nvPicPr>
          <p:cNvPr id="4" name="Picture 3">
            <a:extLst>
              <a:ext uri="{FF2B5EF4-FFF2-40B4-BE49-F238E27FC236}">
                <a16:creationId xmlns:a16="http://schemas.microsoft.com/office/drawing/2014/main" id="{6EE6BCA2-5D4B-4997-BE01-B0B9A294187B}"/>
              </a:ext>
            </a:extLst>
          </p:cNvPr>
          <p:cNvPicPr>
            <a:picLocks noChangeAspect="1"/>
          </p:cNvPicPr>
          <p:nvPr/>
        </p:nvPicPr>
        <p:blipFill rotWithShape="1">
          <a:blip r:embed="rId4"/>
          <a:srcRect r="4328"/>
          <a:stretch/>
        </p:blipFill>
        <p:spPr>
          <a:xfrm>
            <a:off x="1829243" y="439992"/>
            <a:ext cx="2754913" cy="3747473"/>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0480192E-3D22-4A37-B2DF-966CF92674BF}"/>
              </a:ext>
            </a:extLst>
          </p:cNvPr>
          <p:cNvSpPr/>
          <p:nvPr/>
        </p:nvSpPr>
        <p:spPr>
          <a:xfrm>
            <a:off x="4769449" y="5622932"/>
            <a:ext cx="1277914" cy="307777"/>
          </a:xfrm>
          <a:prstGeom prst="rect">
            <a:avLst/>
          </a:prstGeom>
        </p:spPr>
        <p:txBody>
          <a:bodyPr wrap="none">
            <a:spAutoFit/>
          </a:bodyPr>
          <a:lstStyle/>
          <a:p>
            <a:r>
              <a:rPr lang="en-US" sz="1400" i="1" dirty="0">
                <a:latin typeface="Barlow" panose="00000500000000000000" pitchFamily="2" charset="0"/>
                <a:cs typeface="Arial" panose="020B0604020202020204" pitchFamily="34" charset="0"/>
              </a:rPr>
              <a:t>Source: DHIS2</a:t>
            </a:r>
          </a:p>
        </p:txBody>
      </p:sp>
      <p:sp>
        <p:nvSpPr>
          <p:cNvPr id="8" name="Slide Number Placeholder 13">
            <a:extLst>
              <a:ext uri="{FF2B5EF4-FFF2-40B4-BE49-F238E27FC236}">
                <a16:creationId xmlns:a16="http://schemas.microsoft.com/office/drawing/2014/main" id="{0C204E8A-A4B1-7604-7C51-C912E9316A6F}"/>
              </a:ext>
            </a:extLst>
          </p:cNvPr>
          <p:cNvSpPr>
            <a:spLocks noGrp="1"/>
          </p:cNvSpPr>
          <p:nvPr>
            <p:ph type="sldNum" sz="quarter" idx="10"/>
          </p:nvPr>
        </p:nvSpPr>
        <p:spPr>
          <a:xfrm>
            <a:off x="11517880" y="6321435"/>
            <a:ext cx="674119" cy="365125"/>
          </a:xfrm>
        </p:spPr>
        <p:txBody>
          <a:bodyPr/>
          <a:lstStyle/>
          <a:p>
            <a:fld id="{294A09A9-5501-47C1-A89A-A340965A2BE2}" type="slidenum">
              <a:rPr lang="en-US" smtClean="0">
                <a:latin typeface="Barlow" panose="00000500000000000000" pitchFamily="2" charset="0"/>
                <a:cs typeface="Arial" panose="020B0604020202020204" pitchFamily="34" charset="0"/>
              </a:rPr>
              <a:pPr/>
              <a:t>3</a:t>
            </a:fld>
            <a:endParaRPr lang="en-US" dirty="0">
              <a:latin typeface="Barlow" panose="00000500000000000000" pitchFamily="2" charset="0"/>
              <a:cs typeface="Arial" panose="020B0604020202020204" pitchFamily="34" charset="0"/>
            </a:endParaRPr>
          </a:p>
        </p:txBody>
      </p:sp>
      <p:grpSp>
        <p:nvGrpSpPr>
          <p:cNvPr id="20" name="Group 19">
            <a:extLst>
              <a:ext uri="{FF2B5EF4-FFF2-40B4-BE49-F238E27FC236}">
                <a16:creationId xmlns:a16="http://schemas.microsoft.com/office/drawing/2014/main" id="{A65B6AF3-BF0A-2928-F510-BF95667D9BC1}"/>
              </a:ext>
            </a:extLst>
          </p:cNvPr>
          <p:cNvGrpSpPr/>
          <p:nvPr/>
        </p:nvGrpSpPr>
        <p:grpSpPr>
          <a:xfrm>
            <a:off x="628389" y="439992"/>
            <a:ext cx="1200854" cy="3747473"/>
            <a:chOff x="628389" y="439992"/>
            <a:chExt cx="1200854" cy="3747473"/>
          </a:xfrm>
        </p:grpSpPr>
        <p:cxnSp>
          <p:nvCxnSpPr>
            <p:cNvPr id="11" name="Straight Connector 10">
              <a:extLst>
                <a:ext uri="{FF2B5EF4-FFF2-40B4-BE49-F238E27FC236}">
                  <a16:creationId xmlns:a16="http://schemas.microsoft.com/office/drawing/2014/main" id="{58B40FC0-F923-2CA4-16CB-24D3DCCA35C7}"/>
                </a:ext>
              </a:extLst>
            </p:cNvPr>
            <p:cNvCxnSpPr>
              <a:cxnSpLocks/>
            </p:cNvCxnSpPr>
            <p:nvPr/>
          </p:nvCxnSpPr>
          <p:spPr>
            <a:xfrm flipV="1">
              <a:off x="628389" y="439992"/>
              <a:ext cx="1200854" cy="3568337"/>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D636416-A838-79C7-CED2-6EEA1B13639A}"/>
                </a:ext>
              </a:extLst>
            </p:cNvPr>
            <p:cNvCxnSpPr>
              <a:cxnSpLocks/>
            </p:cNvCxnSpPr>
            <p:nvPr/>
          </p:nvCxnSpPr>
          <p:spPr>
            <a:xfrm>
              <a:off x="628389" y="4008329"/>
              <a:ext cx="1200854" cy="179136"/>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BCE9E48E-3F69-1CC9-9665-CB399A280A99}"/>
              </a:ext>
            </a:extLst>
          </p:cNvPr>
          <p:cNvSpPr txBox="1"/>
          <p:nvPr/>
        </p:nvSpPr>
        <p:spPr>
          <a:xfrm>
            <a:off x="5648969" y="3099902"/>
            <a:ext cx="6097978" cy="276999"/>
          </a:xfrm>
          <a:prstGeom prst="rect">
            <a:avLst/>
          </a:prstGeom>
          <a:noFill/>
        </p:spPr>
        <p:txBody>
          <a:bodyPr wrap="square">
            <a:spAutoFit/>
          </a:bodyPr>
          <a:lstStyle/>
          <a:p>
            <a:r>
              <a:rPr lang="en-US" sz="1200" b="1" dirty="0">
                <a:latin typeface="Barlow" panose="00000500000000000000" pitchFamily="2" charset="0"/>
              </a:rPr>
              <a:t>Monthly malaria cases confirmed by microscopy in Turkana over three calendar years</a:t>
            </a:r>
          </a:p>
        </p:txBody>
      </p:sp>
    </p:spTree>
    <p:extLst>
      <p:ext uri="{BB962C8B-B14F-4D97-AF65-F5344CB8AC3E}">
        <p14:creationId xmlns:p14="http://schemas.microsoft.com/office/powerpoint/2010/main" val="412877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1AED-7E08-2ECE-ACDE-A93BED78B1A7}"/>
              </a:ext>
            </a:extLst>
          </p:cNvPr>
          <p:cNvSpPr>
            <a:spLocks noGrp="1"/>
          </p:cNvSpPr>
          <p:nvPr>
            <p:ph type="title"/>
          </p:nvPr>
        </p:nvSpPr>
        <p:spPr>
          <a:xfrm>
            <a:off x="1571846" y="274920"/>
            <a:ext cx="9719931" cy="1017107"/>
          </a:xfrm>
        </p:spPr>
        <p:txBody>
          <a:bodyPr>
            <a:normAutofit fontScale="90000"/>
          </a:bodyPr>
          <a:lstStyle/>
          <a:p>
            <a:r>
              <a:rPr lang="en-US" dirty="0">
                <a:latin typeface="Barlow" panose="00000500000000000000" pitchFamily="2" charset="0"/>
              </a:rPr>
              <a:t>Operational Innovations/Adaptations to reach the “Hard to Reach” </a:t>
            </a:r>
          </a:p>
        </p:txBody>
      </p:sp>
      <p:sp>
        <p:nvSpPr>
          <p:cNvPr id="3" name="Content Placeholder 2">
            <a:extLst>
              <a:ext uri="{FF2B5EF4-FFF2-40B4-BE49-F238E27FC236}">
                <a16:creationId xmlns:a16="http://schemas.microsoft.com/office/drawing/2014/main" id="{0E39E24E-8378-B19E-F94E-2C3B88299D2D}"/>
              </a:ext>
            </a:extLst>
          </p:cNvPr>
          <p:cNvSpPr>
            <a:spLocks noGrp="1"/>
          </p:cNvSpPr>
          <p:nvPr>
            <p:ph idx="1"/>
          </p:nvPr>
        </p:nvSpPr>
        <p:spPr>
          <a:xfrm>
            <a:off x="756007" y="1382234"/>
            <a:ext cx="6887966" cy="4692292"/>
          </a:xfrm>
        </p:spPr>
        <p:txBody>
          <a:bodyPr>
            <a:normAutofit/>
          </a:bodyPr>
          <a:lstStyle/>
          <a:p>
            <a:pPr marL="342900" indent="-342900">
              <a:lnSpc>
                <a:spcPct val="120000"/>
              </a:lnSpc>
              <a:buFont typeface="Aptos" panose="020B0004020202020204" pitchFamily="34" charset="0"/>
              <a:buChar char="-"/>
            </a:pPr>
            <a:r>
              <a:rPr lang="en-US" sz="2000" dirty="0">
                <a:latin typeface="Barlow" panose="00000500000000000000" pitchFamily="2" charset="0"/>
              </a:rPr>
              <a:t>Evidenced Informed SMC Campaign (baseline evaluation)</a:t>
            </a:r>
          </a:p>
          <a:p>
            <a:pPr marL="342900" indent="-342900">
              <a:lnSpc>
                <a:spcPct val="120000"/>
              </a:lnSpc>
              <a:buFont typeface="Aptos" panose="020B0004020202020204" pitchFamily="34" charset="0"/>
              <a:buChar char="-"/>
            </a:pPr>
            <a:r>
              <a:rPr lang="en-US" sz="2000" dirty="0">
                <a:latin typeface="Barlow" panose="00000500000000000000" pitchFamily="2" charset="0"/>
              </a:rPr>
              <a:t>Use of existing community personnel for Social Mobilization including the use of Village Mobilizers  etc.</a:t>
            </a:r>
          </a:p>
          <a:p>
            <a:pPr marL="342900" marR="0" lvl="0" indent="-342900">
              <a:lnSpc>
                <a:spcPct val="120000"/>
              </a:lnSpc>
              <a:buFont typeface="Aptos" panose="020B0004020202020204" pitchFamily="34" charset="0"/>
              <a:buChar char="-"/>
            </a:pPr>
            <a:r>
              <a:rPr lang="en-US" sz="2000" dirty="0">
                <a:latin typeface="Barlow" panose="00000500000000000000" pitchFamily="2" charset="0"/>
              </a:rPr>
              <a:t>Prepositioning of SMC drugs to overcome the challenges presented by the harsh terrains and floods</a:t>
            </a:r>
          </a:p>
          <a:p>
            <a:pPr marL="342900" marR="0" lvl="0" indent="-342900">
              <a:lnSpc>
                <a:spcPct val="120000"/>
              </a:lnSpc>
              <a:buFont typeface="Aptos" panose="020B0004020202020204" pitchFamily="34" charset="0"/>
              <a:buChar char="-"/>
            </a:pPr>
            <a:r>
              <a:rPr lang="en-US" sz="2000" dirty="0">
                <a:latin typeface="Barlow" panose="00000500000000000000" pitchFamily="2" charset="0"/>
              </a:rPr>
              <a:t>Integration of SMC with other public health campaigns i.e. Polio Campaign to leverage on Community Health Workforce as well as Public Awareness Campaign resources.</a:t>
            </a:r>
          </a:p>
          <a:p>
            <a:pPr marL="342900" marR="0" lvl="0" indent="-342900">
              <a:lnSpc>
                <a:spcPct val="120000"/>
              </a:lnSpc>
              <a:buFont typeface="Aptos" panose="020B0004020202020204" pitchFamily="34" charset="0"/>
              <a:buChar char="-"/>
            </a:pPr>
            <a:r>
              <a:rPr lang="en-US" sz="2000" dirty="0">
                <a:latin typeface="Barlow" panose="00000500000000000000" pitchFamily="2" charset="0"/>
              </a:rPr>
              <a:t>.</a:t>
            </a:r>
          </a:p>
          <a:p>
            <a:pPr marL="342900" indent="-342900">
              <a:lnSpc>
                <a:spcPct val="120000"/>
              </a:lnSpc>
              <a:buFont typeface="Aptos" panose="020B0004020202020204" pitchFamily="34" charset="0"/>
              <a:buChar char="-"/>
            </a:pPr>
            <a:r>
              <a:rPr lang="en-US" sz="2000" dirty="0">
                <a:latin typeface="Barlow" panose="00000500000000000000" pitchFamily="2" charset="0"/>
              </a:rPr>
              <a:t>Adaptive learning through the inter-cycle assessments</a:t>
            </a:r>
          </a:p>
          <a:p>
            <a:endParaRPr lang="en-US" sz="2000" dirty="0">
              <a:latin typeface="Barlow" panose="00000500000000000000" pitchFamily="2" charset="0"/>
            </a:endParaRPr>
          </a:p>
        </p:txBody>
      </p:sp>
      <p:sp>
        <p:nvSpPr>
          <p:cNvPr id="4" name="Slide Number Placeholder 3">
            <a:extLst>
              <a:ext uri="{FF2B5EF4-FFF2-40B4-BE49-F238E27FC236}">
                <a16:creationId xmlns:a16="http://schemas.microsoft.com/office/drawing/2014/main" id="{B6C68F8A-193A-8159-FFE5-1DB967A3737D}"/>
              </a:ext>
            </a:extLst>
          </p:cNvPr>
          <p:cNvSpPr>
            <a:spLocks noGrp="1"/>
          </p:cNvSpPr>
          <p:nvPr>
            <p:ph type="sldNum" sz="quarter" idx="10"/>
          </p:nvPr>
        </p:nvSpPr>
        <p:spPr/>
        <p:txBody>
          <a:bodyPr/>
          <a:lstStyle/>
          <a:p>
            <a:fld id="{AAC8BD42-323A-4949-A8CE-01CEE144D48E}" type="slidenum">
              <a:rPr lang="en-US" smtClean="0"/>
              <a:pPr/>
              <a:t>4</a:t>
            </a:fld>
            <a:endParaRPr lang="en-US" dirty="0"/>
          </a:p>
        </p:txBody>
      </p:sp>
      <p:pic>
        <p:nvPicPr>
          <p:cNvPr id="15" name="Picture 14">
            <a:extLst>
              <a:ext uri="{FF2B5EF4-FFF2-40B4-BE49-F238E27FC236}">
                <a16:creationId xmlns:a16="http://schemas.microsoft.com/office/drawing/2014/main" id="{7A9ED28C-E9EB-5471-7727-7F996EA638F6}"/>
              </a:ext>
            </a:extLst>
          </p:cNvPr>
          <p:cNvPicPr>
            <a:picLocks noChangeAspect="1"/>
          </p:cNvPicPr>
          <p:nvPr/>
        </p:nvPicPr>
        <p:blipFill>
          <a:blip r:embed="rId3"/>
          <a:stretch>
            <a:fillRect/>
          </a:stretch>
        </p:blipFill>
        <p:spPr>
          <a:xfrm>
            <a:off x="7778553" y="2029540"/>
            <a:ext cx="3913437" cy="2935078"/>
          </a:xfrm>
          <a:prstGeom prst="rect">
            <a:avLst/>
          </a:prstGeom>
        </p:spPr>
      </p:pic>
    </p:spTree>
    <p:extLst>
      <p:ext uri="{BB962C8B-B14F-4D97-AF65-F5344CB8AC3E}">
        <p14:creationId xmlns:p14="http://schemas.microsoft.com/office/powerpoint/2010/main" val="312236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19A9-09CA-0DCE-E540-629917AD6896}"/>
              </a:ext>
            </a:extLst>
          </p:cNvPr>
          <p:cNvSpPr>
            <a:spLocks noGrp="1"/>
          </p:cNvSpPr>
          <p:nvPr>
            <p:ph type="title"/>
          </p:nvPr>
        </p:nvSpPr>
        <p:spPr>
          <a:xfrm>
            <a:off x="2104902" y="-115960"/>
            <a:ext cx="10515600" cy="1017107"/>
          </a:xfrm>
        </p:spPr>
        <p:txBody>
          <a:bodyPr vert="horz" lIns="91440" tIns="45720" rIns="91440" bIns="45720" rtlCol="0" anchor="b">
            <a:normAutofit/>
          </a:bodyPr>
          <a:lstStyle/>
          <a:p>
            <a:r>
              <a:rPr lang="en-US" dirty="0">
                <a:latin typeface="Barlow" panose="00000500000000000000" pitchFamily="2" charset="0"/>
              </a:rPr>
              <a:t>Evidenced Informed SMC Campaign</a:t>
            </a:r>
          </a:p>
        </p:txBody>
      </p:sp>
      <p:sp>
        <p:nvSpPr>
          <p:cNvPr id="3" name="Content Placeholder 2">
            <a:extLst>
              <a:ext uri="{FF2B5EF4-FFF2-40B4-BE49-F238E27FC236}">
                <a16:creationId xmlns:a16="http://schemas.microsoft.com/office/drawing/2014/main" id="{9323AD94-7072-EC69-1920-377FFEB6068A}"/>
              </a:ext>
            </a:extLst>
          </p:cNvPr>
          <p:cNvSpPr>
            <a:spLocks noGrp="1"/>
          </p:cNvSpPr>
          <p:nvPr>
            <p:ph idx="1"/>
          </p:nvPr>
        </p:nvSpPr>
        <p:spPr>
          <a:xfrm>
            <a:off x="585797" y="1474403"/>
            <a:ext cx="6776905" cy="4709204"/>
          </a:xfrm>
        </p:spPr>
        <p:txBody>
          <a:bodyPr>
            <a:normAutofit/>
          </a:bodyPr>
          <a:lstStyle/>
          <a:p>
            <a:pPr marL="0" marR="0" indent="0">
              <a:buNone/>
            </a:pPr>
            <a:r>
              <a:rPr lang="en-US" sz="2000" b="1" dirty="0">
                <a:effectLst/>
                <a:latin typeface="Barlow" panose="00000500000000000000" pitchFamily="2" charset="0"/>
                <a:ea typeface="Aptos" panose="020B0004020202020204" pitchFamily="34" charset="0"/>
                <a:cs typeface="Aptos" panose="020B0004020202020204" pitchFamily="34" charset="0"/>
              </a:rPr>
              <a:t>Goal</a:t>
            </a:r>
          </a:p>
          <a:p>
            <a:pPr marL="0" marR="0" indent="0">
              <a:buNone/>
            </a:pPr>
            <a:r>
              <a:rPr lang="en-US" sz="2000" dirty="0">
                <a:effectLst/>
                <a:latin typeface="Barlow" panose="00000500000000000000" pitchFamily="2" charset="0"/>
                <a:ea typeface="Aptos" panose="020B0004020202020204" pitchFamily="34" charset="0"/>
                <a:cs typeface="Aptos" panose="020B0004020202020204" pitchFamily="34" charset="0"/>
              </a:rPr>
              <a:t>A baseline evaluation was undertaken in Oct</a:t>
            </a:r>
            <a:r>
              <a:rPr lang="en-US" sz="2000" dirty="0">
                <a:latin typeface="Barlow" panose="00000500000000000000" pitchFamily="2" charset="0"/>
                <a:ea typeface="Aptos" panose="020B0004020202020204" pitchFamily="34" charset="0"/>
                <a:cs typeface="Aptos" panose="020B0004020202020204" pitchFamily="34" charset="0"/>
              </a:rPr>
              <a:t>ober 2023 to e</a:t>
            </a:r>
            <a:r>
              <a:rPr lang="en-US" sz="2000" dirty="0">
                <a:effectLst/>
                <a:latin typeface="Barlow" panose="00000500000000000000" pitchFamily="2" charset="0"/>
                <a:ea typeface="Aptos" panose="020B0004020202020204" pitchFamily="34" charset="0"/>
                <a:cs typeface="Aptos" panose="020B0004020202020204" pitchFamily="34" charset="0"/>
              </a:rPr>
              <a:t>valuate the burden of malaria infection and to learn more about how families and communities seek treatment for fevers and prevent malaria. Information from this study was crucial for planning and scaling up the SMC approach in Turkana. </a:t>
            </a:r>
          </a:p>
          <a:p>
            <a:pPr marL="0" marR="0" indent="0">
              <a:buNone/>
            </a:pPr>
            <a:r>
              <a:rPr lang="en-US" sz="2000" b="1" dirty="0">
                <a:latin typeface="Barlow" panose="00000500000000000000" pitchFamily="2" charset="0"/>
                <a:ea typeface="Aptos" panose="020B0004020202020204" pitchFamily="34" charset="0"/>
                <a:cs typeface="Aptos" panose="020B0004020202020204" pitchFamily="34" charset="0"/>
              </a:rPr>
              <a:t>Objectives</a:t>
            </a:r>
            <a:endParaRPr lang="en-US" sz="2000" b="1" dirty="0">
              <a:effectLst/>
              <a:latin typeface="Barlow" panose="00000500000000000000" pitchFamily="2" charset="0"/>
              <a:ea typeface="Aptos" panose="020B0004020202020204" pitchFamily="34" charset="0"/>
              <a:cs typeface="Aptos" panose="020B0004020202020204" pitchFamily="34" charset="0"/>
            </a:endParaRPr>
          </a:p>
          <a:p>
            <a:pPr marL="342900" lvl="1"/>
            <a:r>
              <a:rPr lang="en-US" sz="2000" dirty="0">
                <a:latin typeface="Barlow" panose="00000500000000000000" pitchFamily="2" charset="0"/>
              </a:rPr>
              <a:t>Quantify the prevalence of asymptomatic P. falciparum malaria in children under 10 years of age in Turkana North and Turkana Central sub-counties in Turkana, Kenya.</a:t>
            </a:r>
          </a:p>
          <a:p>
            <a:pPr marL="342900" lvl="1"/>
            <a:r>
              <a:rPr lang="en-US" sz="2000" dirty="0">
                <a:latin typeface="Barlow" panose="00000500000000000000" pitchFamily="2" charset="0"/>
              </a:rPr>
              <a:t>Map the health resources that communities turn to for febrile illness or medical advice during different seasons of travel</a:t>
            </a:r>
          </a:p>
          <a:p>
            <a:pPr marL="342900" lvl="1"/>
            <a:endParaRPr lang="en-US" sz="2000" dirty="0">
              <a:latin typeface="Barlow" panose="00000500000000000000" pitchFamily="2" charset="0"/>
            </a:endParaRPr>
          </a:p>
        </p:txBody>
      </p:sp>
      <p:sp>
        <p:nvSpPr>
          <p:cNvPr id="4" name="Slide Number Placeholder 3">
            <a:extLst>
              <a:ext uri="{FF2B5EF4-FFF2-40B4-BE49-F238E27FC236}">
                <a16:creationId xmlns:a16="http://schemas.microsoft.com/office/drawing/2014/main" id="{28424EAF-64DF-BDD0-47B7-EE8498BD6230}"/>
              </a:ext>
            </a:extLst>
          </p:cNvPr>
          <p:cNvSpPr>
            <a:spLocks noGrp="1"/>
          </p:cNvSpPr>
          <p:nvPr>
            <p:ph type="sldNum" sz="quarter" idx="10"/>
          </p:nvPr>
        </p:nvSpPr>
        <p:spPr/>
        <p:txBody>
          <a:bodyPr/>
          <a:lstStyle/>
          <a:p>
            <a:fld id="{AAC8BD42-323A-4949-A8CE-01CEE144D48E}" type="slidenum">
              <a:rPr lang="en-US" smtClean="0"/>
              <a:pPr/>
              <a:t>5</a:t>
            </a:fld>
            <a:endParaRPr lang="en-US" dirty="0"/>
          </a:p>
        </p:txBody>
      </p:sp>
      <p:pic>
        <p:nvPicPr>
          <p:cNvPr id="6" name="Picture 5">
            <a:extLst>
              <a:ext uri="{FF2B5EF4-FFF2-40B4-BE49-F238E27FC236}">
                <a16:creationId xmlns:a16="http://schemas.microsoft.com/office/drawing/2014/main" id="{CDADE7BC-A7B3-61E5-69AE-EF9BED39A28D}"/>
              </a:ext>
            </a:extLst>
          </p:cNvPr>
          <p:cNvPicPr>
            <a:picLocks noChangeAspect="1"/>
          </p:cNvPicPr>
          <p:nvPr/>
        </p:nvPicPr>
        <p:blipFill>
          <a:blip r:embed="rId3"/>
          <a:stretch>
            <a:fillRect/>
          </a:stretch>
        </p:blipFill>
        <p:spPr>
          <a:xfrm>
            <a:off x="7805757" y="2352241"/>
            <a:ext cx="3712123" cy="2822683"/>
          </a:xfrm>
          <a:prstGeom prst="rect">
            <a:avLst/>
          </a:prstGeom>
        </p:spPr>
      </p:pic>
    </p:spTree>
    <p:extLst>
      <p:ext uri="{BB962C8B-B14F-4D97-AF65-F5344CB8AC3E}">
        <p14:creationId xmlns:p14="http://schemas.microsoft.com/office/powerpoint/2010/main" val="111425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B4BE-1E02-7807-016A-81368FA6C699}"/>
              </a:ext>
            </a:extLst>
          </p:cNvPr>
          <p:cNvSpPr>
            <a:spLocks noGrp="1"/>
          </p:cNvSpPr>
          <p:nvPr>
            <p:ph type="title"/>
          </p:nvPr>
        </p:nvSpPr>
        <p:spPr>
          <a:xfrm>
            <a:off x="1597050" y="116849"/>
            <a:ext cx="11049000" cy="1017107"/>
          </a:xfrm>
        </p:spPr>
        <p:txBody>
          <a:bodyPr>
            <a:normAutofit fontScale="90000"/>
          </a:bodyPr>
          <a:lstStyle/>
          <a:p>
            <a:r>
              <a:rPr lang="en-US" sz="4000" dirty="0">
                <a:latin typeface="Barlow" panose="00000500000000000000" pitchFamily="2" charset="0"/>
              </a:rPr>
              <a:t>Evidenced Informed SMC Campaign: </a:t>
            </a:r>
            <a:br>
              <a:rPr lang="en-US" sz="4000" dirty="0">
                <a:latin typeface="Barlow" panose="00000500000000000000" pitchFamily="2" charset="0"/>
              </a:rPr>
            </a:br>
            <a:r>
              <a:rPr lang="en-US" sz="4000" dirty="0">
                <a:latin typeface="Barlow" panose="00000500000000000000" pitchFamily="2" charset="0"/>
              </a:rPr>
              <a:t>Findings and Recommendations</a:t>
            </a:r>
          </a:p>
        </p:txBody>
      </p:sp>
      <p:sp>
        <p:nvSpPr>
          <p:cNvPr id="3" name="Content Placeholder 2">
            <a:extLst>
              <a:ext uri="{FF2B5EF4-FFF2-40B4-BE49-F238E27FC236}">
                <a16:creationId xmlns:a16="http://schemas.microsoft.com/office/drawing/2014/main" id="{B5AA94AF-DBC7-624C-7372-EAAE13B8C216}"/>
              </a:ext>
            </a:extLst>
          </p:cNvPr>
          <p:cNvSpPr>
            <a:spLocks noGrp="1"/>
          </p:cNvSpPr>
          <p:nvPr>
            <p:ph idx="1"/>
          </p:nvPr>
        </p:nvSpPr>
        <p:spPr>
          <a:xfrm>
            <a:off x="113016" y="1314935"/>
            <a:ext cx="12000215" cy="4880382"/>
          </a:xfrm>
        </p:spPr>
        <p:txBody>
          <a:bodyPr>
            <a:normAutofit fontScale="85000" lnSpcReduction="20000"/>
          </a:bodyPr>
          <a:lstStyle/>
          <a:p>
            <a:pPr marL="342900" lvl="1">
              <a:lnSpc>
                <a:spcPct val="120000"/>
              </a:lnSpc>
            </a:pPr>
            <a:r>
              <a:rPr lang="en-US" b="1" dirty="0">
                <a:latin typeface="Barlow" panose="00000500000000000000" pitchFamily="2" charset="0"/>
              </a:rPr>
              <a:t>Quantitative findings:</a:t>
            </a:r>
          </a:p>
          <a:p>
            <a:pPr marL="685800" lvl="2">
              <a:lnSpc>
                <a:spcPct val="120000"/>
              </a:lnSpc>
            </a:pPr>
            <a:r>
              <a:rPr lang="en-US" dirty="0">
                <a:latin typeface="Barlow" panose="00000500000000000000" pitchFamily="2" charset="0"/>
              </a:rPr>
              <a:t>Participant and Household Characteristics </a:t>
            </a:r>
          </a:p>
          <a:p>
            <a:pPr marL="1028700" lvl="3">
              <a:lnSpc>
                <a:spcPct val="120000"/>
              </a:lnSpc>
            </a:pPr>
            <a:r>
              <a:rPr lang="en-US" dirty="0">
                <a:latin typeface="Barlow" panose="00000500000000000000" pitchFamily="2" charset="0"/>
              </a:rPr>
              <a:t>Bednet use – 57% of responded did not own any bed net while 78% did not sleep under a bed net the night before the survey. </a:t>
            </a:r>
          </a:p>
          <a:p>
            <a:pPr marL="685800" lvl="2">
              <a:lnSpc>
                <a:spcPct val="120000"/>
              </a:lnSpc>
            </a:pPr>
            <a:r>
              <a:rPr lang="en-US" dirty="0">
                <a:latin typeface="Barlow" panose="00000500000000000000" pitchFamily="2" charset="0"/>
              </a:rPr>
              <a:t>Prevalence of Asymptomatic </a:t>
            </a:r>
            <a:r>
              <a:rPr lang="en-US" i="1" dirty="0">
                <a:latin typeface="Barlow" panose="00000500000000000000" pitchFamily="2" charset="0"/>
              </a:rPr>
              <a:t>P. falciparum </a:t>
            </a:r>
            <a:r>
              <a:rPr lang="en-US" dirty="0">
                <a:latin typeface="Barlow" panose="00000500000000000000" pitchFamily="2" charset="0"/>
              </a:rPr>
              <a:t>Malaria </a:t>
            </a:r>
          </a:p>
          <a:p>
            <a:pPr marL="1028700" lvl="3">
              <a:lnSpc>
                <a:spcPct val="120000"/>
              </a:lnSpc>
            </a:pPr>
            <a:r>
              <a:rPr lang="en-US" dirty="0">
                <a:latin typeface="Barlow" panose="00000500000000000000" pitchFamily="2" charset="0"/>
              </a:rPr>
              <a:t>Out of 1,286 eligible individuals who were tested, 20% were positive. </a:t>
            </a:r>
          </a:p>
          <a:p>
            <a:pPr marL="342900" lvl="1">
              <a:lnSpc>
                <a:spcPct val="120000"/>
              </a:lnSpc>
            </a:pPr>
            <a:r>
              <a:rPr lang="en-US" b="1" dirty="0">
                <a:latin typeface="Barlow" panose="00000500000000000000" pitchFamily="2" charset="0"/>
              </a:rPr>
              <a:t>Qualitative findings and recommendations</a:t>
            </a:r>
          </a:p>
          <a:p>
            <a:pPr marL="685800" lvl="2">
              <a:lnSpc>
                <a:spcPct val="120000"/>
              </a:lnSpc>
            </a:pPr>
            <a:r>
              <a:rPr lang="en-US" dirty="0">
                <a:latin typeface="Barlow" panose="00000500000000000000" pitchFamily="2" charset="0"/>
              </a:rPr>
              <a:t>SMC delivery approaches mix -tailored to hard-to-reach communities based on context:</a:t>
            </a:r>
          </a:p>
          <a:p>
            <a:pPr marL="1028700" lvl="3">
              <a:lnSpc>
                <a:spcPct val="120000"/>
              </a:lnSpc>
            </a:pPr>
            <a:r>
              <a:rPr lang="en-US" dirty="0">
                <a:latin typeface="Barlow" panose="00000500000000000000" pitchFamily="2" charset="0"/>
              </a:rPr>
              <a:t>In urban areas, health facility centralized distribution to supplement door-to-door and/or CHP efforts was preferred. </a:t>
            </a:r>
          </a:p>
          <a:p>
            <a:pPr marL="1028700" lvl="3">
              <a:lnSpc>
                <a:spcPct val="120000"/>
              </a:lnSpc>
            </a:pPr>
            <a:r>
              <a:rPr lang="en-US" dirty="0">
                <a:latin typeface="Barlow" panose="00000500000000000000" pitchFamily="2" charset="0"/>
              </a:rPr>
              <a:t>In more rural, interior areas: door-to-door CHP approach was proposed, supplemented by integrated outreaches to reach pastoralists and people further in the interior.</a:t>
            </a:r>
          </a:p>
          <a:p>
            <a:pPr marL="685800" lvl="2">
              <a:lnSpc>
                <a:spcPct val="120000"/>
              </a:lnSpc>
            </a:pPr>
            <a:r>
              <a:rPr lang="en-US" dirty="0">
                <a:latin typeface="Barlow" panose="00000500000000000000" pitchFamily="2" charset="0"/>
              </a:rPr>
              <a:t>Opportunities for integration identified e.g.  One-Health&amp; Other Public Health Campaigns</a:t>
            </a:r>
          </a:p>
          <a:p>
            <a:pPr marL="685800" lvl="2">
              <a:lnSpc>
                <a:spcPct val="120000"/>
              </a:lnSpc>
            </a:pPr>
            <a:r>
              <a:rPr lang="en-US" dirty="0">
                <a:latin typeface="Barlow" panose="00000500000000000000" pitchFamily="2" charset="0"/>
              </a:rPr>
              <a:t>Timing of campaign identified i.e. during the weekend, market days to reach larger numbers. </a:t>
            </a:r>
          </a:p>
          <a:p>
            <a:pPr marL="685800" lvl="2">
              <a:lnSpc>
                <a:spcPct val="120000"/>
              </a:lnSpc>
            </a:pPr>
            <a:r>
              <a:rPr lang="en-US" dirty="0">
                <a:latin typeface="Barlow" panose="00000500000000000000" pitchFamily="2" charset="0"/>
              </a:rPr>
              <a:t>Sensitization and mobilization through community leaders (chiefs, village and ward admins, village elders, religious leaders, ECD teachers, group leaders of women groups, youth groups, fishermen groups, business groups)</a:t>
            </a:r>
          </a:p>
          <a:p>
            <a:pPr marL="685800" lvl="2">
              <a:lnSpc>
                <a:spcPct val="120000"/>
              </a:lnSpc>
            </a:pPr>
            <a:r>
              <a:rPr lang="en-US" dirty="0">
                <a:latin typeface="Barlow" panose="00000500000000000000" pitchFamily="2" charset="0"/>
              </a:rPr>
              <a:t>Identified possible challenges to SMC implementation: Physical access, terrain, acceptability, reach</a:t>
            </a:r>
          </a:p>
          <a:p>
            <a:endParaRPr lang="en-US" dirty="0"/>
          </a:p>
        </p:txBody>
      </p:sp>
      <p:sp>
        <p:nvSpPr>
          <p:cNvPr id="4" name="Slide Number Placeholder 3">
            <a:extLst>
              <a:ext uri="{FF2B5EF4-FFF2-40B4-BE49-F238E27FC236}">
                <a16:creationId xmlns:a16="http://schemas.microsoft.com/office/drawing/2014/main" id="{6C7E1BA0-40FB-0004-DF43-CA870E7DD210}"/>
              </a:ext>
            </a:extLst>
          </p:cNvPr>
          <p:cNvSpPr>
            <a:spLocks noGrp="1"/>
          </p:cNvSpPr>
          <p:nvPr>
            <p:ph type="sldNum" sz="quarter" idx="10"/>
          </p:nvPr>
        </p:nvSpPr>
        <p:spPr/>
        <p:txBody>
          <a:bodyPr/>
          <a:lstStyle/>
          <a:p>
            <a:fld id="{AAC8BD42-323A-4949-A8CE-01CEE144D48E}" type="slidenum">
              <a:rPr lang="en-US" smtClean="0"/>
              <a:pPr/>
              <a:t>6</a:t>
            </a:fld>
            <a:endParaRPr lang="en-US" dirty="0"/>
          </a:p>
        </p:txBody>
      </p:sp>
    </p:spTree>
    <p:extLst>
      <p:ext uri="{BB962C8B-B14F-4D97-AF65-F5344CB8AC3E}">
        <p14:creationId xmlns:p14="http://schemas.microsoft.com/office/powerpoint/2010/main" val="240122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EE15-2B56-9714-4EE1-60399111DBCE}"/>
              </a:ext>
            </a:extLst>
          </p:cNvPr>
          <p:cNvSpPr>
            <a:spLocks noGrp="1"/>
          </p:cNvSpPr>
          <p:nvPr>
            <p:ph type="title"/>
          </p:nvPr>
        </p:nvSpPr>
        <p:spPr>
          <a:xfrm>
            <a:off x="838200" y="365128"/>
            <a:ext cx="10515600" cy="601750"/>
          </a:xfrm>
        </p:spPr>
        <p:txBody>
          <a:bodyPr anchor="b">
            <a:normAutofit/>
          </a:bodyPr>
          <a:lstStyle/>
          <a:p>
            <a:r>
              <a:rPr lang="en-US" sz="3300" dirty="0"/>
              <a:t>Inter-cycle assessments informed program adaptation</a:t>
            </a:r>
          </a:p>
        </p:txBody>
      </p:sp>
      <p:sp>
        <p:nvSpPr>
          <p:cNvPr id="3" name="Content Placeholder 2">
            <a:extLst>
              <a:ext uri="{FF2B5EF4-FFF2-40B4-BE49-F238E27FC236}">
                <a16:creationId xmlns:a16="http://schemas.microsoft.com/office/drawing/2014/main" id="{701878C7-2884-3818-CF05-C3C60F0022A3}"/>
              </a:ext>
            </a:extLst>
          </p:cNvPr>
          <p:cNvSpPr>
            <a:spLocks noGrp="1"/>
          </p:cNvSpPr>
          <p:nvPr>
            <p:ph sz="quarter" idx="10"/>
          </p:nvPr>
        </p:nvSpPr>
        <p:spPr>
          <a:xfrm>
            <a:off x="838201" y="1478293"/>
            <a:ext cx="3124200" cy="3839665"/>
          </a:xfrm>
        </p:spPr>
        <p:txBody>
          <a:bodyPr>
            <a:normAutofit fontScale="92500" lnSpcReduction="10000"/>
          </a:bodyPr>
          <a:lstStyle/>
          <a:p>
            <a:pPr marL="0" indent="0">
              <a:buNone/>
            </a:pPr>
            <a:r>
              <a:rPr lang="en-US" b="1" dirty="0"/>
              <a:t>Purpose: </a:t>
            </a:r>
            <a:r>
              <a:rPr lang="en-US" dirty="0"/>
              <a:t>Adaptive assessment of awareness, coverage, quality of delivery, side effects of SMC delivery between cycles to improve for subsequent cycles especially among hard-to-reach communities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36DB520-2D64-0A96-F3FE-EE4F1F13415E}"/>
              </a:ext>
            </a:extLst>
          </p:cNvPr>
          <p:cNvSpPr>
            <a:spLocks noGrp="1"/>
          </p:cNvSpPr>
          <p:nvPr>
            <p:ph type="sldNum" sz="quarter" idx="12"/>
          </p:nvPr>
        </p:nvSpPr>
        <p:spPr>
          <a:xfrm>
            <a:off x="11517880" y="6321435"/>
            <a:ext cx="674119" cy="365125"/>
          </a:xfrm>
        </p:spPr>
        <p:txBody>
          <a:bodyPr anchor="ctr">
            <a:normAutofit/>
          </a:bodyPr>
          <a:lstStyle/>
          <a:p>
            <a:pPr>
              <a:spcAft>
                <a:spcPts val="600"/>
              </a:spcAft>
            </a:pPr>
            <a:fld id="{AAC8BD42-323A-4949-A8CE-01CEE144D48E}" type="slidenum">
              <a:rPr lang="en-US" smtClean="0"/>
              <a:pPr>
                <a:spcAft>
                  <a:spcPts val="600"/>
                </a:spcAft>
              </a:pPr>
              <a:t>7</a:t>
            </a:fld>
            <a:endParaRPr lang="en-US"/>
          </a:p>
        </p:txBody>
      </p:sp>
      <p:graphicFrame>
        <p:nvGraphicFramePr>
          <p:cNvPr id="5" name="Table 4">
            <a:extLst>
              <a:ext uri="{FF2B5EF4-FFF2-40B4-BE49-F238E27FC236}">
                <a16:creationId xmlns:a16="http://schemas.microsoft.com/office/drawing/2014/main" id="{E0BF7137-52DE-E547-7BC5-AE266822361C}"/>
              </a:ext>
            </a:extLst>
          </p:cNvPr>
          <p:cNvGraphicFramePr>
            <a:graphicFrameLocks noGrp="1"/>
          </p:cNvGraphicFramePr>
          <p:nvPr/>
        </p:nvGraphicFramePr>
        <p:xfrm>
          <a:off x="4708181" y="1382234"/>
          <a:ext cx="7146758" cy="4508889"/>
        </p:xfrm>
        <a:graphic>
          <a:graphicData uri="http://schemas.openxmlformats.org/drawingml/2006/table">
            <a:tbl>
              <a:tblPr firstRow="1" bandRow="1">
                <a:tableStyleId>{21E4AEA4-8DFA-4A89-87EB-49C32662AFE0}</a:tableStyleId>
              </a:tblPr>
              <a:tblGrid>
                <a:gridCol w="747018">
                  <a:extLst>
                    <a:ext uri="{9D8B030D-6E8A-4147-A177-3AD203B41FA5}">
                      <a16:colId xmlns:a16="http://schemas.microsoft.com/office/drawing/2014/main" val="568215036"/>
                    </a:ext>
                  </a:extLst>
                </a:gridCol>
                <a:gridCol w="2110179">
                  <a:extLst>
                    <a:ext uri="{9D8B030D-6E8A-4147-A177-3AD203B41FA5}">
                      <a16:colId xmlns:a16="http://schemas.microsoft.com/office/drawing/2014/main" val="3412873211"/>
                    </a:ext>
                  </a:extLst>
                </a:gridCol>
                <a:gridCol w="4289561">
                  <a:extLst>
                    <a:ext uri="{9D8B030D-6E8A-4147-A177-3AD203B41FA5}">
                      <a16:colId xmlns:a16="http://schemas.microsoft.com/office/drawing/2014/main" val="3024526609"/>
                    </a:ext>
                  </a:extLst>
                </a:gridCol>
              </a:tblGrid>
              <a:tr h="388179">
                <a:tc>
                  <a:txBody>
                    <a:bodyPr/>
                    <a:lstStyle/>
                    <a:p>
                      <a:pPr algn="ctr"/>
                      <a:r>
                        <a:rPr lang="en-US" sz="1200"/>
                        <a:t>Post Cycle</a:t>
                      </a:r>
                      <a:endParaRPr lang="en-US" sz="1200">
                        <a:latin typeface="Barlow" panose="00000500000000000000" pitchFamily="2" charset="0"/>
                      </a:endParaRPr>
                    </a:p>
                  </a:txBody>
                  <a:tcPr marL="57650" marR="57650" marT="28825" marB="28825"/>
                </a:tc>
                <a:tc>
                  <a:txBody>
                    <a:bodyPr/>
                    <a:lstStyle/>
                    <a:p>
                      <a:pPr algn="ctr"/>
                      <a:r>
                        <a:rPr lang="en-US" sz="1200" dirty="0"/>
                        <a:t>Method</a:t>
                      </a:r>
                      <a:endParaRPr lang="en-US" sz="1200" dirty="0">
                        <a:latin typeface="Barlow" panose="00000500000000000000" pitchFamily="2" charset="0"/>
                      </a:endParaRPr>
                    </a:p>
                  </a:txBody>
                  <a:tcPr marL="57650" marR="57650" marT="28825" marB="28825"/>
                </a:tc>
                <a:tc>
                  <a:txBody>
                    <a:bodyPr/>
                    <a:lstStyle/>
                    <a:p>
                      <a:pPr algn="ctr"/>
                      <a:r>
                        <a:rPr lang="en-US" sz="1200"/>
                        <a:t>Adaptation</a:t>
                      </a:r>
                      <a:endParaRPr lang="en-US" sz="1200">
                        <a:latin typeface="Barlow" panose="00000500000000000000" pitchFamily="2" charset="0"/>
                      </a:endParaRPr>
                    </a:p>
                  </a:txBody>
                  <a:tcPr marL="57650" marR="57650" marT="28825" marB="28825"/>
                </a:tc>
                <a:extLst>
                  <a:ext uri="{0D108BD9-81ED-4DB2-BD59-A6C34878D82A}">
                    <a16:rowId xmlns:a16="http://schemas.microsoft.com/office/drawing/2014/main" val="90047578"/>
                  </a:ext>
                </a:extLst>
              </a:tr>
              <a:tr h="849380">
                <a:tc>
                  <a:txBody>
                    <a:bodyPr/>
                    <a:lstStyle/>
                    <a:p>
                      <a:r>
                        <a:rPr lang="en-US" sz="1200" b="1"/>
                        <a:t>Cycle 1</a:t>
                      </a:r>
                      <a:endParaRPr lang="en-US" sz="1200" b="1">
                        <a:latin typeface="Barlow" panose="00000500000000000000" pitchFamily="2" charset="0"/>
                      </a:endParaRPr>
                    </a:p>
                  </a:txBody>
                  <a:tcPr marL="57650" marR="57650" marT="28825" marB="28825"/>
                </a:tc>
                <a:tc>
                  <a:txBody>
                    <a:bodyPr/>
                    <a:lstStyle/>
                    <a:p>
                      <a:r>
                        <a:rPr lang="en-US" sz="1200"/>
                        <a:t>Household Survey - Total of 188 households, which had 252 children eligible to receive SMC</a:t>
                      </a:r>
                      <a:endParaRPr lang="en-US" sz="1200">
                        <a:latin typeface="Barlow" panose="00000500000000000000" pitchFamily="2" charset="0"/>
                      </a:endParaRPr>
                    </a:p>
                  </a:txBody>
                  <a:tcPr marL="57650" marR="57650" marT="28825" marB="28825"/>
                </a:tc>
                <a:tc>
                  <a:txBody>
                    <a:bodyPr/>
                    <a:lstStyle/>
                    <a:p>
                      <a:pPr marL="285750" indent="-285750">
                        <a:buFont typeface="Arial" panose="020B0604020202020204" pitchFamily="34" charset="0"/>
                        <a:buChar char="•"/>
                      </a:pPr>
                      <a:r>
                        <a:rPr lang="en-US" sz="1200" dirty="0"/>
                        <a:t>Reinforce counselling by CHPs including information about potential adverse reactions to encourage improved uptake. </a:t>
                      </a:r>
                      <a:endParaRPr lang="en-US" sz="1200" dirty="0">
                        <a:latin typeface="Barlow" panose="00000500000000000000" pitchFamily="2" charset="0"/>
                      </a:endParaRPr>
                    </a:p>
                  </a:txBody>
                  <a:tcPr marL="57650" marR="57650" marT="28825" marB="28825"/>
                </a:tc>
                <a:extLst>
                  <a:ext uri="{0D108BD9-81ED-4DB2-BD59-A6C34878D82A}">
                    <a16:rowId xmlns:a16="http://schemas.microsoft.com/office/drawing/2014/main" val="3467718146"/>
                  </a:ext>
                </a:extLst>
              </a:tr>
              <a:tr h="13105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a:t>Cycle 2</a:t>
                      </a:r>
                    </a:p>
                    <a:p>
                      <a:endParaRPr lang="en-US" sz="1200" b="1">
                        <a:latin typeface="Barlow" panose="00000500000000000000" pitchFamily="2" charset="0"/>
                      </a:endParaRPr>
                    </a:p>
                  </a:txBody>
                  <a:tcPr marL="57650" marR="57650" marT="28825" marB="28825"/>
                </a:tc>
                <a:tc>
                  <a:txBody>
                    <a:bodyPr/>
                    <a:lstStyle/>
                    <a:p>
                      <a:r>
                        <a:rPr lang="en-US" sz="1200"/>
                        <a:t>HH Survey - 125 households across five villages far from the health facility, located in tough terrain or with scattered households were purposefully selected</a:t>
                      </a:r>
                      <a:endParaRPr lang="en-US" sz="1200">
                        <a:latin typeface="Barlow" panose="00000500000000000000" pitchFamily="2" charset="0"/>
                      </a:endParaRPr>
                    </a:p>
                  </a:txBody>
                  <a:tcPr marL="57650" marR="57650" marT="28825" marB="28825"/>
                </a:tc>
                <a:tc>
                  <a:txBody>
                    <a:bodyPr/>
                    <a:lstStyle/>
                    <a:p>
                      <a:pPr marL="285750" indent="-285750">
                        <a:buFont typeface="Arial" panose="020B0604020202020204" pitchFamily="34" charset="0"/>
                        <a:buChar char="•"/>
                      </a:pPr>
                      <a:r>
                        <a:rPr lang="en-US" sz="1200" dirty="0"/>
                        <a:t>Leverage existing community structures and personnel including village elders, to encourage HHs that are not linked to a CHP are able to access SMC</a:t>
                      </a:r>
                    </a:p>
                    <a:p>
                      <a:pPr marL="285750" indent="-285750">
                        <a:buFont typeface="Arial" panose="020B0604020202020204" pitchFamily="34" charset="0"/>
                        <a:buChar char="•"/>
                      </a:pPr>
                      <a:r>
                        <a:rPr lang="en-US" sz="1200" dirty="0"/>
                        <a:t>Implement plan for mop-up activities to increase SMC coverage</a:t>
                      </a:r>
                    </a:p>
                    <a:p>
                      <a:pPr marL="285750" indent="-285750">
                        <a:buFont typeface="Arial" panose="020B0604020202020204" pitchFamily="34" charset="0"/>
                        <a:buChar char="•"/>
                      </a:pPr>
                      <a:r>
                        <a:rPr lang="en-US" sz="1200" b="0" u="none" strike="noStrike" kern="1200" baseline="0" dirty="0">
                          <a:solidFill>
                            <a:schemeClr val="dk1"/>
                          </a:solidFill>
                        </a:rPr>
                        <a:t>Refresher training for CHPs</a:t>
                      </a:r>
                      <a:endParaRPr lang="en-US" sz="1200" b="0" dirty="0">
                        <a:latin typeface="Barlow" panose="00000500000000000000" pitchFamily="2" charset="0"/>
                      </a:endParaRPr>
                    </a:p>
                  </a:txBody>
                  <a:tcPr marL="57650" marR="57650" marT="28825" marB="28825"/>
                </a:tc>
                <a:extLst>
                  <a:ext uri="{0D108BD9-81ED-4DB2-BD59-A6C34878D82A}">
                    <a16:rowId xmlns:a16="http://schemas.microsoft.com/office/drawing/2014/main" val="461985599"/>
                  </a:ext>
                </a:extLst>
              </a:tr>
              <a:tr h="19255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a:t>Cycle 3</a:t>
                      </a:r>
                    </a:p>
                    <a:p>
                      <a:endParaRPr lang="en-US" sz="1200" b="1">
                        <a:latin typeface="Barlow" panose="00000500000000000000" pitchFamily="2" charset="0"/>
                      </a:endParaRPr>
                    </a:p>
                  </a:txBody>
                  <a:tcPr marL="57650" marR="57650" marT="28825" marB="288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Community dialogue in hard-to-reach villages previously mapped before cycle 3, to verify the delivery of SMC to the population using the proposed strategies, including fixed-point distribution</a:t>
                      </a:r>
                      <a:endParaRPr lang="en-US" sz="1200" dirty="0">
                        <a:latin typeface="Barlow" panose="00000500000000000000" pitchFamily="2" charset="0"/>
                      </a:endParaRPr>
                    </a:p>
                  </a:txBody>
                  <a:tcPr marL="57650" marR="57650" marT="28825" marB="28825"/>
                </a:tc>
                <a:tc>
                  <a:txBody>
                    <a:bodyPr/>
                    <a:lstStyle/>
                    <a:p>
                      <a:pPr marL="285750" indent="-285750">
                        <a:buFont typeface="Arial" panose="020B0604020202020204" pitchFamily="34" charset="0"/>
                        <a:buChar char="•"/>
                      </a:pPr>
                      <a:r>
                        <a:rPr lang="en-US" sz="1200" dirty="0"/>
                        <a:t>Collaborate with other ministries, such as veterinary services and local administration to help identify additional villages that require SMC services.</a:t>
                      </a:r>
                    </a:p>
                    <a:p>
                      <a:pPr marL="285750" indent="-285750">
                        <a:buFont typeface="Arial" panose="020B0604020202020204" pitchFamily="34" charset="0"/>
                        <a:buChar char="•"/>
                      </a:pPr>
                      <a:r>
                        <a:rPr lang="en-US" sz="1200" dirty="0"/>
                        <a:t>Enhance Community Engagement for Fixed-Point by involving village elders in the mobilization process and to provide a specific day for community gathering. </a:t>
                      </a:r>
                    </a:p>
                    <a:p>
                      <a:pPr marL="285750" indent="-285750">
                        <a:buFont typeface="Arial" panose="020B0604020202020204" pitchFamily="34" charset="0"/>
                        <a:buChar char="•"/>
                      </a:pPr>
                      <a:r>
                        <a:rPr lang="en-US" sz="1200" b="0" u="none" strike="noStrike" kern="1200" baseline="0" dirty="0">
                          <a:solidFill>
                            <a:schemeClr val="dk1"/>
                          </a:solidFill>
                        </a:rPr>
                        <a:t>Reevaluate and complement Door-to-Door Strategy distribution with fixed-point distribution to reduce burden on CHPs and lower program costs. </a:t>
                      </a:r>
                      <a:endParaRPr lang="en-US" sz="1200" dirty="0">
                        <a:latin typeface="Barlow" panose="00000500000000000000" pitchFamily="2" charset="0"/>
                      </a:endParaRPr>
                    </a:p>
                  </a:txBody>
                  <a:tcPr marL="57650" marR="57650" marT="28825" marB="28825"/>
                </a:tc>
                <a:extLst>
                  <a:ext uri="{0D108BD9-81ED-4DB2-BD59-A6C34878D82A}">
                    <a16:rowId xmlns:a16="http://schemas.microsoft.com/office/drawing/2014/main" val="2604432808"/>
                  </a:ext>
                </a:extLst>
              </a:tr>
            </a:tbl>
          </a:graphicData>
        </a:graphic>
      </p:graphicFrame>
    </p:spTree>
    <p:extLst>
      <p:ext uri="{BB962C8B-B14F-4D97-AF65-F5344CB8AC3E}">
        <p14:creationId xmlns:p14="http://schemas.microsoft.com/office/powerpoint/2010/main" val="166753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2105-16BE-B032-A41D-A01D2D081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F7477-BD91-8D21-C750-936AA23D9E55}"/>
              </a:ext>
            </a:extLst>
          </p:cNvPr>
          <p:cNvSpPr>
            <a:spLocks noGrp="1"/>
          </p:cNvSpPr>
          <p:nvPr>
            <p:ph type="title"/>
          </p:nvPr>
        </p:nvSpPr>
        <p:spPr>
          <a:xfrm>
            <a:off x="1220639" y="0"/>
            <a:ext cx="12094234" cy="517585"/>
          </a:xfrm>
        </p:spPr>
        <p:txBody>
          <a:bodyPr>
            <a:noAutofit/>
          </a:bodyPr>
          <a:lstStyle/>
          <a:p>
            <a:r>
              <a:rPr lang="en-US" sz="2800" dirty="0">
                <a:latin typeface="Barlow" panose="00000500000000000000" pitchFamily="2" charset="0"/>
              </a:rPr>
              <a:t>SMC coverage (proportion of children under five reached/Cycle) </a:t>
            </a:r>
          </a:p>
        </p:txBody>
      </p:sp>
      <p:sp>
        <p:nvSpPr>
          <p:cNvPr id="14" name="Slide Number Placeholder 13">
            <a:extLst>
              <a:ext uri="{FF2B5EF4-FFF2-40B4-BE49-F238E27FC236}">
                <a16:creationId xmlns:a16="http://schemas.microsoft.com/office/drawing/2014/main" id="{D95DF786-A64D-0623-392A-64571B25D159}"/>
              </a:ext>
            </a:extLst>
          </p:cNvPr>
          <p:cNvSpPr>
            <a:spLocks noGrp="1"/>
          </p:cNvSpPr>
          <p:nvPr>
            <p:ph type="sldNum" sz="quarter" idx="10"/>
          </p:nvPr>
        </p:nvSpPr>
        <p:spPr/>
        <p:txBody>
          <a:bodyPr/>
          <a:lstStyle/>
          <a:p>
            <a:fld id="{294A09A9-5501-47C1-A89A-A340965A2BE2}"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D6656A-9467-E61A-B60E-E870CA88E578}"/>
              </a:ext>
            </a:extLst>
          </p:cNvPr>
          <p:cNvSpPr txBox="1"/>
          <p:nvPr/>
        </p:nvSpPr>
        <p:spPr>
          <a:xfrm>
            <a:off x="8432510" y="5363177"/>
            <a:ext cx="3422429" cy="584775"/>
          </a:xfrm>
          <a:prstGeom prst="rect">
            <a:avLst/>
          </a:prstGeom>
          <a:solidFill>
            <a:srgbClr val="00B050"/>
          </a:solidFill>
        </p:spPr>
        <p:txBody>
          <a:bodyPr wrap="square" rtlCol="0">
            <a:spAutoFit/>
          </a:bodyPr>
          <a:lstStyle/>
          <a:p>
            <a:pPr algn="ctr"/>
            <a:r>
              <a:rPr lang="en-US" sz="1600" b="1" i="0" dirty="0">
                <a:solidFill>
                  <a:schemeClr val="bg1"/>
                </a:solidFill>
                <a:effectLst/>
                <a:latin typeface="Barlow" panose="00000500000000000000" pitchFamily="2" charset="0"/>
                <a:cs typeface="Arial" panose="020B0604020202020204" pitchFamily="34" charset="0"/>
              </a:rPr>
              <a:t>27,206 children received all 5 cycles of SMC (71%)</a:t>
            </a:r>
            <a:endParaRPr lang="en-US" sz="1600" b="1" dirty="0">
              <a:solidFill>
                <a:schemeClr val="bg1"/>
              </a:solidFill>
              <a:latin typeface="Barlow" panose="000005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66162055-15C5-2CEA-DD78-0F191369D2DE}"/>
              </a:ext>
            </a:extLst>
          </p:cNvPr>
          <p:cNvSpPr/>
          <p:nvPr/>
        </p:nvSpPr>
        <p:spPr>
          <a:xfrm>
            <a:off x="337061" y="5378565"/>
            <a:ext cx="1277914" cy="307777"/>
          </a:xfrm>
          <a:prstGeom prst="rect">
            <a:avLst/>
          </a:prstGeom>
        </p:spPr>
        <p:txBody>
          <a:bodyPr wrap="none">
            <a:spAutoFit/>
          </a:bodyPr>
          <a:lstStyle/>
          <a:p>
            <a:r>
              <a:rPr lang="en-US" sz="1400" i="1" dirty="0">
                <a:latin typeface="Barlow" panose="00000500000000000000" pitchFamily="2" charset="0"/>
                <a:cs typeface="Arial" panose="020B0604020202020204" pitchFamily="34" charset="0"/>
              </a:rPr>
              <a:t>Source: DHIS2</a:t>
            </a:r>
          </a:p>
        </p:txBody>
      </p:sp>
      <p:graphicFrame>
        <p:nvGraphicFramePr>
          <p:cNvPr id="5" name="Chart 4">
            <a:extLst>
              <a:ext uri="{FF2B5EF4-FFF2-40B4-BE49-F238E27FC236}">
                <a16:creationId xmlns:a16="http://schemas.microsoft.com/office/drawing/2014/main" id="{113257E5-50CB-0FD0-F1BF-9FD642F0071E}"/>
              </a:ext>
            </a:extLst>
          </p:cNvPr>
          <p:cNvGraphicFramePr>
            <a:graphicFrameLocks/>
          </p:cNvGraphicFramePr>
          <p:nvPr/>
        </p:nvGraphicFramePr>
        <p:xfrm>
          <a:off x="893852" y="1047963"/>
          <a:ext cx="10489914" cy="4212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98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4D28E-F7A0-F96E-E3EB-A7D30D8FD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E2C22-7659-9E64-53FC-1CB9E1256B82}"/>
              </a:ext>
            </a:extLst>
          </p:cNvPr>
          <p:cNvSpPr>
            <a:spLocks noGrp="1"/>
          </p:cNvSpPr>
          <p:nvPr>
            <p:ph type="title"/>
          </p:nvPr>
        </p:nvSpPr>
        <p:spPr>
          <a:xfrm>
            <a:off x="2180239" y="-68252"/>
            <a:ext cx="8710368" cy="625508"/>
          </a:xfrm>
        </p:spPr>
        <p:txBody>
          <a:bodyPr>
            <a:normAutofit fontScale="90000"/>
          </a:bodyPr>
          <a:lstStyle/>
          <a:p>
            <a:pPr algn="ctr"/>
            <a:r>
              <a:rPr lang="en-US" sz="2800" dirty="0">
                <a:latin typeface="Barlow" panose="00000500000000000000" pitchFamily="2" charset="0"/>
              </a:rPr>
              <a:t>Impact of SMC on clinical malaria (Preliminary Results)</a:t>
            </a:r>
          </a:p>
        </p:txBody>
      </p:sp>
      <p:grpSp>
        <p:nvGrpSpPr>
          <p:cNvPr id="13" name="Group 12">
            <a:extLst>
              <a:ext uri="{FF2B5EF4-FFF2-40B4-BE49-F238E27FC236}">
                <a16:creationId xmlns:a16="http://schemas.microsoft.com/office/drawing/2014/main" id="{B5D8A56F-E6B9-9B1A-ECD6-A34513DB9FE5}"/>
              </a:ext>
            </a:extLst>
          </p:cNvPr>
          <p:cNvGrpSpPr/>
          <p:nvPr/>
        </p:nvGrpSpPr>
        <p:grpSpPr>
          <a:xfrm>
            <a:off x="496940" y="1276135"/>
            <a:ext cx="7323586" cy="4516061"/>
            <a:chOff x="340530" y="1860676"/>
            <a:chExt cx="6858000" cy="4114800"/>
          </a:xfrm>
        </p:grpSpPr>
        <p:pic>
          <p:nvPicPr>
            <p:cNvPr id="4" name="Picture 3">
              <a:extLst>
                <a:ext uri="{FF2B5EF4-FFF2-40B4-BE49-F238E27FC236}">
                  <a16:creationId xmlns:a16="http://schemas.microsoft.com/office/drawing/2014/main" id="{7E6CA943-D1BD-EB5F-C188-C5DDB066CAF5}"/>
                </a:ext>
              </a:extLst>
            </p:cNvPr>
            <p:cNvPicPr>
              <a:picLocks noChangeAspect="1"/>
            </p:cNvPicPr>
            <p:nvPr/>
          </p:nvPicPr>
          <p:blipFill>
            <a:blip r:embed="rId3"/>
            <a:stretch>
              <a:fillRect/>
            </a:stretch>
          </p:blipFill>
          <p:spPr>
            <a:xfrm>
              <a:off x="340530" y="1860676"/>
              <a:ext cx="6858000" cy="4114800"/>
            </a:xfrm>
            <a:prstGeom prst="rect">
              <a:avLst/>
            </a:prstGeom>
          </p:spPr>
        </p:pic>
        <p:cxnSp>
          <p:nvCxnSpPr>
            <p:cNvPr id="6" name="Straight Connector 5">
              <a:extLst>
                <a:ext uri="{FF2B5EF4-FFF2-40B4-BE49-F238E27FC236}">
                  <a16:creationId xmlns:a16="http://schemas.microsoft.com/office/drawing/2014/main" id="{2534822D-B24F-F62A-C501-B77ADE857E2F}"/>
                </a:ext>
              </a:extLst>
            </p:cNvPr>
            <p:cNvCxnSpPr>
              <a:cxnSpLocks/>
            </p:cNvCxnSpPr>
            <p:nvPr/>
          </p:nvCxnSpPr>
          <p:spPr>
            <a:xfrm flipV="1">
              <a:off x="1224252" y="2273968"/>
              <a:ext cx="0" cy="2965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F999D1-6DC3-D215-D4A1-31E17E5EB8A2}"/>
                </a:ext>
              </a:extLst>
            </p:cNvPr>
            <p:cNvCxnSpPr>
              <a:cxnSpLocks/>
            </p:cNvCxnSpPr>
            <p:nvPr/>
          </p:nvCxnSpPr>
          <p:spPr>
            <a:xfrm flipV="1">
              <a:off x="1835189" y="2273968"/>
              <a:ext cx="0" cy="2965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DF84C5-A609-98A1-81C4-1933B6C08D47}"/>
                </a:ext>
              </a:extLst>
            </p:cNvPr>
            <p:cNvCxnSpPr>
              <a:cxnSpLocks/>
            </p:cNvCxnSpPr>
            <p:nvPr/>
          </p:nvCxnSpPr>
          <p:spPr>
            <a:xfrm flipV="1">
              <a:off x="2446126" y="2273968"/>
              <a:ext cx="0" cy="2965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26D255-2BF9-CBBB-A7B4-3275170EBA64}"/>
                </a:ext>
              </a:extLst>
            </p:cNvPr>
            <p:cNvCxnSpPr>
              <a:cxnSpLocks/>
            </p:cNvCxnSpPr>
            <p:nvPr/>
          </p:nvCxnSpPr>
          <p:spPr>
            <a:xfrm flipV="1">
              <a:off x="3057062" y="2273968"/>
              <a:ext cx="0" cy="2965238"/>
            </a:xfrm>
            <a:prstGeom prst="line">
              <a:avLst/>
            </a:prstGeom>
            <a:ln w="1270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4C56A333-0198-D572-69B3-2408F5CF9838}"/>
              </a:ext>
            </a:extLst>
          </p:cNvPr>
          <p:cNvSpPr txBox="1"/>
          <p:nvPr/>
        </p:nvSpPr>
        <p:spPr>
          <a:xfrm>
            <a:off x="3397896" y="690829"/>
            <a:ext cx="5736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rPr>
              <a:t>SMC reduced malaria cases by 71%</a:t>
            </a:r>
          </a:p>
        </p:txBody>
      </p:sp>
      <p:sp>
        <p:nvSpPr>
          <p:cNvPr id="12" name="TextBox 11">
            <a:extLst>
              <a:ext uri="{FF2B5EF4-FFF2-40B4-BE49-F238E27FC236}">
                <a16:creationId xmlns:a16="http://schemas.microsoft.com/office/drawing/2014/main" id="{400F5B77-9767-F386-9401-93438AFB6555}"/>
              </a:ext>
            </a:extLst>
          </p:cNvPr>
          <p:cNvSpPr txBox="1"/>
          <p:nvPr/>
        </p:nvSpPr>
        <p:spPr>
          <a:xfrm>
            <a:off x="8221087" y="1949117"/>
            <a:ext cx="362150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Barlow" panose="00000500000000000000" pitchFamily="2" charset="0"/>
                <a:cs typeface="Arial"/>
                <a:sym typeface="Arial"/>
              </a:rPr>
              <a:t>Incidence Rate Ratio*: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rPr>
              <a:t>0.289</a:t>
            </a:r>
            <a:r>
              <a:rPr kumimoji="0" lang="en-US" sz="2000" b="0" i="0" u="none" strike="noStrike" kern="0" cap="none" spc="0" normalizeH="0" baseline="0" noProof="0" dirty="0">
                <a:ln>
                  <a:noFill/>
                </a:ln>
                <a:solidFill>
                  <a:srgbClr val="000000"/>
                </a:solidFill>
                <a:effectLst/>
                <a:uLnTx/>
                <a:uFillTx/>
                <a:latin typeface="Barlow" panose="00000500000000000000" pitchFamily="2" charset="0"/>
                <a:cs typeface="Arial"/>
                <a:sym typeface="Arial"/>
              </a:rPr>
              <a:t> [0.126-0.666]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rPr>
              <a:t>*Estimate adjusted for </a:t>
            </a:r>
            <a:r>
              <a:rPr kumimoji="0" lang="en-US" sz="1600" b="0" i="1" u="none" strike="noStrike" kern="0" cap="none" spc="0" normalizeH="0" baseline="0" noProof="0" dirty="0" err="1">
                <a:ln>
                  <a:noFill/>
                </a:ln>
                <a:solidFill>
                  <a:srgbClr val="000000"/>
                </a:solidFill>
                <a:effectLst/>
                <a:uLnTx/>
                <a:uFillTx/>
                <a:latin typeface="Barlow" panose="00000500000000000000" pitchFamily="2" charset="0"/>
                <a:cs typeface="Arial"/>
                <a:sym typeface="Arial"/>
              </a:rPr>
              <a:t>bednet</a:t>
            </a:r>
            <a:r>
              <a:rPr kumimoji="0" lang="en-US" sz="1600" b="0" i="1" u="none" strike="noStrike" kern="0" cap="none" spc="0" normalizeH="0" baseline="0" noProof="0" dirty="0">
                <a:ln>
                  <a:noFill/>
                </a:ln>
                <a:solidFill>
                  <a:srgbClr val="000000"/>
                </a:solidFill>
                <a:effectLst/>
                <a:uLnTx/>
                <a:uFillTx/>
                <a:latin typeface="Barlow" panose="00000500000000000000" pitchFamily="2" charset="0"/>
                <a:cs typeface="Arial"/>
                <a:sym typeface="Arial"/>
              </a:rPr>
              <a:t> use, child age, gender, sleeping outside,  clustering and village-level prevalence. </a:t>
            </a:r>
          </a:p>
        </p:txBody>
      </p:sp>
    </p:spTree>
    <p:extLst>
      <p:ext uri="{BB962C8B-B14F-4D97-AF65-F5344CB8AC3E}">
        <p14:creationId xmlns:p14="http://schemas.microsoft.com/office/powerpoint/2010/main" val="571235371"/>
      </p:ext>
    </p:extLst>
  </p:cSld>
  <p:clrMapOvr>
    <a:masterClrMapping/>
  </p:clrMapOvr>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5e9fcd5-5630-47d2-bb9f-7b1cccfeca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A4E72EBEF3114A848C3505EF60E2BB" ma:contentTypeVersion="11" ma:contentTypeDescription="Create a new document." ma:contentTypeScope="" ma:versionID="c5b0a9136ac27a7b2354a0ca278565eb">
  <xsd:schema xmlns:xsd="http://www.w3.org/2001/XMLSchema" xmlns:xs="http://www.w3.org/2001/XMLSchema" xmlns:p="http://schemas.microsoft.com/office/2006/metadata/properties" xmlns:ns3="65e9fcd5-5630-47d2-bb9f-7b1cccfeca66" targetNamespace="http://schemas.microsoft.com/office/2006/metadata/properties" ma:root="true" ma:fieldsID="77509bcae3073b88c68434fcfc50f5df" ns3:_="">
    <xsd:import namespace="65e9fcd5-5630-47d2-bb9f-7b1cccfeca6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9fcd5-5630-47d2-bb9f-7b1cccfeca6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481B2-61F1-4998-A5FC-37E947E1DE75}">
  <ds:schemaRefs>
    <ds:schemaRef ds:uri="http://purl.org/dc/elements/1.1/"/>
    <ds:schemaRef ds:uri="http://purl.org/dc/dcmitype/"/>
    <ds:schemaRef ds:uri="http://purl.org/dc/terms/"/>
    <ds:schemaRef ds:uri="http://schemas.microsoft.com/office/2006/documentManagement/types"/>
    <ds:schemaRef ds:uri="65e9fcd5-5630-47d2-bb9f-7b1cccfeca66"/>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5238E58-0A87-4B66-AE2E-DF757E3F7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9fcd5-5630-47d2-bb9f-7b1cccfec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1D1A41-01F0-4C5C-80FC-D7734A9F3A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1291</Words>
  <Application>Microsoft Office PowerPoint</Application>
  <PresentationFormat>Widescreen</PresentationFormat>
  <Paragraphs>124</Paragraphs>
  <Slides>12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Aptos</vt:lpstr>
      <vt:lpstr>Arial</vt:lpstr>
      <vt:lpstr>Barlow</vt:lpstr>
      <vt:lpstr>Calibri</vt:lpstr>
      <vt:lpstr>Times</vt:lpstr>
      <vt:lpstr>Times New Roman</vt:lpstr>
      <vt:lpstr>CRS_2020_PPT</vt:lpstr>
      <vt:lpstr>Picture</vt:lpstr>
      <vt:lpstr>Innovations in SMC delivery in hard-to-reach areas of Turkana, Kenya  David Ekai, Malaria Coordinator, Turkana  SMC Alliance Annual Meeting,  Lome, Togo  26th February 2025</vt:lpstr>
      <vt:lpstr>PowerPoint Presentation</vt:lpstr>
      <vt:lpstr>Why SMC in Turkana </vt:lpstr>
      <vt:lpstr>Operational Innovations/Adaptations to reach the “Hard to Reach” </vt:lpstr>
      <vt:lpstr>Evidenced Informed SMC Campaign</vt:lpstr>
      <vt:lpstr>Evidenced Informed SMC Campaign:  Findings and Recommendations</vt:lpstr>
      <vt:lpstr>Inter-cycle assessments informed program adaptation</vt:lpstr>
      <vt:lpstr>SMC coverage (proportion of children under five reached/Cycle) </vt:lpstr>
      <vt:lpstr>Impact of SMC on clinical malaria (Preliminary Results)</vt:lpstr>
      <vt:lpstr>Challenges &amp; Adaptation</vt:lpstr>
      <vt:lpstr>Plans for SMC Round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2</cp:revision>
  <dcterms:created xsi:type="dcterms:W3CDTF">2021-05-30T11:24:56Z</dcterms:created>
  <dcterms:modified xsi:type="dcterms:W3CDTF">2025-03-06T14:25:40Z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0x010100BAA4E72EBEF3114A848C3505EF60E2BB</vt:lpwstr>
  </property>
</Properties>
</file>