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F_ACDF07CC.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A_21E6D5BB.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63" r:id="rId4"/>
    <p:sldId id="259" r:id="rId5"/>
    <p:sldId id="264" r:id="rId6"/>
    <p:sldId id="268" r:id="rId7"/>
    <p:sldId id="270" r:id="rId8"/>
    <p:sldId id="271" r:id="rId9"/>
    <p:sldId id="265" r:id="rId10"/>
    <p:sldId id="267" r:id="rId11"/>
    <p:sldId id="266" r:id="rId12"/>
    <p:sldId id="260" r:id="rId13"/>
    <p:sldId id="262" r:id="rId14"/>
  </p:sldIdLst>
  <p:sldSz cx="18288000" cy="10287000"/>
  <p:notesSz cx="6858000" cy="9144000"/>
  <p:embeddedFontLst>
    <p:embeddedFont>
      <p:font typeface="Open Sans Bold Italics"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4D7A3F-5AAA-709E-A098-20130CADE460}" name="Andre-Marie Tchouatieu" initials="AT" userId="S::tchouatieua@mmv.org::d538aaad-2311-443c-9d41-ce265c3facdb" providerId="AD"/>
  <p188:author id="{8443ED59-20C7-4FDF-8DCA-8A14D1AA1C8C}" name="Microsoft Office User" initials="MOU" userId="Microsoft Office User" providerId="None"/>
  <p188:author id="{0147D16C-6060-08D7-B2C1-1A49D91D6125}" name="Taylor Prochnow" initials="TP" userId="S::tprochnow_psi.org#ext#@malariaconsortiumorg.onmicrosoft.com::185e4d62-be6b-4940-91f0-e77eb0bb4103" providerId="AD"/>
  <p188:author id="{001DFE86-C389-4C87-1C8F-456592C31FE4}" name="Charlotte Eddis" initials="CE" userId="S::ceddis@psi.org::4fccab93-82f3-4b4b-9597-eb75872c70a2" providerId="AD"/>
  <p188:author id="{90869BA4-A69E-609C-F49E-DD6DC2C94F91}" name="Taylor Prochnow" initials="TP" userId="S::tprochnow@psi.org::23091137-d37e-49bf-b1b9-5ccc7a3422ae" providerId="AD"/>
  <p188:author id="{D548EDF4-EBFF-E54A-9172-55CC2D51C3C6}" name="Celia Yeung" initials="CY" userId="S::c.yeung.58@malariaconsortium.org::781145df-2019-464a-906d-3bc413103f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3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6D265-8294-4E33-BBF5-81D4CC892D13}" v="1" dt="2026-02-25T13:58:19.629"/>
    <p1510:client id="{AA5CF5AF-F4E0-49CF-9504-BDAA8F4726E9}" v="1" dt="2026-02-25T20:05:28.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3" autoAdjust="0"/>
    <p:restoredTop sz="93447" autoAdjust="0"/>
  </p:normalViewPr>
  <p:slideViewPr>
    <p:cSldViewPr>
      <p:cViewPr varScale="1">
        <p:scale>
          <a:sx n="85" d="100"/>
          <a:sy n="85" d="100"/>
        </p:scale>
        <p:origin x="3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Prochnow" userId="23091137-d37e-49bf-b1b9-5ccc7a3422ae" providerId="ADAL" clId="{D4462CA6-A2B8-4E40-8CE5-E206092621FD}"/>
    <pc:docChg chg="undo custSel modSld">
      <pc:chgData name="Taylor Prochnow" userId="23091137-d37e-49bf-b1b9-5ccc7a3422ae" providerId="ADAL" clId="{D4462CA6-A2B8-4E40-8CE5-E206092621FD}" dt="2026-02-25T14:10:15.813" v="1237" actId="208"/>
      <pc:docMkLst>
        <pc:docMk/>
      </pc:docMkLst>
      <pc:sldChg chg="delSp modSp mod">
        <pc:chgData name="Taylor Prochnow" userId="23091137-d37e-49bf-b1b9-5ccc7a3422ae" providerId="ADAL" clId="{D4462CA6-A2B8-4E40-8CE5-E206092621FD}" dt="2026-02-25T14:09:01.244" v="1230" actId="20577"/>
        <pc:sldMkLst>
          <pc:docMk/>
          <pc:sldMk cId="0" sldId="256"/>
        </pc:sldMkLst>
        <pc:spChg chg="mod">
          <ac:chgData name="Taylor Prochnow" userId="23091137-d37e-49bf-b1b9-5ccc7a3422ae" providerId="ADAL" clId="{D4462CA6-A2B8-4E40-8CE5-E206092621FD}" dt="2026-02-25T14:07:41.659" v="1202" actId="14100"/>
          <ac:spMkLst>
            <pc:docMk/>
            <pc:sldMk cId="0" sldId="256"/>
            <ac:spMk id="3" creationId="{00000000-0000-0000-0000-000000000000}"/>
          </ac:spMkLst>
        </pc:spChg>
        <pc:spChg chg="mod">
          <ac:chgData name="Taylor Prochnow" userId="23091137-d37e-49bf-b1b9-5ccc7a3422ae" providerId="ADAL" clId="{D4462CA6-A2B8-4E40-8CE5-E206092621FD}" dt="2026-02-25T14:07:47.128" v="1203" actId="1076"/>
          <ac:spMkLst>
            <pc:docMk/>
            <pc:sldMk cId="0" sldId="256"/>
            <ac:spMk id="6" creationId="{006AFB31-9E99-2F70-09BA-BD9AAE1C7590}"/>
          </ac:spMkLst>
        </pc:spChg>
        <pc:spChg chg="mod">
          <ac:chgData name="Taylor Prochnow" userId="23091137-d37e-49bf-b1b9-5ccc7a3422ae" providerId="ADAL" clId="{D4462CA6-A2B8-4E40-8CE5-E206092621FD}" dt="2026-02-25T14:09:01.244" v="1230" actId="20577"/>
          <ac:spMkLst>
            <pc:docMk/>
            <pc:sldMk cId="0" sldId="256"/>
            <ac:spMk id="8" creationId="{00000000-0000-0000-0000-000000000000}"/>
          </ac:spMkLst>
        </pc:spChg>
        <pc:spChg chg="del">
          <ac:chgData name="Taylor Prochnow" userId="23091137-d37e-49bf-b1b9-5ccc7a3422ae" providerId="ADAL" clId="{D4462CA6-A2B8-4E40-8CE5-E206092621FD}" dt="2026-02-25T14:06:16.082" v="1196" actId="478"/>
          <ac:spMkLst>
            <pc:docMk/>
            <pc:sldMk cId="0" sldId="256"/>
            <ac:spMk id="18" creationId="{B506EAE8-7D22-CED0-8EDD-369CE2EB7E8D}"/>
          </ac:spMkLst>
        </pc:spChg>
        <pc:grpChg chg="del">
          <ac:chgData name="Taylor Prochnow" userId="23091137-d37e-49bf-b1b9-5ccc7a3422ae" providerId="ADAL" clId="{D4462CA6-A2B8-4E40-8CE5-E206092621FD}" dt="2026-02-25T14:06:38.354" v="1197" actId="478"/>
          <ac:grpSpMkLst>
            <pc:docMk/>
            <pc:sldMk cId="0" sldId="256"/>
            <ac:grpSpMk id="15" creationId="{00000000-0000-0000-0000-000000000000}"/>
          </ac:grpSpMkLst>
        </pc:grpChg>
        <pc:picChg chg="mod modCrop">
          <ac:chgData name="Taylor Prochnow" userId="23091137-d37e-49bf-b1b9-5ccc7a3422ae" providerId="ADAL" clId="{D4462CA6-A2B8-4E40-8CE5-E206092621FD}" dt="2026-02-25T14:07:50.943" v="1204" actId="1076"/>
          <ac:picMkLst>
            <pc:docMk/>
            <pc:sldMk cId="0" sldId="256"/>
            <ac:picMk id="5" creationId="{6988E15B-E14A-7115-B70B-7041B1E8CD9E}"/>
          </ac:picMkLst>
        </pc:picChg>
      </pc:sldChg>
      <pc:sldChg chg="modSp mod">
        <pc:chgData name="Taylor Prochnow" userId="23091137-d37e-49bf-b1b9-5ccc7a3422ae" providerId="ADAL" clId="{D4462CA6-A2B8-4E40-8CE5-E206092621FD}" dt="2026-02-22T08:57:19.766" v="383" actId="20577"/>
        <pc:sldMkLst>
          <pc:docMk/>
          <pc:sldMk cId="0" sldId="257"/>
        </pc:sldMkLst>
        <pc:spChg chg="mod">
          <ac:chgData name="Taylor Prochnow" userId="23091137-d37e-49bf-b1b9-5ccc7a3422ae" providerId="ADAL" clId="{D4462CA6-A2B8-4E40-8CE5-E206092621FD}" dt="2026-02-22T08:57:19.766" v="383" actId="20577"/>
          <ac:spMkLst>
            <pc:docMk/>
            <pc:sldMk cId="0" sldId="257"/>
            <ac:spMk id="8" creationId="{00000000-0000-0000-0000-000000000000}"/>
          </ac:spMkLst>
        </pc:spChg>
      </pc:sldChg>
      <pc:sldChg chg="addSp modSp mod">
        <pc:chgData name="Taylor Prochnow" userId="23091137-d37e-49bf-b1b9-5ccc7a3422ae" providerId="ADAL" clId="{D4462CA6-A2B8-4E40-8CE5-E206092621FD}" dt="2026-02-25T14:10:15.813" v="1237" actId="208"/>
        <pc:sldMkLst>
          <pc:docMk/>
          <pc:sldMk cId="0" sldId="260"/>
        </pc:sldMkLst>
        <pc:spChg chg="add mod">
          <ac:chgData name="Taylor Prochnow" userId="23091137-d37e-49bf-b1b9-5ccc7a3422ae" providerId="ADAL" clId="{D4462CA6-A2B8-4E40-8CE5-E206092621FD}" dt="2026-02-25T14:10:15.813" v="1237" actId="208"/>
          <ac:spMkLst>
            <pc:docMk/>
            <pc:sldMk cId="0" sldId="260"/>
            <ac:spMk id="4" creationId="{EE6F273B-4D70-6B97-C853-88521B8EFCC5}"/>
          </ac:spMkLst>
        </pc:spChg>
      </pc:sldChg>
      <pc:sldChg chg="delSp modSp mod">
        <pc:chgData name="Taylor Prochnow" userId="23091137-d37e-49bf-b1b9-5ccc7a3422ae" providerId="ADAL" clId="{D4462CA6-A2B8-4E40-8CE5-E206092621FD}" dt="2026-02-25T14:09:24.456" v="1234" actId="1037"/>
        <pc:sldMkLst>
          <pc:docMk/>
          <pc:sldMk cId="117342479" sldId="265"/>
        </pc:sldMkLst>
        <pc:spChg chg="del">
          <ac:chgData name="Taylor Prochnow" userId="23091137-d37e-49bf-b1b9-5ccc7a3422ae" providerId="ADAL" clId="{D4462CA6-A2B8-4E40-8CE5-E206092621FD}" dt="2026-02-25T13:56:16.172" v="1016" actId="478"/>
          <ac:spMkLst>
            <pc:docMk/>
            <pc:sldMk cId="117342479" sldId="265"/>
            <ac:spMk id="5" creationId="{60946D0A-4919-4D45-5C4D-A995D637B273}"/>
          </ac:spMkLst>
        </pc:spChg>
        <pc:spChg chg="del">
          <ac:chgData name="Taylor Prochnow" userId="23091137-d37e-49bf-b1b9-5ccc7a3422ae" providerId="ADAL" clId="{D4462CA6-A2B8-4E40-8CE5-E206092621FD}" dt="2026-02-25T13:56:14.667" v="1015" actId="478"/>
          <ac:spMkLst>
            <pc:docMk/>
            <pc:sldMk cId="117342479" sldId="265"/>
            <ac:spMk id="6" creationId="{4325608B-8023-B054-A2F1-D9E4B1A4BBE1}"/>
          </ac:spMkLst>
        </pc:spChg>
        <pc:spChg chg="mod">
          <ac:chgData name="Taylor Prochnow" userId="23091137-d37e-49bf-b1b9-5ccc7a3422ae" providerId="ADAL" clId="{D4462CA6-A2B8-4E40-8CE5-E206092621FD}" dt="2026-02-25T14:09:24.456" v="1234" actId="1037"/>
          <ac:spMkLst>
            <pc:docMk/>
            <pc:sldMk cId="117342479" sldId="265"/>
            <ac:spMk id="9" creationId="{781A639A-1831-464F-D14B-850E6FDB9B34}"/>
          </ac:spMkLst>
        </pc:spChg>
      </pc:sldChg>
      <pc:sldChg chg="delSp modSp mod modCm">
        <pc:chgData name="Taylor Prochnow" userId="23091137-d37e-49bf-b1b9-5ccc7a3422ae" providerId="ADAL" clId="{D4462CA6-A2B8-4E40-8CE5-E206092621FD}" dt="2026-02-25T13:56:35.868" v="1018" actId="478"/>
        <pc:sldMkLst>
          <pc:docMk/>
          <pc:sldMk cId="568776123" sldId="266"/>
        </pc:sldMkLst>
        <pc:spChg chg="mod">
          <ac:chgData name="Taylor Prochnow" userId="23091137-d37e-49bf-b1b9-5ccc7a3422ae" providerId="ADAL" clId="{D4462CA6-A2B8-4E40-8CE5-E206092621FD}" dt="2026-02-22T09:09:12.783" v="1014" actId="20577"/>
          <ac:spMkLst>
            <pc:docMk/>
            <pc:sldMk cId="568776123" sldId="266"/>
            <ac:spMk id="8" creationId="{F1FA5561-5EE0-4604-0B5F-19412544C622}"/>
          </ac:spMkLst>
        </pc:spChg>
        <pc:spChg chg="del mod">
          <ac:chgData name="Taylor Prochnow" userId="23091137-d37e-49bf-b1b9-5ccc7a3422ae" providerId="ADAL" clId="{D4462CA6-A2B8-4E40-8CE5-E206092621FD}" dt="2026-02-25T13:56:34.798" v="1017" actId="478"/>
          <ac:spMkLst>
            <pc:docMk/>
            <pc:sldMk cId="568776123" sldId="266"/>
            <ac:spMk id="9" creationId="{D3BD03DA-3564-FF2D-242B-3F2456FFF53C}"/>
          </ac:spMkLst>
        </pc:spChg>
        <pc:spChg chg="del mod">
          <ac:chgData name="Taylor Prochnow" userId="23091137-d37e-49bf-b1b9-5ccc7a3422ae" providerId="ADAL" clId="{D4462CA6-A2B8-4E40-8CE5-E206092621FD}" dt="2026-02-25T13:56:35.868" v="1018" actId="478"/>
          <ac:spMkLst>
            <pc:docMk/>
            <pc:sldMk cId="568776123" sldId="266"/>
            <ac:spMk id="11" creationId="{1B8AAC40-9F69-1B81-0FC0-BBF83875E5C4}"/>
          </ac:spMkLst>
        </pc:spChg>
        <pc:extLst>
          <p:ext xmlns:p="http://schemas.openxmlformats.org/presentationml/2006/main" uri="{D6D511B9-2390-475A-947B-AFAB55BFBCF1}">
            <pc226:cmChg xmlns:pc226="http://schemas.microsoft.com/office/powerpoint/2022/06/main/command" chg="mod">
              <pc226:chgData name="Taylor Prochnow" userId="23091137-d37e-49bf-b1b9-5ccc7a3422ae" providerId="ADAL" clId="{D4462CA6-A2B8-4E40-8CE5-E206092621FD}" dt="2026-02-22T09:09:12.783" v="1014" actId="20577"/>
              <pc2:cmMkLst xmlns:pc2="http://schemas.microsoft.com/office/powerpoint/2019/9/main/command">
                <pc:docMk/>
                <pc:sldMk cId="568776123" sldId="266"/>
                <pc2:cmMk id="{E1C9DA77-C857-4FC1-A95F-30F1CFD5AD7F}"/>
              </pc2:cmMkLst>
            </pc226:cmChg>
          </p:ext>
        </pc:extLst>
      </pc:sldChg>
      <pc:sldChg chg="modSp mod">
        <pc:chgData name="Taylor Prochnow" userId="23091137-d37e-49bf-b1b9-5ccc7a3422ae" providerId="ADAL" clId="{D4462CA6-A2B8-4E40-8CE5-E206092621FD}" dt="2026-02-25T14:09:34.730" v="1235" actId="1076"/>
        <pc:sldMkLst>
          <pc:docMk/>
          <pc:sldMk cId="460682605" sldId="267"/>
        </pc:sldMkLst>
        <pc:spChg chg="mod">
          <ac:chgData name="Taylor Prochnow" userId="23091137-d37e-49bf-b1b9-5ccc7a3422ae" providerId="ADAL" clId="{D4462CA6-A2B8-4E40-8CE5-E206092621FD}" dt="2026-02-25T13:57:51.212" v="1025" actId="20577"/>
          <ac:spMkLst>
            <pc:docMk/>
            <pc:sldMk cId="460682605" sldId="267"/>
            <ac:spMk id="16" creationId="{86D7666E-D469-19A4-6758-8EA9404399DF}"/>
          </ac:spMkLst>
        </pc:spChg>
        <pc:spChg chg="mod">
          <ac:chgData name="Taylor Prochnow" userId="23091137-d37e-49bf-b1b9-5ccc7a3422ae" providerId="ADAL" clId="{D4462CA6-A2B8-4E40-8CE5-E206092621FD}" dt="2026-02-25T14:09:34.730" v="1235" actId="1076"/>
          <ac:spMkLst>
            <pc:docMk/>
            <pc:sldMk cId="460682605" sldId="267"/>
            <ac:spMk id="24" creationId="{305749D1-F58A-B141-8AF3-E7D7BDD7F37F}"/>
          </ac:spMkLst>
        </pc:spChg>
      </pc:sldChg>
    </pc:docChg>
  </pc:docChgLst>
  <pc:docChgLst>
    <pc:chgData name="Conference External2" userId="ffe4bdb8-bdb9-43d7-9d1b-a6eff1960ebb" providerId="ADAL" clId="{CB2FBB51-6612-4CEB-8E6E-0B940506F1A8}"/>
    <pc:docChg chg="undo custSel modSld">
      <pc:chgData name="Conference External2" userId="ffe4bdb8-bdb9-43d7-9d1b-a6eff1960ebb" providerId="ADAL" clId="{CB2FBB51-6612-4CEB-8E6E-0B940506F1A8}" dt="2026-02-25T20:08:55.797" v="94" actId="1035"/>
      <pc:docMkLst>
        <pc:docMk/>
      </pc:docMkLst>
      <pc:sldChg chg="modSp mod">
        <pc:chgData name="Conference External2" userId="ffe4bdb8-bdb9-43d7-9d1b-a6eff1960ebb" providerId="ADAL" clId="{CB2FBB51-6612-4CEB-8E6E-0B940506F1A8}" dt="2026-02-25T20:04:05.130" v="9" actId="6549"/>
        <pc:sldMkLst>
          <pc:docMk/>
          <pc:sldMk cId="0" sldId="259"/>
        </pc:sldMkLst>
        <pc:spChg chg="mod">
          <ac:chgData name="Conference External2" userId="ffe4bdb8-bdb9-43d7-9d1b-a6eff1960ebb" providerId="ADAL" clId="{CB2FBB51-6612-4CEB-8E6E-0B940506F1A8}" dt="2026-02-25T20:04:05.130" v="9" actId="6549"/>
          <ac:spMkLst>
            <pc:docMk/>
            <pc:sldMk cId="0" sldId="259"/>
            <ac:spMk id="5" creationId="{00000000-0000-0000-0000-000000000000}"/>
          </ac:spMkLst>
        </pc:spChg>
      </pc:sldChg>
      <pc:sldChg chg="addSp modSp mod">
        <pc:chgData name="Conference External2" userId="ffe4bdb8-bdb9-43d7-9d1b-a6eff1960ebb" providerId="ADAL" clId="{CB2FBB51-6612-4CEB-8E6E-0B940506F1A8}" dt="2026-02-25T20:08:55.797" v="94" actId="1035"/>
        <pc:sldMkLst>
          <pc:docMk/>
          <pc:sldMk cId="1600474448" sldId="264"/>
        </pc:sldMkLst>
        <pc:spChg chg="mod">
          <ac:chgData name="Conference External2" userId="ffe4bdb8-bdb9-43d7-9d1b-a6eff1960ebb" providerId="ADAL" clId="{CB2FBB51-6612-4CEB-8E6E-0B940506F1A8}" dt="2026-02-25T20:07:41.278" v="88" actId="1035"/>
          <ac:spMkLst>
            <pc:docMk/>
            <pc:sldMk cId="1600474448" sldId="264"/>
            <ac:spMk id="3" creationId="{6F16A993-32D9-2EE3-364F-01E476735901}"/>
          </ac:spMkLst>
        </pc:spChg>
        <pc:spChg chg="mod">
          <ac:chgData name="Conference External2" userId="ffe4bdb8-bdb9-43d7-9d1b-a6eff1960ebb" providerId="ADAL" clId="{CB2FBB51-6612-4CEB-8E6E-0B940506F1A8}" dt="2026-02-25T20:07:41.278" v="88" actId="1035"/>
          <ac:spMkLst>
            <pc:docMk/>
            <pc:sldMk cId="1600474448" sldId="264"/>
            <ac:spMk id="4" creationId="{F5273353-6F0A-6BBB-041B-C49823AC404E}"/>
          </ac:spMkLst>
        </pc:spChg>
        <pc:spChg chg="add mod">
          <ac:chgData name="Conference External2" userId="ffe4bdb8-bdb9-43d7-9d1b-a6eff1960ebb" providerId="ADAL" clId="{CB2FBB51-6612-4CEB-8E6E-0B940506F1A8}" dt="2026-02-25T20:07:48.499" v="89" actId="1036"/>
          <ac:spMkLst>
            <pc:docMk/>
            <pc:sldMk cId="1600474448" sldId="264"/>
            <ac:spMk id="6" creationId="{E7A26BFF-8683-7442-CDF6-04931159066C}"/>
          </ac:spMkLst>
        </pc:spChg>
        <pc:spChg chg="mod">
          <ac:chgData name="Conference External2" userId="ffe4bdb8-bdb9-43d7-9d1b-a6eff1960ebb" providerId="ADAL" clId="{CB2FBB51-6612-4CEB-8E6E-0B940506F1A8}" dt="2026-02-25T20:07:41.278" v="88" actId="1035"/>
          <ac:spMkLst>
            <pc:docMk/>
            <pc:sldMk cId="1600474448" sldId="264"/>
            <ac:spMk id="7" creationId="{9F4DAF6A-383D-C440-8ADF-2FD7418AD848}"/>
          </ac:spMkLst>
        </pc:spChg>
        <pc:spChg chg="mod">
          <ac:chgData name="Conference External2" userId="ffe4bdb8-bdb9-43d7-9d1b-a6eff1960ebb" providerId="ADAL" clId="{CB2FBB51-6612-4CEB-8E6E-0B940506F1A8}" dt="2026-02-25T20:07:41.278" v="88" actId="1035"/>
          <ac:spMkLst>
            <pc:docMk/>
            <pc:sldMk cId="1600474448" sldId="264"/>
            <ac:spMk id="8" creationId="{925AAB00-08E8-598C-E4AA-92418C2436A8}"/>
          </ac:spMkLst>
        </pc:spChg>
        <pc:spChg chg="mod">
          <ac:chgData name="Conference External2" userId="ffe4bdb8-bdb9-43d7-9d1b-a6eff1960ebb" providerId="ADAL" clId="{CB2FBB51-6612-4CEB-8E6E-0B940506F1A8}" dt="2026-02-25T20:07:41.278" v="88" actId="1035"/>
          <ac:spMkLst>
            <pc:docMk/>
            <pc:sldMk cId="1600474448" sldId="264"/>
            <ac:spMk id="9" creationId="{FFD02283-A289-8B52-A474-9E3E5652BFA8}"/>
          </ac:spMkLst>
        </pc:spChg>
        <pc:spChg chg="mod">
          <ac:chgData name="Conference External2" userId="ffe4bdb8-bdb9-43d7-9d1b-a6eff1960ebb" providerId="ADAL" clId="{CB2FBB51-6612-4CEB-8E6E-0B940506F1A8}" dt="2026-02-25T20:07:41.278" v="88" actId="1035"/>
          <ac:spMkLst>
            <pc:docMk/>
            <pc:sldMk cId="1600474448" sldId="264"/>
            <ac:spMk id="10" creationId="{D11FC56C-AF7E-5174-9035-C1486DB9D6F7}"/>
          </ac:spMkLst>
        </pc:spChg>
        <pc:spChg chg="mod">
          <ac:chgData name="Conference External2" userId="ffe4bdb8-bdb9-43d7-9d1b-a6eff1960ebb" providerId="ADAL" clId="{CB2FBB51-6612-4CEB-8E6E-0B940506F1A8}" dt="2026-02-25T20:07:41.278" v="88" actId="1035"/>
          <ac:spMkLst>
            <pc:docMk/>
            <pc:sldMk cId="1600474448" sldId="264"/>
            <ac:spMk id="15" creationId="{1CD8DA98-F80E-700B-825B-B9B0E2D3D513}"/>
          </ac:spMkLst>
        </pc:spChg>
        <pc:spChg chg="mod">
          <ac:chgData name="Conference External2" userId="ffe4bdb8-bdb9-43d7-9d1b-a6eff1960ebb" providerId="ADAL" clId="{CB2FBB51-6612-4CEB-8E6E-0B940506F1A8}" dt="2026-02-25T20:07:41.278" v="88" actId="1035"/>
          <ac:spMkLst>
            <pc:docMk/>
            <pc:sldMk cId="1600474448" sldId="264"/>
            <ac:spMk id="16" creationId="{F8A5C43A-155E-DAC2-7468-8195A5CD0516}"/>
          </ac:spMkLst>
        </pc:spChg>
        <pc:spChg chg="mod">
          <ac:chgData name="Conference External2" userId="ffe4bdb8-bdb9-43d7-9d1b-a6eff1960ebb" providerId="ADAL" clId="{CB2FBB51-6612-4CEB-8E6E-0B940506F1A8}" dt="2026-02-25T20:07:41.278" v="88" actId="1035"/>
          <ac:spMkLst>
            <pc:docMk/>
            <pc:sldMk cId="1600474448" sldId="264"/>
            <ac:spMk id="17" creationId="{BD3E0D8B-9A50-3245-9304-D5829227E828}"/>
          </ac:spMkLst>
        </pc:spChg>
        <pc:spChg chg="mod">
          <ac:chgData name="Conference External2" userId="ffe4bdb8-bdb9-43d7-9d1b-a6eff1960ebb" providerId="ADAL" clId="{CB2FBB51-6612-4CEB-8E6E-0B940506F1A8}" dt="2026-02-25T20:08:46.963" v="90" actId="14100"/>
          <ac:spMkLst>
            <pc:docMk/>
            <pc:sldMk cId="1600474448" sldId="264"/>
            <ac:spMk id="19" creationId="{C3B87EEC-C5A5-5F01-6607-DFB6BDC79A78}"/>
          </ac:spMkLst>
        </pc:spChg>
        <pc:spChg chg="mod">
          <ac:chgData name="Conference External2" userId="ffe4bdb8-bdb9-43d7-9d1b-a6eff1960ebb" providerId="ADAL" clId="{CB2FBB51-6612-4CEB-8E6E-0B940506F1A8}" dt="2026-02-25T20:08:55.797" v="94" actId="1035"/>
          <ac:spMkLst>
            <pc:docMk/>
            <pc:sldMk cId="1600474448" sldId="264"/>
            <ac:spMk id="20" creationId="{49D47D17-C07A-3F5A-CE35-55B658FA3A19}"/>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FA2D7EEF-ACEE-4E2B-A9BB-6DC77C6B4A8F}" authorId="{B44D7A3F-5AAA-709E-A098-20130CADE460}" created="2026-02-21T08:01:52.310">
    <pc:sldMkLst xmlns:pc="http://schemas.microsoft.com/office/powerpoint/2013/main/command">
      <pc:docMk/>
      <pc:sldMk cId="0" sldId="257"/>
    </pc:sldMkLst>
    <p188:replyLst>
      <p188:reply id="{39ED3733-5D34-4A12-B125-DAAAD7ADB9C9}" authorId="{90869BA4-A69E-609C-F49E-DD6DC2C94F91}" created="2026-02-22T08:51:44.184">
        <p188:txBody>
          <a:bodyPr/>
          <a:lstStyle/>
          <a:p>
            <a:r>
              <a:rPr lang="en-US"/>
              <a:t>Agree! An important argument, and one that Dr. Achu was already amplifying during her time at WHO. I added in some language (second bullet) let me know what you think.</a:t>
            </a:r>
          </a:p>
        </p188:txBody>
      </p188:reply>
    </p188:replyLst>
    <p188:txBody>
      <a:bodyPr/>
      <a:lstStyle/>
      <a:p>
        <a:r>
          <a:rPr lang="en-CH"/>
          <a:t>Could be good to position the equity argument somewhere on this slide. Equity about children equity about interventions </a:t>
        </a:r>
      </a:p>
    </p188:txBody>
    <p188:extLst>
      <p:ext xmlns:p="http://schemas.openxmlformats.org/presentationml/2006/main" uri="{57CB4572-C831-44C2-8A1C-0ADB6CCDFE69}">
        <p223:reactions xmlns:p223="http://schemas.microsoft.com/office/powerpoint/2022/03/main">
          <p223:rxn type="👍">
            <p223:instance time="2026-02-22T08:22:11.783" authorId="{90869BA4-A69E-609C-F49E-DD6DC2C94F91}"/>
          </p223:rxn>
        </p223:reactions>
      </p:ext>
    </p188:extLst>
  </p188:cm>
</p188:cmLst>
</file>

<file path=ppt/comments/modernComment_10A_21E6D5BB.xml><?xml version="1.0" encoding="utf-8"?>
<p188:cmLst xmlns:a="http://schemas.openxmlformats.org/drawingml/2006/main" xmlns:r="http://schemas.openxmlformats.org/officeDocument/2006/relationships" xmlns:p188="http://schemas.microsoft.com/office/powerpoint/2018/8/main">
  <p188:cm id="{E1C9DA77-C857-4FC1-A95F-30F1CFD5AD7F}" authorId="{B44D7A3F-5AAA-709E-A098-20130CADE460}" created="2026-02-21T07:57:15.806">
    <ac:txMkLst xmlns:ac="http://schemas.microsoft.com/office/drawing/2013/main/command">
      <pc:docMk xmlns:pc="http://schemas.microsoft.com/office/powerpoint/2013/main/command"/>
      <pc:sldMk xmlns:pc="http://schemas.microsoft.com/office/powerpoint/2013/main/command" cId="568776123" sldId="266"/>
      <ac:spMk id="8" creationId="{F1FA5561-5EE0-4604-0B5F-19412544C622}"/>
      <ac:txMk cp="312" len="88">
        <ac:context len="507" hash="1624584979"/>
      </ac:txMk>
    </ac:txMkLst>
    <p188:pos x="9248716" y="3976976"/>
    <p188:replyLst>
      <p188:reply id="{B872413E-7087-447A-9ADE-0865068F976C}" authorId="{90869BA4-A69E-609C-F49E-DD6DC2C94F91}" created="2026-02-22T09:03:07.053">
        <p188:txBody>
          <a:bodyPr/>
          <a:lstStyle/>
          <a:p>
            <a:r>
              <a:rPr lang="en-US"/>
              <a:t>Agreed, noting the discussion on budget restrictions that come with creating an entirely new site. I’ve edited this bullet, let me know if this captures. </a:t>
            </a:r>
          </a:p>
        </p188:txBody>
      </p188:reply>
      <p188:reply id="{81D63F76-89FD-4774-9684-4C1CCE0A8AB4}" authorId="{90869BA4-A69E-609C-F49E-DD6DC2C94F91}" created="2026-02-22T09:11:45.102">
        <p188:txBody>
          <a:bodyPr/>
          <a:lstStyle/>
          <a:p>
            <a:r>
              <a:rPr lang="en-US"/>
              <a:t>Noting if we go this route need to think about how resources are housed for each intervention – would have to give consideration up front about resource library and user experience (e.g. is there a single resource library on the Alliance page and tagged by intervention area or does each intervention subpage have it’s own resource library, etc.)</a:t>
            </a:r>
          </a:p>
        </p188:txBody>
      </p188:reply>
    </p188:replyLst>
    <p188:txBody>
      <a:bodyPr/>
      <a:lstStyle/>
      <a:p>
        <a:r>
          <a:rPr lang="en-CH"/>
          <a:t>The understanding is to regroup all under one single site, transforming from the SMC web site. Each intervention will becoming a page under the overarching structure of the chemoprevention alliance website. Links will be established with the various dashboard from RBM and other relevant sites </a:t>
        </a:r>
      </a:p>
    </p188:txBody>
  </p188:cm>
</p188:cmLst>
</file>

<file path=ppt/comments/modernComment_10F_ACDF07CC.xml><?xml version="1.0" encoding="utf-8"?>
<p188:cmLst xmlns:a="http://schemas.openxmlformats.org/drawingml/2006/main" xmlns:r="http://schemas.openxmlformats.org/officeDocument/2006/relationships" xmlns:p188="http://schemas.microsoft.com/office/powerpoint/2018/8/main">
  <p188:cm id="{3CF98DE7-7478-4E77-B4BE-6AA7EDC5269F}" authorId="{B44D7A3F-5AAA-709E-A098-20130CADE460}" created="2026-02-21T08:06:31.186">
    <ac:deMkLst xmlns:ac="http://schemas.microsoft.com/office/drawing/2013/main/command">
      <pc:docMk xmlns:pc="http://schemas.microsoft.com/office/powerpoint/2013/main/command"/>
      <pc:sldMk xmlns:pc="http://schemas.microsoft.com/office/powerpoint/2013/main/command" cId="2900297676" sldId="271"/>
      <ac:spMk id="11" creationId="{B60D4BAA-3CCA-5D84-89BE-505F848E2E4C}"/>
    </ac:deMkLst>
    <p188:replyLst>
      <p188:reply id="{CEEA4217-23E4-4FA1-A4C6-EAE8A415073B}" authorId="{90869BA4-A69E-609C-F49E-DD6DC2C94F91}" created="2026-02-22T09:01:51.576">
        <p188:txBody>
          <a:bodyPr/>
          <a:lstStyle/>
          <a:p>
            <a:r>
              <a:rPr lang="en-US"/>
              <a:t>We spoke about the need for research and M&amp;E to continue to live within each intervention pillar but that comms may be best situated as an overarching function. Flagging to consider formalizing while still having comms reps from each intervention to contribute content and support efforts.</a:t>
            </a:r>
          </a:p>
        </p188:txBody>
      </p188:reply>
    </p188:replyLst>
    <p188:txBody>
      <a:bodyPr/>
      <a:lstStyle/>
      <a:p>
        <a:r>
          <a:rPr lang="en-CH"/>
          <a:t>Shall we detail here the leadership of these workstreams and sub groups? With co-chairs and secretariat and others …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46707-EBF8-FE58-B36D-F81A6B2DC57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C03F88-10E1-9359-B963-E210DE3B03B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DD19928-3D42-F00C-FF7F-3DEA97CBD36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5E9D70C-BBA1-4BE1-B600-68BFC39468F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D477EB4-518C-5C47-3602-9BDF73A19EC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E90810CE-73E8-68A3-AF52-F2E44957F0E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D9AEA79-1336-6E0D-0C8D-7B2DC2F450A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995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5A07-BA43-8075-FA3A-0F8F20DF4D9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E20910-DA5C-A777-8B5A-3FA9965178C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24ADF68-74B7-DC30-00B9-184303F0DDA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104ED51-CD6B-E75B-DDD7-161E8332510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6D43AE0-B289-1CE3-FB8B-D087347302A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DADBF3B2-EB9F-E414-5ED1-F81D96383B1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23C4109-A096-B106-A4B9-5DE56B32736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924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anyone wants to join the meeting via Zoom, please speak to Celia Yeung from Malaria Consortium for the Zoom link, or email smcalliance.communications@malariaconsortium.org. Thanks.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477A-8B63-BD83-6922-F794B42DC88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66BEB9-3571-B266-0DB0-4AEAD39A527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AB13F58-8866-29BC-AAFF-8AABA21F7F3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DE7ED29-4BE3-F525-BF08-5037DE3B902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68713FA-4F3C-A0EE-A8F5-112231619F0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3C388697-A565-29D6-1128-DE6DFBC1C5A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9DA13C7-A409-E35D-BCC4-8F9B5CE67AD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547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0" i="0" u="none" strike="noStrike">
                <a:solidFill>
                  <a:srgbClr val="FF0000"/>
                </a:solidFill>
                <a:effectLst/>
                <a:latin typeface="Calibri" panose="020F0502020204030204" pitchFamily="34" charset="0"/>
              </a:rPr>
              <a:t>(Note: Please double check the following statements and feel free to edit/add any missing items.)</a:t>
            </a:r>
          </a:p>
          <a:p>
            <a:endParaRPr lang="en-US" dirty="0">
              <a:solidFill>
                <a:srgbClr val="FF0000"/>
              </a:solidFill>
            </a:endParaRPr>
          </a:p>
          <a:p>
            <a:r>
              <a:rPr lang="en-US" dirty="0"/>
              <a:t>1. A&amp;C Subgroup Election</a:t>
            </a:r>
          </a:p>
          <a:p>
            <a:endParaRPr lang="en-US" dirty="0"/>
          </a:p>
          <a:p>
            <a:r>
              <a:rPr lang="en-US" dirty="0"/>
              <a:t>- Taylor Prochnow and Hajarah </a:t>
            </a:r>
            <a:r>
              <a:rPr lang="en-US" dirty="0" err="1"/>
              <a:t>Nakendo</a:t>
            </a:r>
            <a:r>
              <a:rPr lang="en-US" dirty="0"/>
              <a:t> were elected as the new co-chairs.</a:t>
            </a:r>
          </a:p>
          <a:p>
            <a:r>
              <a:rPr lang="en-US" dirty="0"/>
              <a:t>- Malaria Consortium continued to act as the subgroup secretariat.</a:t>
            </a:r>
          </a:p>
          <a:p>
            <a:endParaRPr lang="en-US" dirty="0"/>
          </a:p>
          <a:p>
            <a:r>
              <a:rPr lang="en-US" dirty="0"/>
              <a:t>2. World Children’s Day</a:t>
            </a:r>
          </a:p>
          <a:p>
            <a:endParaRPr lang="en-US" dirty="0"/>
          </a:p>
          <a:p>
            <a:r>
              <a:rPr lang="en-US" dirty="0"/>
              <a:t>- The subgroup developed and shared key messages for World Children’s Day, building on previous content from the Day of the African Child.</a:t>
            </a:r>
          </a:p>
          <a:p>
            <a:r>
              <a:rPr lang="en-US" dirty="0"/>
              <a:t>- Members coordinated to use and cross-post content on social media to maximize exposure and impact.</a:t>
            </a:r>
          </a:p>
          <a:p>
            <a:r>
              <a:rPr lang="en-US" dirty="0"/>
              <a:t>- MMV published an op-ed on World Children's Day.</a:t>
            </a:r>
          </a:p>
          <a:p>
            <a:endParaRPr lang="en-US" dirty="0"/>
          </a:p>
          <a:p>
            <a:r>
              <a:rPr lang="en-US" dirty="0"/>
              <a:t>3. World Malaria Report</a:t>
            </a:r>
          </a:p>
          <a:p>
            <a:endParaRPr lang="en-US" dirty="0"/>
          </a:p>
          <a:p>
            <a:r>
              <a:rPr lang="en-US" dirty="0"/>
              <a:t>- The subgroup prepared for the launch of the World Malaria Report, focusing on the theme of gender and equity.</a:t>
            </a:r>
          </a:p>
          <a:p>
            <a:r>
              <a:rPr lang="en-US" dirty="0"/>
              <a:t>- Efforts were made to use the SMC map for communications purposes.</a:t>
            </a:r>
          </a:p>
          <a:p>
            <a:r>
              <a:rPr lang="en-US" dirty="0"/>
              <a:t>- Relevant country-level or organizational responses were republished or summarized on the SMC Alliance website.</a:t>
            </a:r>
          </a:p>
          <a:p>
            <a:endParaRPr lang="en-US" dirty="0"/>
          </a:p>
          <a:p>
            <a:r>
              <a:rPr lang="en-US" dirty="0"/>
              <a:t>4. 2024 ASTMH Annual Meeting (Please double check the facts)</a:t>
            </a:r>
          </a:p>
          <a:p>
            <a:endParaRPr lang="en-US" dirty="0"/>
          </a:p>
          <a:p>
            <a:r>
              <a:rPr lang="en-US" dirty="0"/>
              <a:t>- Taylor, Hajarah, Abena, Akinola &amp; Christian attended the ASTMH meeting.</a:t>
            </a:r>
          </a:p>
          <a:p>
            <a:r>
              <a:rPr lang="en-US" dirty="0"/>
              <a:t>- An SMC Alliance lunch was held, and a document highlighting SMC/chemoprevention sessions was presented.</a:t>
            </a:r>
          </a:p>
          <a:p>
            <a:r>
              <a:rPr lang="en-US" dirty="0"/>
              <a:t>- An Advocacy and Communications meeting was held at ASTMH.</a:t>
            </a:r>
          </a:p>
          <a:p>
            <a:r>
              <a:rPr lang="en-US" dirty="0"/>
              <a:t>- MMV managed a booth and co-hosted a sponsored symposium with TDR.</a:t>
            </a:r>
          </a:p>
          <a:p>
            <a:r>
              <a:rPr lang="en-US" dirty="0"/>
              <a:t>- Malaria Consortium and PSI/Plus Project participated and presented at ASTMH.</a:t>
            </a:r>
          </a:p>
          <a:p>
            <a:endParaRPr lang="en-US" dirty="0"/>
          </a:p>
          <a:p>
            <a:r>
              <a:rPr lang="en-US" dirty="0"/>
              <a:t>5. SMC Alliance Consultancy</a:t>
            </a:r>
          </a:p>
          <a:p>
            <a:endParaRPr lang="en-US" dirty="0"/>
          </a:p>
          <a:p>
            <a:r>
              <a:rPr lang="en-US" dirty="0"/>
              <a:t>- A consultant was selected to document learnings and best practices from the SMC Alliance.</a:t>
            </a:r>
          </a:p>
          <a:p>
            <a:r>
              <a:rPr lang="en-US" dirty="0"/>
              <a:t>- A steering group was formed to work out the deliverables and timelines.</a:t>
            </a:r>
          </a:p>
          <a:p>
            <a:r>
              <a:rPr lang="en-US" dirty="0"/>
              <a:t>- Malaria Consortium handled the contract and coordinated the works with the consultant. </a:t>
            </a:r>
          </a:p>
          <a:p>
            <a:r>
              <a:rPr lang="en-US" dirty="0"/>
              <a:t>- The consultancy results were presented at the SMC Alliance meeting earlier this week, with plans for both inward-facing and outward-facing outputs.</a:t>
            </a:r>
          </a:p>
          <a:p>
            <a:endParaRPr lang="en-US" dirty="0"/>
          </a:p>
          <a:p>
            <a:r>
              <a:rPr lang="en-US" dirty="0"/>
              <a:t>6. Regular member update meetings were held throughout the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C463A-75BD-6480-0D40-3F2576D0A41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96CEBC-09DD-DA00-1B64-74866D9DA60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7A9ACBB-8BC7-7E78-165A-D16AB459451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3D9E642-816A-74AF-5A84-B11C9FBA139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4D29F63-D954-2341-94ED-982D94C5573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0" i="0" u="none" strike="noStrike">
                <a:solidFill>
                  <a:srgbClr val="FF0000"/>
                </a:solidFill>
                <a:effectLst/>
                <a:latin typeface="Calibri" panose="020F0502020204030204" pitchFamily="34" charset="0"/>
              </a:rPr>
              <a:t>(Note: Please double check the following statements and feel free to edit/add any missing items.)</a:t>
            </a:r>
          </a:p>
          <a:p>
            <a:endParaRPr lang="en-US" dirty="0">
              <a:solidFill>
                <a:srgbClr val="FF0000"/>
              </a:solidFill>
            </a:endParaRPr>
          </a:p>
          <a:p>
            <a:r>
              <a:rPr lang="en-US" dirty="0"/>
              <a:t>1. A&amp;C Subgroup Election</a:t>
            </a:r>
          </a:p>
          <a:p>
            <a:endParaRPr lang="en-US" dirty="0"/>
          </a:p>
          <a:p>
            <a:r>
              <a:rPr lang="en-US" dirty="0"/>
              <a:t>- Taylor Prochnow and Hajarah </a:t>
            </a:r>
            <a:r>
              <a:rPr lang="en-US" dirty="0" err="1"/>
              <a:t>Nakendo</a:t>
            </a:r>
            <a:r>
              <a:rPr lang="en-US" dirty="0"/>
              <a:t> were elected as the new co-chairs.</a:t>
            </a:r>
          </a:p>
          <a:p>
            <a:r>
              <a:rPr lang="en-US" dirty="0"/>
              <a:t>- Malaria Consortium continued to act as the subgroup secretariat.</a:t>
            </a:r>
          </a:p>
          <a:p>
            <a:endParaRPr lang="en-US" dirty="0"/>
          </a:p>
          <a:p>
            <a:r>
              <a:rPr lang="en-US" dirty="0"/>
              <a:t>2. World Children’s Day</a:t>
            </a:r>
          </a:p>
          <a:p>
            <a:endParaRPr lang="en-US" dirty="0"/>
          </a:p>
          <a:p>
            <a:r>
              <a:rPr lang="en-US" dirty="0"/>
              <a:t>- The subgroup developed and shared key messages for World Children’s Day, building on previous content from the Day of the African Child.</a:t>
            </a:r>
          </a:p>
          <a:p>
            <a:r>
              <a:rPr lang="en-US" dirty="0"/>
              <a:t>- Members coordinated to use and cross-post content on social media to maximize exposure and impact.</a:t>
            </a:r>
          </a:p>
          <a:p>
            <a:r>
              <a:rPr lang="en-US" dirty="0"/>
              <a:t>- MMV published an op-ed on World Children's Day.</a:t>
            </a:r>
          </a:p>
          <a:p>
            <a:endParaRPr lang="en-US" dirty="0"/>
          </a:p>
          <a:p>
            <a:r>
              <a:rPr lang="en-US" dirty="0"/>
              <a:t>3. World Malaria Report</a:t>
            </a:r>
          </a:p>
          <a:p>
            <a:endParaRPr lang="en-US" dirty="0"/>
          </a:p>
          <a:p>
            <a:r>
              <a:rPr lang="en-US" dirty="0"/>
              <a:t>- The subgroup prepared for the launch of the World Malaria Report, focusing on the theme of gender and equity.</a:t>
            </a:r>
          </a:p>
          <a:p>
            <a:r>
              <a:rPr lang="en-US" dirty="0"/>
              <a:t>- Efforts were made to use the SMC map for communications purposes.</a:t>
            </a:r>
          </a:p>
          <a:p>
            <a:r>
              <a:rPr lang="en-US" dirty="0"/>
              <a:t>- Relevant country-level or organizational responses were republished or summarized on the SMC Alliance website.</a:t>
            </a:r>
          </a:p>
          <a:p>
            <a:endParaRPr lang="en-US" dirty="0"/>
          </a:p>
          <a:p>
            <a:r>
              <a:rPr lang="en-US" dirty="0"/>
              <a:t>4. 2024 ASTMH Annual Meeting (Please double check the facts)</a:t>
            </a:r>
          </a:p>
          <a:p>
            <a:endParaRPr lang="en-US" dirty="0"/>
          </a:p>
          <a:p>
            <a:r>
              <a:rPr lang="en-US" dirty="0"/>
              <a:t>- Taylor, Hajarah, Abena, Akinola &amp; Christian attended the ASTMH meeting.</a:t>
            </a:r>
          </a:p>
          <a:p>
            <a:r>
              <a:rPr lang="en-US" dirty="0"/>
              <a:t>- An SMC Alliance lunch was held, and a document highlighting SMC/chemoprevention sessions was presented.</a:t>
            </a:r>
          </a:p>
          <a:p>
            <a:r>
              <a:rPr lang="en-US" dirty="0"/>
              <a:t>- An Advocacy and Communications meeting was held at ASTMH.</a:t>
            </a:r>
          </a:p>
          <a:p>
            <a:r>
              <a:rPr lang="en-US" dirty="0"/>
              <a:t>- MMV managed a booth and co-hosted a sponsored symposium with TDR.</a:t>
            </a:r>
          </a:p>
          <a:p>
            <a:r>
              <a:rPr lang="en-US" dirty="0"/>
              <a:t>- Malaria Consortium and PSI/Plus Project participated and presented at ASTMH.</a:t>
            </a:r>
          </a:p>
          <a:p>
            <a:endParaRPr lang="en-US" dirty="0"/>
          </a:p>
          <a:p>
            <a:r>
              <a:rPr lang="en-US" dirty="0"/>
              <a:t>5. SMC Alliance Consultancy</a:t>
            </a:r>
          </a:p>
          <a:p>
            <a:endParaRPr lang="en-US" dirty="0"/>
          </a:p>
          <a:p>
            <a:r>
              <a:rPr lang="en-US" dirty="0"/>
              <a:t>- A consultant was selected to document learnings and best practices from the SMC Alliance.</a:t>
            </a:r>
          </a:p>
          <a:p>
            <a:r>
              <a:rPr lang="en-US" dirty="0"/>
              <a:t>- A steering group was formed to work out the deliverables and timelines.</a:t>
            </a:r>
          </a:p>
          <a:p>
            <a:r>
              <a:rPr lang="en-US" dirty="0"/>
              <a:t>- Malaria Consortium handled the contract and coordinated the works with the consultant. </a:t>
            </a:r>
          </a:p>
          <a:p>
            <a:r>
              <a:rPr lang="en-US" dirty="0"/>
              <a:t>- The consultancy results were presented at the SMC Alliance meeting earlier this week, with plans for both inward-facing and outward-facing outputs.</a:t>
            </a:r>
          </a:p>
          <a:p>
            <a:endParaRPr lang="en-US" dirty="0"/>
          </a:p>
          <a:p>
            <a:r>
              <a:rPr lang="en-US" dirty="0"/>
              <a:t>6. Regular member update meetings were held throughout the year. </a:t>
            </a:r>
          </a:p>
        </p:txBody>
      </p:sp>
      <p:sp>
        <p:nvSpPr>
          <p:cNvPr id="6" name="Footer Placeholder 5">
            <a:extLst>
              <a:ext uri="{FF2B5EF4-FFF2-40B4-BE49-F238E27FC236}">
                <a16:creationId xmlns:a16="http://schemas.microsoft.com/office/drawing/2014/main" id="{9638662E-DC77-478D-0B84-9A2A7C262CA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97E6738-9DCA-488E-CCB6-CA499DE0338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5053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0E2D-4A53-EE15-DF65-B32DC2ACBB9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CB29C3-11CA-4895-2278-9FAFF4F9906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2FD3039-0BE1-729C-9CDA-B97784CF0DD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E792E53-0A2F-DB7D-18EA-6BD57F32794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4353C3C-4D2F-D6D7-7C63-A02159A2E2D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558416D-9A1A-583E-B8F4-AA23BC1ADED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1ACAAAD-7EC9-D32B-FD55-FC5A7894853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0533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2FF4B-DD89-3DFE-DC5B-B7EC78165B6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16094-CA97-13EA-A3E6-2EBDC6E767C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C78F204-7D7C-1AC0-DF2A-07D5BDC6A20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6987C8E-4A0F-3DA1-351B-8270DA17EFD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07A8E23-1430-29EF-7278-83F47AD3D89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90B45504-B574-156C-0984-8A35A031BC9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3A15008-8896-E9AB-B660-FBBC918570D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7952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DCDD-5CE5-65EB-6149-903633F357E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25967-FA7F-63F0-CD9B-EDDFB7D2E87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1C91218-3356-A73D-D385-35F6F3C8863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9588776-0618-1BEC-4525-C5C54D3BD23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CE03425-8483-7F24-D1BE-103702F3E9B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57ABCCB-3CB7-40F4-0597-334FA087A6E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68448CD-F09F-6ADA-D80B-31B6D0B86B5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660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67E1B-6218-A8D5-3C8B-A2834CC45A0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E5ED4-4233-C698-9CF6-1F9F1B33BE2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39D1041-DE9A-443D-3656-9D11A826CE8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7517E06-C731-5156-62BB-44AA080F209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2D6F78C-7503-CCDD-2971-F0591E63B77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F413F30-4717-663C-9322-02D8B922762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EBB2F42-C77F-5ADA-743D-AFF63AB6A20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962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6.jfif"/><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A_21E6D5BB.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18/10/relationships/comments" Target="../comments/modernComment_101_0.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0F_ACDF07CC.xml"/><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 y="0"/>
            <a:ext cx="18288000" cy="10287000"/>
          </a:xfrm>
          <a:custGeom>
            <a:avLst/>
            <a:gdLst/>
            <a:ahLst/>
            <a:cxnLst/>
            <a:rect l="l" t="t" r="r" b="b"/>
            <a:pathLst>
              <a:path w="24384000" h="11586718">
                <a:moveTo>
                  <a:pt x="0" y="0"/>
                </a:moveTo>
                <a:lnTo>
                  <a:pt x="24384000" y="0"/>
                </a:lnTo>
                <a:lnTo>
                  <a:pt x="24384000" y="11586718"/>
                </a:lnTo>
                <a:lnTo>
                  <a:pt x="0" y="11586718"/>
                </a:lnTo>
                <a:close/>
              </a:path>
            </a:pathLst>
          </a:custGeom>
          <a:gradFill flip="none" rotWithShape="1">
            <a:gsLst>
              <a:gs pos="0">
                <a:srgbClr val="4C7330">
                  <a:shade val="30000"/>
                  <a:satMod val="115000"/>
                </a:srgbClr>
              </a:gs>
              <a:gs pos="50000">
                <a:srgbClr val="4C7330">
                  <a:shade val="67500"/>
                  <a:satMod val="115000"/>
                </a:srgbClr>
              </a:gs>
              <a:gs pos="100000">
                <a:srgbClr val="4C7330">
                  <a:shade val="100000"/>
                  <a:satMod val="115000"/>
                </a:srgbClr>
              </a:gs>
            </a:gsLst>
            <a:path path="circle">
              <a:fillToRect l="50000" t="50000" r="50000" b="50000"/>
            </a:path>
            <a:tileRect/>
          </a:gradFill>
        </p:spPr>
        <p:txBody>
          <a:bodyPr/>
          <a:lstStyle/>
          <a:p>
            <a:endParaRPr lang="en-US"/>
          </a:p>
        </p:txBody>
      </p:sp>
      <p:pic>
        <p:nvPicPr>
          <p:cNvPr id="5" name="Picture 4" descr="A group of people sitting under a tree&#10;&#10;AI-generated content may be incorrect.">
            <a:extLst>
              <a:ext uri="{FF2B5EF4-FFF2-40B4-BE49-F238E27FC236}">
                <a16:creationId xmlns:a16="http://schemas.microsoft.com/office/drawing/2014/main" id="{6988E15B-E14A-7115-B70B-7041B1E8CD9E}"/>
              </a:ext>
            </a:extLst>
          </p:cNvPr>
          <p:cNvPicPr>
            <a:picLocks noChangeAspect="1"/>
          </p:cNvPicPr>
          <p:nvPr/>
        </p:nvPicPr>
        <p:blipFill>
          <a:blip r:embed="rId3" cstate="email">
            <a:alphaModFix amt="34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a:ext>
            </a:extLst>
          </a:blip>
          <a:srcRect l="15402"/>
          <a:stretch>
            <a:fillRect/>
          </a:stretch>
        </p:blipFill>
        <p:spPr>
          <a:xfrm>
            <a:off x="0" y="0"/>
            <a:ext cx="18371564" cy="10287000"/>
          </a:xfrm>
          <a:prstGeom prst="rect">
            <a:avLst/>
          </a:prstGeom>
        </p:spPr>
      </p:pic>
      <p:sp>
        <p:nvSpPr>
          <p:cNvPr id="8" name="TextBox 8"/>
          <p:cNvSpPr txBox="1"/>
          <p:nvPr/>
        </p:nvSpPr>
        <p:spPr>
          <a:xfrm>
            <a:off x="3352800" y="6057900"/>
            <a:ext cx="12103670" cy="3594926"/>
          </a:xfrm>
          <a:prstGeom prst="rect">
            <a:avLst/>
          </a:prstGeom>
        </p:spPr>
        <p:txBody>
          <a:bodyPr lIns="0" tIns="0" rIns="0" bIns="0" rtlCol="0" anchor="t"/>
          <a:lstStyle/>
          <a:p>
            <a:pPr algn="ctr">
              <a:lnSpc>
                <a:spcPts val="5759"/>
              </a:lnSpc>
            </a:pPr>
            <a:r>
              <a:rPr lang="en-US" sz="5400" b="1" dirty="0">
                <a:solidFill>
                  <a:srgbClr val="FFFFFF"/>
                </a:solidFill>
                <a:effectLst>
                  <a:outerShdw blurRad="38100" dist="38100" dir="2700000" algn="tl">
                    <a:srgbClr val="000000">
                      <a:alpha val="43137"/>
                    </a:srgbClr>
                  </a:outerShdw>
                </a:effectLst>
                <a:latin typeface="Aptos" panose="020B0004020202020204" pitchFamily="34" charset="0"/>
                <a:ea typeface="Open Sans Bold"/>
                <a:cs typeface="Open Sans Bold"/>
                <a:sym typeface="Open Sans Bold"/>
              </a:rPr>
              <a:t>Rebranding Proposal</a:t>
            </a:r>
          </a:p>
          <a:p>
            <a:pPr algn="ctr">
              <a:lnSpc>
                <a:spcPts val="5759"/>
              </a:lnSpc>
            </a:pPr>
            <a:r>
              <a:rPr lang="en-US" sz="5400" b="1" dirty="0">
                <a:solidFill>
                  <a:srgbClr val="FFFFFF"/>
                </a:solidFill>
                <a:effectLst>
                  <a:outerShdw blurRad="38100" dist="38100" dir="2700000" algn="tl">
                    <a:srgbClr val="000000">
                      <a:alpha val="43137"/>
                    </a:srgbClr>
                  </a:outerShdw>
                </a:effectLst>
                <a:latin typeface="Aptos" panose="020B0004020202020204" pitchFamily="34" charset="0"/>
                <a:ea typeface="Open Sans Bold"/>
                <a:cs typeface="Open Sans Bold"/>
                <a:sym typeface="Open Sans Bold"/>
              </a:rPr>
              <a:t> </a:t>
            </a:r>
          </a:p>
          <a:p>
            <a:pPr algn="ctr">
              <a:lnSpc>
                <a:spcPts val="5759"/>
              </a:lnSpc>
            </a:pPr>
            <a:r>
              <a:rPr lang="en-US" sz="5400" b="1" dirty="0">
                <a:solidFill>
                  <a:srgbClr val="FFFFFF"/>
                </a:solidFill>
                <a:effectLst>
                  <a:outerShdw blurRad="38100" dist="38100" dir="2700000" algn="tl">
                    <a:srgbClr val="000000">
                      <a:alpha val="43137"/>
                    </a:srgbClr>
                  </a:outerShdw>
                </a:effectLst>
                <a:latin typeface="Aptos" panose="020B0004020202020204" pitchFamily="34" charset="0"/>
                <a:ea typeface="Open Sans Bold"/>
                <a:cs typeface="Open Sans Bold"/>
                <a:sym typeface="Open Sans Bold"/>
              </a:rPr>
              <a:t>From SMC Alliance to</a:t>
            </a:r>
          </a:p>
          <a:p>
            <a:pPr algn="ctr">
              <a:lnSpc>
                <a:spcPts val="5759"/>
              </a:lnSpc>
            </a:pPr>
            <a:r>
              <a:rPr lang="en-US" sz="5400" b="1" dirty="0">
                <a:solidFill>
                  <a:srgbClr val="FFFFFF"/>
                </a:solidFill>
                <a:effectLst>
                  <a:outerShdw blurRad="38100" dist="38100" dir="2700000" algn="tl">
                    <a:srgbClr val="000000">
                      <a:alpha val="43137"/>
                    </a:srgbClr>
                  </a:outerShdw>
                </a:effectLst>
                <a:latin typeface="Aptos" panose="020B0004020202020204" pitchFamily="34" charset="0"/>
                <a:ea typeface="Open Sans Bold"/>
                <a:cs typeface="Open Sans Bold"/>
                <a:sym typeface="Open Sans Bold"/>
              </a:rPr>
              <a:t>Malaria Chemoprevention Alliance </a:t>
            </a:r>
          </a:p>
        </p:txBody>
      </p:sp>
      <p:sp>
        <p:nvSpPr>
          <p:cNvPr id="11" name="TextBox 11"/>
          <p:cNvSpPr txBox="1"/>
          <p:nvPr/>
        </p:nvSpPr>
        <p:spPr>
          <a:xfrm>
            <a:off x="2895600" y="4761718"/>
            <a:ext cx="12606774" cy="986658"/>
          </a:xfrm>
          <a:prstGeom prst="rect">
            <a:avLst/>
          </a:prstGeom>
        </p:spPr>
        <p:txBody>
          <a:bodyPr lIns="0" tIns="0" rIns="0" bIns="0" rtlCol="0" anchor="t"/>
          <a:lstStyle/>
          <a:p>
            <a:pPr algn="ctr">
              <a:lnSpc>
                <a:spcPts val="4620"/>
              </a:lnSpc>
            </a:pPr>
            <a:endParaRPr lang="en-US" sz="4400" b="1" i="1" dirty="0">
              <a:solidFill>
                <a:srgbClr val="FFFFFF"/>
              </a:solidFill>
              <a:latin typeface="Open Sans Bold Italics"/>
              <a:ea typeface="Open Sans Bold Italics"/>
              <a:cs typeface="Open Sans Bold Italics"/>
              <a:sym typeface="Open Sans Bold Italics"/>
            </a:endParaRPr>
          </a:p>
        </p:txBody>
      </p:sp>
      <p:sp>
        <p:nvSpPr>
          <p:cNvPr id="6" name="TextBox 5">
            <a:extLst>
              <a:ext uri="{FF2B5EF4-FFF2-40B4-BE49-F238E27FC236}">
                <a16:creationId xmlns:a16="http://schemas.microsoft.com/office/drawing/2014/main" id="{006AFB31-9E99-2F70-09BA-BD9AAE1C7590}"/>
              </a:ext>
            </a:extLst>
          </p:cNvPr>
          <p:cNvSpPr txBox="1"/>
          <p:nvPr/>
        </p:nvSpPr>
        <p:spPr>
          <a:xfrm>
            <a:off x="195649" y="9791700"/>
            <a:ext cx="2014149" cy="338554"/>
          </a:xfrm>
          <a:prstGeom prst="rect">
            <a:avLst/>
          </a:prstGeom>
          <a:noFill/>
        </p:spPr>
        <p:txBody>
          <a:bodyPr wrap="square" rtlCol="0">
            <a:spAutoFit/>
          </a:bodyPr>
          <a:lstStyle/>
          <a:p>
            <a:r>
              <a:rPr lang="en-GB" sz="1600" dirty="0">
                <a:solidFill>
                  <a:schemeClr val="bg1">
                    <a:lumMod val="85000"/>
                  </a:schemeClr>
                </a:solidFill>
              </a:rPr>
              <a:t>Credit: PSI</a:t>
            </a:r>
            <a:endParaRPr lang="en-US" sz="1600" dirty="0">
              <a:solidFill>
                <a:schemeClr val="bg1">
                  <a:lumMod val="8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CDC65-42C9-A9C2-82F6-2905183D19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5C1FF76-DCAE-DC5E-F1C8-97BCCEFFDDD8}"/>
              </a:ext>
            </a:extLst>
          </p:cNvPr>
          <p:cNvGrpSpPr/>
          <p:nvPr/>
        </p:nvGrpSpPr>
        <p:grpSpPr>
          <a:xfrm>
            <a:off x="0" y="0"/>
            <a:ext cx="4445328" cy="10287000"/>
            <a:chOff x="0" y="0"/>
            <a:chExt cx="5927104" cy="13716000"/>
          </a:xfrm>
        </p:grpSpPr>
        <p:sp>
          <p:nvSpPr>
            <p:cNvPr id="3" name="Freeform 3">
              <a:extLst>
                <a:ext uri="{FF2B5EF4-FFF2-40B4-BE49-F238E27FC236}">
                  <a16:creationId xmlns:a16="http://schemas.microsoft.com/office/drawing/2014/main" id="{BC7581AA-CBAF-0BD2-22A4-96954F2837C6}"/>
                </a:ext>
              </a:extLst>
            </p:cNvPr>
            <p:cNvSpPr/>
            <p:nvPr/>
          </p:nvSpPr>
          <p:spPr>
            <a:xfrm>
              <a:off x="0" y="0"/>
              <a:ext cx="5927090" cy="13716000"/>
            </a:xfrm>
            <a:custGeom>
              <a:avLst/>
              <a:gdLst/>
              <a:ahLst/>
              <a:cxnLst/>
              <a:rect l="l" t="t" r="r" b="b"/>
              <a:pathLst>
                <a:path w="5927090" h="13716000">
                  <a:moveTo>
                    <a:pt x="0" y="0"/>
                  </a:moveTo>
                  <a:lnTo>
                    <a:pt x="5927090" y="0"/>
                  </a:lnTo>
                  <a:lnTo>
                    <a:pt x="5927090" y="13716000"/>
                  </a:lnTo>
                  <a:lnTo>
                    <a:pt x="0" y="13716000"/>
                  </a:lnTo>
                  <a:close/>
                </a:path>
              </a:pathLst>
            </a:custGeom>
            <a:solidFill>
              <a:srgbClr val="000000">
                <a:alpha val="0"/>
              </a:srgbClr>
            </a:solidFill>
            <a:ln w="12700">
              <a:solidFill>
                <a:srgbClr val="000000"/>
              </a:solidFill>
            </a:ln>
          </p:spPr>
          <p:txBody>
            <a:bodyPr/>
            <a:lstStyle/>
            <a:p>
              <a:endParaRPr lang="en-US"/>
            </a:p>
          </p:txBody>
        </p:sp>
      </p:grpSp>
      <p:sp>
        <p:nvSpPr>
          <p:cNvPr id="4" name="Freeform 4">
            <a:extLst>
              <a:ext uri="{FF2B5EF4-FFF2-40B4-BE49-F238E27FC236}">
                <a16:creationId xmlns:a16="http://schemas.microsoft.com/office/drawing/2014/main" id="{977479B3-E02A-D81B-00C2-512A0C88B9EE}"/>
              </a:ext>
            </a:extLst>
          </p:cNvPr>
          <p:cNvSpPr/>
          <p:nvPr/>
        </p:nvSpPr>
        <p:spPr>
          <a:xfrm>
            <a:off x="17638022" y="-114300"/>
            <a:ext cx="758864" cy="104394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BCD2D2E7-8FAD-DB91-5EAC-1CCC62F127EB}"/>
              </a:ext>
            </a:extLst>
          </p:cNvPr>
          <p:cNvSpPr txBox="1"/>
          <p:nvPr/>
        </p:nvSpPr>
        <p:spPr>
          <a:xfrm>
            <a:off x="5550331" y="877570"/>
            <a:ext cx="11720437" cy="862760"/>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New logo and colour tone (Proposed)  </a:t>
            </a:r>
            <a:endParaRPr lang="en-US" sz="4000" b="1" dirty="0">
              <a:solidFill>
                <a:srgbClr val="4C7330"/>
              </a:solidFill>
              <a:latin typeface="Aptos" panose="020B0004020202020204" pitchFamily="34" charset="0"/>
              <a:ea typeface="Open Sans Bold"/>
              <a:cs typeface="Open Sans Bold"/>
              <a:sym typeface="Open Sans Bold"/>
            </a:endParaRPr>
          </a:p>
        </p:txBody>
      </p:sp>
      <p:sp>
        <p:nvSpPr>
          <p:cNvPr id="6" name="TextBox 8">
            <a:extLst>
              <a:ext uri="{FF2B5EF4-FFF2-40B4-BE49-F238E27FC236}">
                <a16:creationId xmlns:a16="http://schemas.microsoft.com/office/drawing/2014/main" id="{0CA776ED-FD76-EE48-C27A-DD18B17BDCE8}"/>
              </a:ext>
            </a:extLst>
          </p:cNvPr>
          <p:cNvSpPr txBox="1"/>
          <p:nvPr/>
        </p:nvSpPr>
        <p:spPr>
          <a:xfrm>
            <a:off x="5539912" y="2595554"/>
            <a:ext cx="2200412" cy="625877"/>
          </a:xfrm>
          <a:prstGeom prst="rect">
            <a:avLst/>
          </a:prstGeom>
        </p:spPr>
        <p:txBody>
          <a:bodyPr wrap="square" lIns="0" tIns="0" rIns="0" bIns="0" rtlCol="0" anchor="t">
            <a:spAutoFit/>
          </a:bodyPr>
          <a:lstStyle/>
          <a:p>
            <a:pPr marL="323849" lvl="1">
              <a:lnSpc>
                <a:spcPct val="150000"/>
              </a:lnSpc>
            </a:pPr>
            <a:r>
              <a:rPr lang="en-GB" sz="3000" b="1" dirty="0">
                <a:latin typeface="Aptos" panose="020B0004020202020204" pitchFamily="34" charset="0"/>
              </a:rPr>
              <a:t>Option 1:</a:t>
            </a:r>
            <a:endParaRPr lang="en-US" sz="3000" b="1" strike="sngStrike" dirty="0">
              <a:latin typeface="Aptos" panose="020B0004020202020204" pitchFamily="34" charset="0"/>
            </a:endParaRPr>
          </a:p>
        </p:txBody>
      </p:sp>
      <p:pic>
        <p:nvPicPr>
          <p:cNvPr id="10" name="Picture 9">
            <a:extLst>
              <a:ext uri="{FF2B5EF4-FFF2-40B4-BE49-F238E27FC236}">
                <a16:creationId xmlns:a16="http://schemas.microsoft.com/office/drawing/2014/main" id="{C6D4FB6C-6996-244F-9941-11F20C0A136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
            <a:ext cx="4445318" cy="10325100"/>
          </a:xfrm>
          <a:prstGeom prst="rect">
            <a:avLst/>
          </a:prstGeom>
        </p:spPr>
      </p:pic>
      <p:sp>
        <p:nvSpPr>
          <p:cNvPr id="12" name="TextBox 8">
            <a:extLst>
              <a:ext uri="{FF2B5EF4-FFF2-40B4-BE49-F238E27FC236}">
                <a16:creationId xmlns:a16="http://schemas.microsoft.com/office/drawing/2014/main" id="{601CEB63-8AF6-01E8-40A3-8159A5269BC1}"/>
              </a:ext>
            </a:extLst>
          </p:cNvPr>
          <p:cNvSpPr txBox="1"/>
          <p:nvPr/>
        </p:nvSpPr>
        <p:spPr>
          <a:xfrm>
            <a:off x="5550331" y="5330227"/>
            <a:ext cx="2200412" cy="625877"/>
          </a:xfrm>
          <a:prstGeom prst="rect">
            <a:avLst/>
          </a:prstGeom>
        </p:spPr>
        <p:txBody>
          <a:bodyPr wrap="square" lIns="0" tIns="0" rIns="0" bIns="0" rtlCol="0" anchor="t">
            <a:spAutoFit/>
          </a:bodyPr>
          <a:lstStyle/>
          <a:p>
            <a:pPr marL="323849" lvl="1">
              <a:lnSpc>
                <a:spcPct val="150000"/>
              </a:lnSpc>
            </a:pPr>
            <a:r>
              <a:rPr lang="en-GB" sz="3000" b="1" dirty="0">
                <a:latin typeface="Aptos" panose="020B0004020202020204" pitchFamily="34" charset="0"/>
              </a:rPr>
              <a:t>Option 2:</a:t>
            </a:r>
            <a:endParaRPr lang="en-US" sz="3000" b="1" strike="sngStrike" dirty="0">
              <a:latin typeface="Aptos" panose="020B0004020202020204" pitchFamily="34" charset="0"/>
            </a:endParaRPr>
          </a:p>
        </p:txBody>
      </p:sp>
      <p:sp>
        <p:nvSpPr>
          <p:cNvPr id="16" name="TextBox 8">
            <a:extLst>
              <a:ext uri="{FF2B5EF4-FFF2-40B4-BE49-F238E27FC236}">
                <a16:creationId xmlns:a16="http://schemas.microsoft.com/office/drawing/2014/main" id="{86D7666E-D469-19A4-6758-8EA9404399DF}"/>
              </a:ext>
            </a:extLst>
          </p:cNvPr>
          <p:cNvSpPr txBox="1"/>
          <p:nvPr/>
        </p:nvSpPr>
        <p:spPr>
          <a:xfrm>
            <a:off x="5550331" y="7938871"/>
            <a:ext cx="11213669" cy="1877437"/>
          </a:xfrm>
          <a:prstGeom prst="rect">
            <a:avLst/>
          </a:prstGeom>
        </p:spPr>
        <p:txBody>
          <a:bodyPr wrap="square" lIns="0" tIns="0" rIns="0" bIns="0" rtlCol="0" anchor="t">
            <a:spAutoFit/>
          </a:bodyPr>
          <a:lstStyle/>
          <a:p>
            <a:pPr fontAlgn="base"/>
            <a:r>
              <a:rPr lang="en-US" sz="3200" b="1" dirty="0">
                <a:solidFill>
                  <a:srgbClr val="4C7330"/>
                </a:solidFill>
                <a:latin typeface="Aptos" panose="020B0004020202020204" pitchFamily="34" charset="0"/>
              </a:rPr>
              <a:t>Interpretation:</a:t>
            </a:r>
          </a:p>
          <a:p>
            <a:pPr fontAlgn="base"/>
            <a:endParaRPr lang="en-US" sz="3000" b="1" dirty="0">
              <a:solidFill>
                <a:srgbClr val="4C7330"/>
              </a:solidFill>
              <a:latin typeface="Aptos" panose="020B0004020202020204" pitchFamily="34" charset="0"/>
            </a:endParaRPr>
          </a:p>
          <a:p>
            <a:pPr fontAlgn="base"/>
            <a:r>
              <a:rPr lang="en-US" sz="3000" dirty="0">
                <a:latin typeface="Aptos" panose="020B0004020202020204" pitchFamily="34" charset="0"/>
              </a:rPr>
              <a:t>An alliance for malaria chemoprevention that provides preventive intervention for population-wide protection.</a:t>
            </a:r>
          </a:p>
        </p:txBody>
      </p:sp>
      <p:sp>
        <p:nvSpPr>
          <p:cNvPr id="24" name="TextBox 23">
            <a:extLst>
              <a:ext uri="{FF2B5EF4-FFF2-40B4-BE49-F238E27FC236}">
                <a16:creationId xmlns:a16="http://schemas.microsoft.com/office/drawing/2014/main" id="{305749D1-F58A-B141-8AF3-E7D7BDD7F37F}"/>
              </a:ext>
            </a:extLst>
          </p:cNvPr>
          <p:cNvSpPr txBox="1"/>
          <p:nvPr/>
        </p:nvSpPr>
        <p:spPr>
          <a:xfrm>
            <a:off x="0" y="9798221"/>
            <a:ext cx="2014149" cy="338554"/>
          </a:xfrm>
          <a:prstGeom prst="rect">
            <a:avLst/>
          </a:prstGeom>
          <a:noFill/>
        </p:spPr>
        <p:txBody>
          <a:bodyPr wrap="square" rtlCol="0">
            <a:spAutoFit/>
          </a:bodyPr>
          <a:lstStyle/>
          <a:p>
            <a:r>
              <a:rPr lang="en-GB" sz="1600" dirty="0">
                <a:solidFill>
                  <a:schemeClr val="bg1"/>
                </a:solidFill>
              </a:rPr>
              <a:t>Credit: PSI</a:t>
            </a:r>
            <a:endParaRPr lang="en-US" sz="1600" dirty="0">
              <a:solidFill>
                <a:schemeClr val="bg1"/>
              </a:solidFill>
            </a:endParaRPr>
          </a:p>
        </p:txBody>
      </p:sp>
      <p:pic>
        <p:nvPicPr>
          <p:cNvPr id="26" name="Picture 25" descr="A blue and orange logo&#10;&#10;AI-generated content may be incorrect.">
            <a:extLst>
              <a:ext uri="{FF2B5EF4-FFF2-40B4-BE49-F238E27FC236}">
                <a16:creationId xmlns:a16="http://schemas.microsoft.com/office/drawing/2014/main" id="{04DA90F3-2BC5-72E2-1F0F-C62F8E07CB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92872" y="4880066"/>
            <a:ext cx="4821386" cy="2129694"/>
          </a:xfrm>
          <a:prstGeom prst="rect">
            <a:avLst/>
          </a:prstGeom>
        </p:spPr>
      </p:pic>
      <p:pic>
        <p:nvPicPr>
          <p:cNvPr id="28" name="Picture 27" descr="A logo with blue text&#10;&#10;AI-generated content may be incorrect.">
            <a:extLst>
              <a:ext uri="{FF2B5EF4-FFF2-40B4-BE49-F238E27FC236}">
                <a16:creationId xmlns:a16="http://schemas.microsoft.com/office/drawing/2014/main" id="{945D3F2F-06B8-98F8-CE02-20F91A907E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4751" y="4880066"/>
            <a:ext cx="4918935" cy="2320834"/>
          </a:xfrm>
          <a:prstGeom prst="rect">
            <a:avLst/>
          </a:prstGeom>
        </p:spPr>
      </p:pic>
      <p:pic>
        <p:nvPicPr>
          <p:cNvPr id="8" name="Picture 7">
            <a:extLst>
              <a:ext uri="{FF2B5EF4-FFF2-40B4-BE49-F238E27FC236}">
                <a16:creationId xmlns:a16="http://schemas.microsoft.com/office/drawing/2014/main" id="{7B2649E7-F35C-0288-DB0B-0A268AD5F9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0743" y="2087354"/>
            <a:ext cx="2858190" cy="2067857"/>
          </a:xfrm>
          <a:prstGeom prst="rect">
            <a:avLst/>
          </a:prstGeom>
        </p:spPr>
      </p:pic>
      <p:sp>
        <p:nvSpPr>
          <p:cNvPr id="9" name="Rectangle 8">
            <a:extLst>
              <a:ext uri="{FF2B5EF4-FFF2-40B4-BE49-F238E27FC236}">
                <a16:creationId xmlns:a16="http://schemas.microsoft.com/office/drawing/2014/main" id="{43ECD7EB-C975-958C-1643-B34627280806}"/>
              </a:ext>
            </a:extLst>
          </p:cNvPr>
          <p:cNvSpPr/>
          <p:nvPr/>
        </p:nvSpPr>
        <p:spPr>
          <a:xfrm>
            <a:off x="7544751" y="2791740"/>
            <a:ext cx="684849" cy="8293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46068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B9C-9E6F-C8B9-5972-CC2D4C6AC9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388FDF-9391-2CEB-6E88-F91AF459DF3D}"/>
              </a:ext>
            </a:extLst>
          </p:cNvPr>
          <p:cNvGrpSpPr/>
          <p:nvPr/>
        </p:nvGrpSpPr>
        <p:grpSpPr>
          <a:xfrm>
            <a:off x="0" y="0"/>
            <a:ext cx="4445328" cy="10287000"/>
            <a:chOff x="0" y="0"/>
            <a:chExt cx="5927104" cy="13716000"/>
          </a:xfrm>
        </p:grpSpPr>
        <p:sp>
          <p:nvSpPr>
            <p:cNvPr id="3" name="Freeform 3">
              <a:extLst>
                <a:ext uri="{FF2B5EF4-FFF2-40B4-BE49-F238E27FC236}">
                  <a16:creationId xmlns:a16="http://schemas.microsoft.com/office/drawing/2014/main" id="{17199709-B216-A113-5C4F-FBE260067B02}"/>
                </a:ext>
              </a:extLst>
            </p:cNvPr>
            <p:cNvSpPr/>
            <p:nvPr/>
          </p:nvSpPr>
          <p:spPr>
            <a:xfrm>
              <a:off x="0" y="0"/>
              <a:ext cx="5927090" cy="13716000"/>
            </a:xfrm>
            <a:custGeom>
              <a:avLst/>
              <a:gdLst/>
              <a:ahLst/>
              <a:cxnLst/>
              <a:rect l="l" t="t" r="r" b="b"/>
              <a:pathLst>
                <a:path w="5927090" h="13716000">
                  <a:moveTo>
                    <a:pt x="0" y="0"/>
                  </a:moveTo>
                  <a:lnTo>
                    <a:pt x="5927090" y="0"/>
                  </a:lnTo>
                  <a:lnTo>
                    <a:pt x="5927090" y="13716000"/>
                  </a:lnTo>
                  <a:lnTo>
                    <a:pt x="0" y="13716000"/>
                  </a:lnTo>
                  <a:close/>
                </a:path>
              </a:pathLst>
            </a:custGeom>
            <a:solidFill>
              <a:srgbClr val="000000">
                <a:alpha val="0"/>
              </a:srgbClr>
            </a:solidFill>
            <a:ln w="12700">
              <a:solidFill>
                <a:srgbClr val="000000"/>
              </a:solidFill>
            </a:ln>
          </p:spPr>
          <p:txBody>
            <a:bodyPr/>
            <a:lstStyle/>
            <a:p>
              <a:endParaRPr lang="en-US"/>
            </a:p>
          </p:txBody>
        </p:sp>
      </p:grpSp>
      <p:sp>
        <p:nvSpPr>
          <p:cNvPr id="4" name="Freeform 4">
            <a:extLst>
              <a:ext uri="{FF2B5EF4-FFF2-40B4-BE49-F238E27FC236}">
                <a16:creationId xmlns:a16="http://schemas.microsoft.com/office/drawing/2014/main" id="{35B65C6A-47ED-8813-9429-59EA9C5946E5}"/>
              </a:ext>
            </a:extLst>
          </p:cNvPr>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0D470E58-E4E6-175B-22FE-907CB3BED523}"/>
              </a:ext>
            </a:extLst>
          </p:cNvPr>
          <p:cNvSpPr txBox="1"/>
          <p:nvPr/>
        </p:nvSpPr>
        <p:spPr>
          <a:xfrm>
            <a:off x="5550331" y="877570"/>
            <a:ext cx="11720437" cy="862760"/>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Website and communications  </a:t>
            </a:r>
            <a:endParaRPr lang="en-US" sz="4000" b="1" dirty="0">
              <a:solidFill>
                <a:srgbClr val="4C7330"/>
              </a:solidFill>
              <a:latin typeface="Aptos" panose="020B0004020202020204" pitchFamily="34" charset="0"/>
              <a:ea typeface="Open Sans Bold"/>
              <a:cs typeface="Open Sans Bold"/>
              <a:sym typeface="Open Sans Bold"/>
            </a:endParaRPr>
          </a:p>
        </p:txBody>
      </p:sp>
      <p:sp>
        <p:nvSpPr>
          <p:cNvPr id="8" name="TextBox 8">
            <a:extLst>
              <a:ext uri="{FF2B5EF4-FFF2-40B4-BE49-F238E27FC236}">
                <a16:creationId xmlns:a16="http://schemas.microsoft.com/office/drawing/2014/main" id="{F1FA5561-5EE0-4604-0B5F-19412544C622}"/>
              </a:ext>
            </a:extLst>
          </p:cNvPr>
          <p:cNvSpPr txBox="1"/>
          <p:nvPr/>
        </p:nvSpPr>
        <p:spPr>
          <a:xfrm>
            <a:off x="4859507" y="1697404"/>
            <a:ext cx="12455804" cy="7512378"/>
          </a:xfrm>
          <a:prstGeom prst="rect">
            <a:avLst/>
          </a:prstGeom>
        </p:spPr>
        <p:txBody>
          <a:bodyPr wrap="square" lIns="0" tIns="0" rIns="0" bIns="0" rtlCol="0" anchor="t">
            <a:spAutoFit/>
          </a:bodyPr>
          <a:lstStyle/>
          <a:p>
            <a:pPr marL="647697" lvl="1" indent="-323848">
              <a:lnSpc>
                <a:spcPts val="4199"/>
              </a:lnSpc>
              <a:buFont typeface="Arial"/>
              <a:buChar char="•"/>
            </a:pPr>
            <a:r>
              <a:rPr lang="en-US" sz="3000" dirty="0">
                <a:latin typeface="Aptos" panose="020B0004020202020204" pitchFamily="34" charset="0"/>
              </a:rPr>
              <a:t>Reflecting budget considerations and opportunity to streamline existing platform, suggest transforming the current SMC Alliance into the Malaria Chemoprevention Alliance website</a:t>
            </a:r>
          </a:p>
          <a:p>
            <a:pPr marL="323849" lvl="1">
              <a:lnSpc>
                <a:spcPts val="4199"/>
              </a:lnSpc>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Creating </a:t>
            </a:r>
            <a:r>
              <a:rPr lang="en-US" sz="3000" b="1" dirty="0">
                <a:solidFill>
                  <a:schemeClr val="accent3">
                    <a:lumMod val="75000"/>
                  </a:schemeClr>
                </a:solidFill>
                <a:latin typeface="Aptos" panose="020B0004020202020204" pitchFamily="34" charset="0"/>
              </a:rPr>
              <a:t>simple</a:t>
            </a:r>
            <a:r>
              <a:rPr lang="en-US" sz="3000" dirty="0">
                <a:latin typeface="Aptos" panose="020B0004020202020204" pitchFamily="34" charset="0"/>
              </a:rPr>
              <a:t>, </a:t>
            </a:r>
            <a:r>
              <a:rPr lang="en-US" sz="3000" b="1" dirty="0">
                <a:solidFill>
                  <a:schemeClr val="accent3">
                    <a:lumMod val="75000"/>
                  </a:schemeClr>
                </a:solidFill>
                <a:latin typeface="Aptos" panose="020B0004020202020204" pitchFamily="34" charset="0"/>
              </a:rPr>
              <a:t>light-touch landing page</a:t>
            </a:r>
            <a:r>
              <a:rPr lang="en-US" sz="3000" dirty="0">
                <a:latin typeface="Aptos" panose="020B0004020202020204" pitchFamily="34" charset="0"/>
              </a:rPr>
              <a:t>, outlining the Alliance’s :</a:t>
            </a:r>
          </a:p>
          <a:p>
            <a:pPr marL="1238249" lvl="2" indent="-457200">
              <a:lnSpc>
                <a:spcPts val="4199"/>
              </a:lnSpc>
              <a:buFont typeface="Wingdings" panose="05000000000000000000" pitchFamily="2" charset="2"/>
              <a:buChar char="Ø"/>
            </a:pPr>
            <a:r>
              <a:rPr lang="en-US" sz="3000" dirty="0">
                <a:latin typeface="Aptos" panose="020B0004020202020204" pitchFamily="34" charset="0"/>
              </a:rPr>
              <a:t>vision, mission, and objectives</a:t>
            </a:r>
          </a:p>
          <a:p>
            <a:pPr marL="1238249" lvl="2" indent="-457200">
              <a:lnSpc>
                <a:spcPts val="4199"/>
              </a:lnSpc>
              <a:buFont typeface="Wingdings" panose="05000000000000000000" pitchFamily="2" charset="2"/>
              <a:buChar char="Ø"/>
            </a:pPr>
            <a:r>
              <a:rPr lang="en-US" sz="3000" dirty="0">
                <a:latin typeface="Aptos" panose="020B0004020202020204" pitchFamily="34" charset="0"/>
              </a:rPr>
              <a:t>key messages</a:t>
            </a:r>
          </a:p>
          <a:p>
            <a:pPr marL="1238249" lvl="2" indent="-457200">
              <a:lnSpc>
                <a:spcPts val="4199"/>
              </a:lnSpc>
              <a:buFont typeface="Wingdings" panose="05000000000000000000" pitchFamily="2" charset="2"/>
              <a:buChar char="Ø"/>
            </a:pPr>
            <a:r>
              <a:rPr lang="en-US" sz="3000" dirty="0">
                <a:latin typeface="Aptos" panose="020B0004020202020204" pitchFamily="34" charset="0"/>
              </a:rPr>
              <a:t>governance, etc.</a:t>
            </a:r>
          </a:p>
          <a:p>
            <a:pPr marL="781049" lvl="2">
              <a:lnSpc>
                <a:spcPts val="4199"/>
              </a:lnSpc>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From the Alliance homepage, </a:t>
            </a:r>
            <a:r>
              <a:rPr lang="en-US" sz="3000" b="1" dirty="0">
                <a:solidFill>
                  <a:schemeClr val="accent3">
                    <a:lumMod val="75000"/>
                  </a:schemeClr>
                </a:solidFill>
                <a:latin typeface="Aptos" panose="020B0004020202020204" pitchFamily="34" charset="0"/>
              </a:rPr>
              <a:t>create subpages</a:t>
            </a:r>
            <a:r>
              <a:rPr lang="en-US" sz="3000" dirty="0">
                <a:latin typeface="Aptos" panose="020B0004020202020204" pitchFamily="34" charset="0"/>
              </a:rPr>
              <a:t> that direct to member alliance landing pages</a:t>
            </a:r>
          </a:p>
          <a:p>
            <a:pPr marL="323849" lvl="1">
              <a:lnSpc>
                <a:spcPts val="4199"/>
              </a:lnSpc>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This approach </a:t>
            </a:r>
            <a:r>
              <a:rPr lang="en-US" sz="3000" b="1" dirty="0" err="1">
                <a:solidFill>
                  <a:schemeClr val="accent3">
                    <a:lumMod val="75000"/>
                  </a:schemeClr>
                </a:solidFill>
                <a:latin typeface="Aptos" panose="020B0004020202020204" pitchFamily="34" charset="0"/>
              </a:rPr>
              <a:t>minimises</a:t>
            </a:r>
            <a:r>
              <a:rPr lang="en-US" sz="3000" b="1" dirty="0">
                <a:solidFill>
                  <a:schemeClr val="accent3">
                    <a:lumMod val="75000"/>
                  </a:schemeClr>
                </a:solidFill>
                <a:latin typeface="Aptos" panose="020B0004020202020204" pitchFamily="34" charset="0"/>
              </a:rPr>
              <a:t> duplication</a:t>
            </a:r>
            <a:r>
              <a:rPr lang="en-US" sz="3000" dirty="0">
                <a:solidFill>
                  <a:schemeClr val="accent3">
                    <a:lumMod val="75000"/>
                  </a:schemeClr>
                </a:solidFill>
                <a:latin typeface="Aptos" panose="020B0004020202020204" pitchFamily="34" charset="0"/>
              </a:rPr>
              <a:t> </a:t>
            </a:r>
            <a:r>
              <a:rPr lang="en-US" sz="3000" b="1" dirty="0">
                <a:solidFill>
                  <a:schemeClr val="accent3">
                    <a:lumMod val="75000"/>
                  </a:schemeClr>
                </a:solidFill>
                <a:latin typeface="Aptos" panose="020B0004020202020204" pitchFamily="34" charset="0"/>
              </a:rPr>
              <a:t>and maintenance efforts</a:t>
            </a:r>
            <a:r>
              <a:rPr lang="en-US" sz="3000" dirty="0">
                <a:latin typeface="Aptos" panose="020B0004020202020204" pitchFamily="34" charset="0"/>
              </a:rPr>
              <a:t>, while reinforcing </a:t>
            </a:r>
            <a:r>
              <a:rPr lang="en-US" sz="3000" b="1" dirty="0">
                <a:solidFill>
                  <a:schemeClr val="accent3">
                    <a:lumMod val="75000"/>
                  </a:schemeClr>
                </a:solidFill>
                <a:latin typeface="Aptos" panose="020B0004020202020204" pitchFamily="34" charset="0"/>
              </a:rPr>
              <a:t>unity</a:t>
            </a:r>
            <a:r>
              <a:rPr lang="en-US" sz="3000" dirty="0">
                <a:latin typeface="Aptos" panose="020B0004020202020204" pitchFamily="34" charset="0"/>
              </a:rPr>
              <a:t> and </a:t>
            </a:r>
            <a:r>
              <a:rPr lang="en-US" sz="3000" b="1" dirty="0">
                <a:solidFill>
                  <a:schemeClr val="accent3">
                    <a:lumMod val="75000"/>
                  </a:schemeClr>
                </a:solidFill>
                <a:latin typeface="Aptos" panose="020B0004020202020204" pitchFamily="34" charset="0"/>
              </a:rPr>
              <a:t>cross-promotion</a:t>
            </a:r>
          </a:p>
        </p:txBody>
      </p:sp>
      <p:pic>
        <p:nvPicPr>
          <p:cNvPr id="14" name="Picture 13">
            <a:extLst>
              <a:ext uri="{FF2B5EF4-FFF2-40B4-BE49-F238E27FC236}">
                <a16:creationId xmlns:a16="http://schemas.microsoft.com/office/drawing/2014/main" id="{803CA515-36A2-3D63-80E4-05DA8CA05C22}"/>
              </a:ext>
            </a:extLst>
          </p:cNvPr>
          <p:cNvPicPr>
            <a:picLocks noChangeAspect="1"/>
          </p:cNvPicPr>
          <p:nvPr/>
        </p:nvPicPr>
        <p:blipFill>
          <a:blip r:embed="rId6" cstate="email">
            <a:extLst>
              <a:ext uri="{28A0092B-C50C-407E-A947-70E740481C1C}">
                <a14:useLocalDpi xmlns:a14="http://schemas.microsoft.com/office/drawing/2010/main"/>
              </a:ext>
            </a:extLst>
          </a:blip>
          <a:srcRect b="-371"/>
          <a:stretch>
            <a:fillRect/>
          </a:stretch>
        </p:blipFill>
        <p:spPr>
          <a:xfrm>
            <a:off x="-152400" y="18042"/>
            <a:ext cx="4606683" cy="10307058"/>
          </a:xfrm>
          <a:prstGeom prst="rect">
            <a:avLst/>
          </a:prstGeom>
        </p:spPr>
      </p:pic>
      <p:sp>
        <p:nvSpPr>
          <p:cNvPr id="5" name="TextBox 4">
            <a:extLst>
              <a:ext uri="{FF2B5EF4-FFF2-40B4-BE49-F238E27FC236}">
                <a16:creationId xmlns:a16="http://schemas.microsoft.com/office/drawing/2014/main" id="{4B77F222-AD2A-4D0D-F3AA-C53DDE7318F3}"/>
              </a:ext>
            </a:extLst>
          </p:cNvPr>
          <p:cNvSpPr txBox="1"/>
          <p:nvPr/>
        </p:nvSpPr>
        <p:spPr>
          <a:xfrm>
            <a:off x="208510" y="9639300"/>
            <a:ext cx="2014149" cy="338554"/>
          </a:xfrm>
          <a:prstGeom prst="rect">
            <a:avLst/>
          </a:prstGeom>
          <a:noFill/>
        </p:spPr>
        <p:txBody>
          <a:bodyPr wrap="square" rtlCol="0">
            <a:spAutoFit/>
          </a:bodyPr>
          <a:lstStyle/>
          <a:p>
            <a:r>
              <a:rPr lang="en-GB" sz="1600" dirty="0">
                <a:solidFill>
                  <a:schemeClr val="bg1">
                    <a:lumMod val="85000"/>
                  </a:schemeClr>
                </a:solidFill>
              </a:rPr>
              <a:t>Credit: MMV</a:t>
            </a:r>
            <a:endParaRPr lang="en-US" sz="1600" dirty="0">
              <a:solidFill>
                <a:schemeClr val="bg1">
                  <a:lumMod val="85000"/>
                </a:schemeClr>
              </a:solidFill>
            </a:endParaRPr>
          </a:p>
        </p:txBody>
      </p:sp>
    </p:spTree>
    <p:extLst>
      <p:ext uri="{BB962C8B-B14F-4D97-AF65-F5344CB8AC3E}">
        <p14:creationId xmlns:p14="http://schemas.microsoft.com/office/powerpoint/2010/main" val="56877612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0" y="9613212"/>
            <a:ext cx="5454907" cy="673788"/>
          </a:xfrm>
          <a:custGeom>
            <a:avLst/>
            <a:gdLst/>
            <a:ahLst/>
            <a:cxnLst/>
            <a:rect l="l" t="t" r="r" b="b"/>
            <a:pathLst>
              <a:path w="5454907" h="673788">
                <a:moveTo>
                  <a:pt x="0" y="0"/>
                </a:moveTo>
                <a:lnTo>
                  <a:pt x="5454907" y="0"/>
                </a:lnTo>
                <a:lnTo>
                  <a:pt x="5454907" y="673788"/>
                </a:lnTo>
                <a:lnTo>
                  <a:pt x="0" y="67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7">
            <a:extLst>
              <a:ext uri="{FF2B5EF4-FFF2-40B4-BE49-F238E27FC236}">
                <a16:creationId xmlns:a16="http://schemas.microsoft.com/office/drawing/2014/main" id="{3B590E10-108A-F513-B956-A92939DFB86B}"/>
              </a:ext>
            </a:extLst>
          </p:cNvPr>
          <p:cNvSpPr txBox="1"/>
          <p:nvPr/>
        </p:nvSpPr>
        <p:spPr>
          <a:xfrm>
            <a:off x="1157363" y="877570"/>
            <a:ext cx="10418743" cy="862760"/>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Decisions and next steps</a:t>
            </a:r>
            <a:endParaRPr lang="en-US" sz="4000" b="1" dirty="0">
              <a:solidFill>
                <a:srgbClr val="4C7330"/>
              </a:solidFill>
              <a:latin typeface="Aptos" panose="020B0004020202020204" pitchFamily="34" charset="0"/>
              <a:ea typeface="Open Sans Bold"/>
              <a:cs typeface="Open Sans Bold"/>
              <a:sym typeface="Open Sans Bold"/>
            </a:endParaRPr>
          </a:p>
        </p:txBody>
      </p:sp>
      <p:sp>
        <p:nvSpPr>
          <p:cNvPr id="14" name="TextBox 8">
            <a:extLst>
              <a:ext uri="{FF2B5EF4-FFF2-40B4-BE49-F238E27FC236}">
                <a16:creationId xmlns:a16="http://schemas.microsoft.com/office/drawing/2014/main" id="{45C2C6C2-EBEB-595D-7C15-78A8B6F8BB54}"/>
              </a:ext>
            </a:extLst>
          </p:cNvPr>
          <p:cNvSpPr txBox="1"/>
          <p:nvPr/>
        </p:nvSpPr>
        <p:spPr>
          <a:xfrm>
            <a:off x="1028701" y="2327808"/>
            <a:ext cx="8496299" cy="4154984"/>
          </a:xfrm>
          <a:prstGeom prst="rect">
            <a:avLst/>
          </a:prstGeom>
        </p:spPr>
        <p:txBody>
          <a:bodyPr wrap="square" lIns="0" tIns="0" rIns="0" bIns="0" rtlCol="0" anchor="t">
            <a:spAutoFit/>
          </a:bodyPr>
          <a:lstStyle/>
          <a:p>
            <a:pPr marL="647697" lvl="1" indent="-323848">
              <a:buFont typeface="Arial"/>
              <a:buChar char="•"/>
            </a:pPr>
            <a:r>
              <a:rPr lang="en-US" sz="3000" dirty="0">
                <a:latin typeface="Aptos" panose="020B0004020202020204" pitchFamily="34" charset="0"/>
              </a:rPr>
              <a:t>Agreement on the </a:t>
            </a:r>
            <a:r>
              <a:rPr lang="en-US" sz="3000" b="1" dirty="0">
                <a:solidFill>
                  <a:schemeClr val="accent3">
                    <a:lumMod val="75000"/>
                  </a:schemeClr>
                </a:solidFill>
                <a:latin typeface="Aptos" panose="020B0004020202020204" pitchFamily="34" charset="0"/>
              </a:rPr>
              <a:t>new Alliance’s name and logo</a:t>
            </a:r>
            <a:endParaRPr lang="en-US" sz="3000" b="1" dirty="0">
              <a:solidFill>
                <a:srgbClr val="FF0000"/>
              </a:solidFill>
              <a:latin typeface="Aptos" panose="020B0004020202020204" pitchFamily="34" charset="0"/>
            </a:endParaRPr>
          </a:p>
          <a:p>
            <a:pPr marL="323849" lvl="1"/>
            <a:endParaRPr lang="en-US" sz="3000" b="1" dirty="0">
              <a:solidFill>
                <a:schemeClr val="accent3">
                  <a:lumMod val="75000"/>
                </a:schemeClr>
              </a:solidFill>
              <a:latin typeface="Aptos" panose="020B0004020202020204" pitchFamily="34" charset="0"/>
            </a:endParaRPr>
          </a:p>
          <a:p>
            <a:pPr marL="647697" lvl="1" indent="-323848">
              <a:buFont typeface="Arial"/>
              <a:buChar char="•"/>
            </a:pPr>
            <a:r>
              <a:rPr lang="en-US" sz="3000" b="1" dirty="0">
                <a:solidFill>
                  <a:schemeClr val="accent3">
                    <a:lumMod val="75000"/>
                  </a:schemeClr>
                </a:solidFill>
                <a:latin typeface="Aptos" panose="020B0004020202020204" pitchFamily="34" charset="0"/>
              </a:rPr>
              <a:t>Guidance</a:t>
            </a:r>
            <a:r>
              <a:rPr lang="en-US" sz="3000" dirty="0">
                <a:latin typeface="Aptos" panose="020B0004020202020204" pitchFamily="34" charset="0"/>
              </a:rPr>
              <a:t> on next steps for:</a:t>
            </a:r>
          </a:p>
          <a:p>
            <a:pPr marL="1238249" lvl="2" indent="-457200">
              <a:buFont typeface="Wingdings" panose="05000000000000000000" pitchFamily="2" charset="2"/>
              <a:buChar char="Ø"/>
            </a:pPr>
            <a:r>
              <a:rPr lang="en-US" sz="3000" dirty="0">
                <a:latin typeface="Aptos" panose="020B0004020202020204" pitchFamily="34" charset="0"/>
              </a:rPr>
              <a:t>vision and mission statements</a:t>
            </a:r>
          </a:p>
          <a:p>
            <a:pPr marL="1238249" lvl="2" indent="-457200">
              <a:buFont typeface="Wingdings" panose="05000000000000000000" pitchFamily="2" charset="2"/>
              <a:buChar char="Ø"/>
            </a:pPr>
            <a:r>
              <a:rPr lang="en-US" sz="3000" dirty="0">
                <a:latin typeface="Aptos" panose="020B0004020202020204" pitchFamily="34" charset="0"/>
              </a:rPr>
              <a:t>key messaging</a:t>
            </a:r>
          </a:p>
          <a:p>
            <a:pPr marL="1238249" lvl="2" indent="-457200">
              <a:buFont typeface="Wingdings" panose="05000000000000000000" pitchFamily="2" charset="2"/>
              <a:buChar char="Ø"/>
            </a:pPr>
            <a:r>
              <a:rPr lang="en-US" sz="3000" dirty="0">
                <a:latin typeface="Aptos" panose="020B0004020202020204" pitchFamily="34" charset="0"/>
              </a:rPr>
              <a:t>governance framework </a:t>
            </a:r>
          </a:p>
          <a:p>
            <a:pPr marL="1238249" lvl="2" indent="-457200">
              <a:buFont typeface="Wingdings" panose="05000000000000000000" pitchFamily="2" charset="2"/>
              <a:buChar char="Ø"/>
            </a:pPr>
            <a:r>
              <a:rPr lang="en-US" sz="3000" dirty="0">
                <a:latin typeface="Aptos" panose="020B0004020202020204" pitchFamily="34" charset="0"/>
              </a:rPr>
              <a:t>branding elements</a:t>
            </a:r>
          </a:p>
          <a:p>
            <a:pPr marL="1238249" lvl="2" indent="-457200">
              <a:buFont typeface="Wingdings" panose="05000000000000000000" pitchFamily="2" charset="2"/>
              <a:buChar char="Ø"/>
            </a:pPr>
            <a:r>
              <a:rPr lang="en-US" sz="3000" dirty="0">
                <a:latin typeface="Aptos" panose="020B0004020202020204" pitchFamily="34" charset="0"/>
              </a:rPr>
              <a:t>announcement timeline and plan</a:t>
            </a:r>
          </a:p>
        </p:txBody>
      </p:sp>
      <p:pic>
        <p:nvPicPr>
          <p:cNvPr id="3" name="Picture 2">
            <a:extLst>
              <a:ext uri="{FF2B5EF4-FFF2-40B4-BE49-F238E27FC236}">
                <a16:creationId xmlns:a16="http://schemas.microsoft.com/office/drawing/2014/main" id="{8BBDF6CA-A823-8963-396C-E903A8F8DD9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599821" y="0"/>
            <a:ext cx="7688179" cy="10268953"/>
          </a:xfrm>
          <a:prstGeom prst="rect">
            <a:avLst/>
          </a:prstGeom>
        </p:spPr>
      </p:pic>
      <p:sp>
        <p:nvSpPr>
          <p:cNvPr id="2" name="TextBox 1">
            <a:extLst>
              <a:ext uri="{FF2B5EF4-FFF2-40B4-BE49-F238E27FC236}">
                <a16:creationId xmlns:a16="http://schemas.microsoft.com/office/drawing/2014/main" id="{13F711E8-7CE4-DF52-C085-E968E533BD91}"/>
              </a:ext>
            </a:extLst>
          </p:cNvPr>
          <p:cNvSpPr txBox="1"/>
          <p:nvPr/>
        </p:nvSpPr>
        <p:spPr>
          <a:xfrm>
            <a:off x="10972800" y="9611552"/>
            <a:ext cx="3581400" cy="338554"/>
          </a:xfrm>
          <a:prstGeom prst="rect">
            <a:avLst/>
          </a:prstGeom>
          <a:noFill/>
        </p:spPr>
        <p:txBody>
          <a:bodyPr wrap="square" rtlCol="0">
            <a:spAutoFit/>
          </a:bodyPr>
          <a:lstStyle/>
          <a:p>
            <a:r>
              <a:rPr lang="en-GB" sz="1600" dirty="0">
                <a:solidFill>
                  <a:schemeClr val="bg1"/>
                </a:solidFill>
              </a:rPr>
              <a:t>Credit: Malaria Consortium</a:t>
            </a:r>
            <a:endParaRPr lang="en-US" sz="1600" dirty="0">
              <a:solidFill>
                <a:schemeClr val="bg1"/>
              </a:solidFill>
            </a:endParaRPr>
          </a:p>
        </p:txBody>
      </p:sp>
      <p:sp>
        <p:nvSpPr>
          <p:cNvPr id="4" name="TextBox 8">
            <a:extLst>
              <a:ext uri="{FF2B5EF4-FFF2-40B4-BE49-F238E27FC236}">
                <a16:creationId xmlns:a16="http://schemas.microsoft.com/office/drawing/2014/main" id="{EE6F273B-4D70-6B97-C853-88521B8EFCC5}"/>
              </a:ext>
            </a:extLst>
          </p:cNvPr>
          <p:cNvSpPr txBox="1"/>
          <p:nvPr/>
        </p:nvSpPr>
        <p:spPr>
          <a:xfrm>
            <a:off x="838200" y="7355504"/>
            <a:ext cx="8496299" cy="1384995"/>
          </a:xfrm>
          <a:prstGeom prst="rect">
            <a:avLst/>
          </a:prstGeom>
          <a:ln>
            <a:solidFill>
              <a:srgbClr val="92D050"/>
            </a:solidFill>
          </a:ln>
        </p:spPr>
        <p:txBody>
          <a:bodyPr wrap="square" lIns="0" tIns="0" rIns="0" bIns="0" rtlCol="0" anchor="t">
            <a:spAutoFit/>
          </a:bodyPr>
          <a:lstStyle/>
          <a:p>
            <a:pPr marL="323849" lvl="1" algn="ctr"/>
            <a:r>
              <a:rPr lang="en-US" sz="3000" b="1" dirty="0">
                <a:solidFill>
                  <a:schemeClr val="accent3">
                    <a:lumMod val="75000"/>
                  </a:schemeClr>
                </a:solidFill>
                <a:latin typeface="Aptos" panose="020B0004020202020204" pitchFamily="34" charset="0"/>
              </a:rPr>
              <a:t>Join our discussion on next steps during the business meeting Friday, 27 Feb, after the closing ceremony and lunch</a:t>
            </a:r>
            <a:endParaRPr lang="en-US" sz="3000" b="1" dirty="0">
              <a:solidFill>
                <a:srgbClr val="FF0000"/>
              </a:solidFill>
              <a:latin typeface="Aptos"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45000">
              <a:schemeClr val="accent3">
                <a:lumMod val="89000"/>
              </a:schemeClr>
            </a:gs>
            <a:gs pos="81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extBox 8"/>
          <p:cNvSpPr txBox="1"/>
          <p:nvPr/>
        </p:nvSpPr>
        <p:spPr>
          <a:xfrm>
            <a:off x="5789948" y="3619500"/>
            <a:ext cx="6647144" cy="1088232"/>
          </a:xfrm>
          <a:prstGeom prst="rect">
            <a:avLst/>
          </a:prstGeom>
        </p:spPr>
        <p:txBody>
          <a:bodyPr lIns="0" tIns="0" rIns="0" bIns="0" rtlCol="0" anchor="t"/>
          <a:lstStyle/>
          <a:p>
            <a:pPr algn="ctr">
              <a:lnSpc>
                <a:spcPts val="8398"/>
              </a:lnSpc>
            </a:pPr>
            <a:r>
              <a:rPr lang="en-US" sz="7200" b="1" dirty="0">
                <a:solidFill>
                  <a:schemeClr val="bg1"/>
                </a:solidFill>
                <a:latin typeface="Aptos" panose="020B0004020202020204" pitchFamily="34" charset="0"/>
                <a:ea typeface="Open Sans Bold"/>
                <a:cs typeface="Open Sans Bold"/>
                <a:sym typeface="Open Sans Bold"/>
              </a:rPr>
              <a:t>Thank You</a:t>
            </a:r>
          </a:p>
        </p:txBody>
      </p:sp>
      <p:sp>
        <p:nvSpPr>
          <p:cNvPr id="11" name="TextBox 11"/>
          <p:cNvSpPr txBox="1"/>
          <p:nvPr/>
        </p:nvSpPr>
        <p:spPr>
          <a:xfrm>
            <a:off x="5789948" y="5981700"/>
            <a:ext cx="6647144" cy="1291614"/>
          </a:xfrm>
          <a:prstGeom prst="rect">
            <a:avLst/>
          </a:prstGeom>
        </p:spPr>
        <p:txBody>
          <a:bodyPr lIns="0" tIns="0" rIns="0" bIns="0" rtlCol="0" anchor="t"/>
          <a:lstStyle/>
          <a:p>
            <a:pPr algn="ctr">
              <a:lnSpc>
                <a:spcPts val="7698"/>
              </a:lnSpc>
            </a:pPr>
            <a:r>
              <a:rPr lang="en-US" sz="5498" b="1" i="1" dirty="0">
                <a:solidFill>
                  <a:schemeClr val="bg1"/>
                </a:solidFill>
                <a:latin typeface="Aptos" panose="020B0004020202020204" pitchFamily="34" charset="0"/>
                <a:ea typeface="Open Sans Bold Italics"/>
                <a:cs typeface="Open Sans Bold Italics"/>
                <a:sym typeface="Open Sans Bold Italics"/>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445328" cy="10287000"/>
            <a:chOff x="0" y="0"/>
            <a:chExt cx="5927104" cy="13716000"/>
          </a:xfrm>
        </p:grpSpPr>
        <p:sp>
          <p:nvSpPr>
            <p:cNvPr id="3" name="Freeform 3"/>
            <p:cNvSpPr/>
            <p:nvPr/>
          </p:nvSpPr>
          <p:spPr>
            <a:xfrm>
              <a:off x="0" y="0"/>
              <a:ext cx="5927090" cy="13716000"/>
            </a:xfrm>
            <a:custGeom>
              <a:avLst/>
              <a:gdLst/>
              <a:ahLst/>
              <a:cxnLst/>
              <a:rect l="l" t="t" r="r" b="b"/>
              <a:pathLst>
                <a:path w="5927090" h="13716000">
                  <a:moveTo>
                    <a:pt x="0" y="0"/>
                  </a:moveTo>
                  <a:lnTo>
                    <a:pt x="5927090" y="0"/>
                  </a:lnTo>
                  <a:lnTo>
                    <a:pt x="5927090" y="13716000"/>
                  </a:lnTo>
                  <a:lnTo>
                    <a:pt x="0" y="13716000"/>
                  </a:lnTo>
                  <a:close/>
                </a:path>
              </a:pathLst>
            </a:custGeom>
            <a:solidFill>
              <a:srgbClr val="000000">
                <a:alpha val="0"/>
              </a:srgbClr>
            </a:solidFill>
            <a:ln w="12700">
              <a:solidFill>
                <a:srgbClr val="000000"/>
              </a:solidFill>
            </a:ln>
          </p:spPr>
          <p:txBody>
            <a:bodyPr/>
            <a:lstStyle/>
            <a:p>
              <a:endParaRPr lang="en-US"/>
            </a:p>
          </p:txBody>
        </p:sp>
      </p:grpSp>
      <p:sp>
        <p:nvSpPr>
          <p:cNvPr id="4" name="Freeform 4"/>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5550331" y="877570"/>
            <a:ext cx="10936937" cy="862760"/>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Why a Malaria Chemoprevention Alliance? </a:t>
            </a:r>
            <a:endParaRPr lang="en-US" sz="4000" b="1" dirty="0">
              <a:solidFill>
                <a:srgbClr val="4C7330"/>
              </a:solidFill>
              <a:latin typeface="Aptos" panose="020B0004020202020204" pitchFamily="34" charset="0"/>
              <a:ea typeface="Open Sans Bold"/>
              <a:cs typeface="Open Sans Bold"/>
              <a:sym typeface="Open Sans Bold"/>
            </a:endParaRPr>
          </a:p>
        </p:txBody>
      </p:sp>
      <p:sp>
        <p:nvSpPr>
          <p:cNvPr id="8" name="TextBox 8"/>
          <p:cNvSpPr txBox="1"/>
          <p:nvPr/>
        </p:nvSpPr>
        <p:spPr>
          <a:xfrm>
            <a:off x="4673918" y="1819500"/>
            <a:ext cx="12416417" cy="8002191"/>
          </a:xfrm>
          <a:prstGeom prst="rect">
            <a:avLst/>
          </a:prstGeom>
        </p:spPr>
        <p:txBody>
          <a:bodyPr wrap="square" lIns="0" tIns="0" rIns="0" bIns="0" rtlCol="0" anchor="t">
            <a:spAutoFit/>
          </a:bodyPr>
          <a:lstStyle/>
          <a:p>
            <a:pPr marL="647697" lvl="1" indent="-323848">
              <a:buFont typeface="Arial"/>
              <a:buChar char="•"/>
            </a:pPr>
            <a:r>
              <a:rPr lang="en-US" sz="2600" dirty="0">
                <a:latin typeface="Aptos" panose="020B0004020202020204" pitchFamily="34" charset="0"/>
              </a:rPr>
              <a:t>Malaria risk extends beyond children aged 3–59 months, including </a:t>
            </a:r>
            <a:r>
              <a:rPr lang="en-US" sz="2600" b="1" dirty="0">
                <a:solidFill>
                  <a:schemeClr val="accent3">
                    <a:lumMod val="75000"/>
                  </a:schemeClr>
                </a:solidFill>
                <a:latin typeface="Aptos" panose="020B0004020202020204" pitchFamily="34" charset="0"/>
              </a:rPr>
              <a:t>infants</a:t>
            </a:r>
            <a:r>
              <a:rPr lang="en-US" sz="2600" dirty="0">
                <a:solidFill>
                  <a:schemeClr val="accent3">
                    <a:lumMod val="75000"/>
                  </a:schemeClr>
                </a:solidFill>
                <a:latin typeface="Aptos" panose="020B0004020202020204" pitchFamily="34" charset="0"/>
              </a:rPr>
              <a:t>, </a:t>
            </a:r>
            <a:r>
              <a:rPr lang="en-US" sz="2600" b="1" dirty="0">
                <a:solidFill>
                  <a:schemeClr val="accent3">
                    <a:lumMod val="75000"/>
                  </a:schemeClr>
                </a:solidFill>
                <a:latin typeface="Aptos" panose="020B0004020202020204" pitchFamily="34" charset="0"/>
              </a:rPr>
              <a:t>young children</a:t>
            </a:r>
            <a:r>
              <a:rPr lang="en-US" sz="2600" dirty="0">
                <a:latin typeface="Aptos" panose="020B0004020202020204" pitchFamily="34" charset="0"/>
              </a:rPr>
              <a:t>, and </a:t>
            </a:r>
            <a:r>
              <a:rPr lang="en-US" sz="2600" b="1" dirty="0">
                <a:solidFill>
                  <a:schemeClr val="accent3">
                    <a:lumMod val="75000"/>
                  </a:schemeClr>
                </a:solidFill>
                <a:latin typeface="Aptos" panose="020B0004020202020204" pitchFamily="34" charset="0"/>
              </a:rPr>
              <a:t>school-aged children</a:t>
            </a:r>
          </a:p>
          <a:p>
            <a:pPr marL="323849" lvl="1"/>
            <a:endParaRPr lang="en-US" sz="2600" dirty="0">
              <a:latin typeface="Aptos" panose="020B0004020202020204" pitchFamily="34" charset="0"/>
            </a:endParaRPr>
          </a:p>
          <a:p>
            <a:pPr marL="647697" lvl="1" indent="-323848">
              <a:buFont typeface="Arial"/>
              <a:buChar char="•"/>
            </a:pPr>
            <a:r>
              <a:rPr lang="en-US" sz="2600" dirty="0">
                <a:latin typeface="Aptos" panose="020B0004020202020204" pitchFamily="34" charset="0"/>
              </a:rPr>
              <a:t>As efforts continue to prevent malaria, there is an </a:t>
            </a:r>
            <a:r>
              <a:rPr lang="en-US" sz="2600" b="1" dirty="0">
                <a:solidFill>
                  <a:schemeClr val="accent3">
                    <a:lumMod val="75000"/>
                  </a:schemeClr>
                </a:solidFill>
                <a:latin typeface="Aptos" panose="020B0004020202020204" pitchFamily="34" charset="0"/>
              </a:rPr>
              <a:t>equity gap </a:t>
            </a:r>
            <a:r>
              <a:rPr lang="en-US" sz="2600" dirty="0">
                <a:latin typeface="Aptos" panose="020B0004020202020204" pitchFamily="34" charset="0"/>
              </a:rPr>
              <a:t>when targeting children, especially in perennial settings, integrating the intervention that is most appropriate for the setting, and accessing preventive services</a:t>
            </a:r>
          </a:p>
          <a:p>
            <a:pPr marL="323849" lvl="1"/>
            <a:endParaRPr lang="en-US" sz="2600" dirty="0">
              <a:latin typeface="Aptos" panose="020B0004020202020204" pitchFamily="34" charset="0"/>
            </a:endParaRPr>
          </a:p>
          <a:p>
            <a:pPr marL="647697" lvl="1" indent="-323848">
              <a:buFont typeface="Arial"/>
              <a:buChar char="•"/>
            </a:pPr>
            <a:r>
              <a:rPr lang="en-US" sz="2600" dirty="0">
                <a:latin typeface="Aptos" panose="020B0004020202020204" pitchFamily="34" charset="0"/>
              </a:rPr>
              <a:t>Other chemoprevention approaches (e.g. PMC, </a:t>
            </a:r>
            <a:r>
              <a:rPr lang="en-US" sz="2600" dirty="0" err="1">
                <a:latin typeface="Aptos" panose="020B0004020202020204" pitchFamily="34" charset="0"/>
              </a:rPr>
              <a:t>IPTsc</a:t>
            </a:r>
            <a:r>
              <a:rPr lang="en-US" sz="2600" dirty="0">
                <a:latin typeface="Aptos" panose="020B0004020202020204" pitchFamily="34" charset="0"/>
              </a:rPr>
              <a:t>, PDMC) are approved by WHO but </a:t>
            </a:r>
            <a:r>
              <a:rPr lang="en-US" sz="2600" b="1" dirty="0">
                <a:solidFill>
                  <a:schemeClr val="accent3">
                    <a:lumMod val="75000"/>
                  </a:schemeClr>
                </a:solidFill>
                <a:latin typeface="Aptos" panose="020B0004020202020204" pitchFamily="34" charset="0"/>
              </a:rPr>
              <a:t>are at earlier stages of uptake, advocacy</a:t>
            </a:r>
            <a:r>
              <a:rPr lang="en-US" sz="2600" dirty="0">
                <a:latin typeface="Aptos" panose="020B0004020202020204" pitchFamily="34" charset="0"/>
              </a:rPr>
              <a:t>, </a:t>
            </a:r>
            <a:r>
              <a:rPr lang="en-US" sz="2600" b="1" dirty="0">
                <a:solidFill>
                  <a:schemeClr val="accent3">
                    <a:lumMod val="75000"/>
                  </a:schemeClr>
                </a:solidFill>
                <a:latin typeface="Aptos" panose="020B0004020202020204" pitchFamily="34" charset="0"/>
              </a:rPr>
              <a:t>evidence</a:t>
            </a:r>
            <a:r>
              <a:rPr lang="en-US" sz="2600" dirty="0">
                <a:latin typeface="Aptos" panose="020B0004020202020204" pitchFamily="34" charset="0"/>
              </a:rPr>
              <a:t> and </a:t>
            </a:r>
            <a:r>
              <a:rPr lang="en-US" sz="2600" b="1" dirty="0">
                <a:solidFill>
                  <a:schemeClr val="accent3">
                    <a:lumMod val="75000"/>
                  </a:schemeClr>
                </a:solidFill>
                <a:latin typeface="Aptos" panose="020B0004020202020204" pitchFamily="34" charset="0"/>
              </a:rPr>
              <a:t>visibility</a:t>
            </a:r>
            <a:r>
              <a:rPr lang="en-US" sz="2600" b="1" dirty="0">
                <a:solidFill>
                  <a:schemeClr val="accent3">
                    <a:lumMod val="50000"/>
                  </a:schemeClr>
                </a:solidFill>
                <a:latin typeface="Aptos" panose="020B0004020202020204" pitchFamily="34" charset="0"/>
              </a:rPr>
              <a:t> </a:t>
            </a:r>
            <a:r>
              <a:rPr lang="en-US" sz="2600" dirty="0">
                <a:latin typeface="Aptos" panose="020B0004020202020204" pitchFamily="34" charset="0"/>
              </a:rPr>
              <a:t>compared to SMC</a:t>
            </a:r>
          </a:p>
          <a:p>
            <a:pPr marL="647697" lvl="1" indent="-323848">
              <a:buFont typeface="Arial"/>
              <a:buChar char="•"/>
            </a:pPr>
            <a:endParaRPr lang="en-US" sz="2600" dirty="0">
              <a:latin typeface="Aptos" panose="020B0004020202020204" pitchFamily="34" charset="0"/>
            </a:endParaRPr>
          </a:p>
          <a:p>
            <a:pPr marL="647697" lvl="1" indent="-323848">
              <a:buFont typeface="Arial"/>
              <a:buChar char="•"/>
            </a:pPr>
            <a:r>
              <a:rPr lang="en-US" sz="2600" dirty="0">
                <a:latin typeface="Aptos" panose="020B0004020202020204" pitchFamily="34" charset="0"/>
              </a:rPr>
              <a:t>It is time for them to transition from project-led collaboration among researchers and implementers to a more </a:t>
            </a:r>
            <a:r>
              <a:rPr lang="en-US" sz="2600" b="1" dirty="0">
                <a:solidFill>
                  <a:schemeClr val="accent3">
                    <a:lumMod val="75000"/>
                  </a:schemeClr>
                </a:solidFill>
                <a:latin typeface="Aptos" panose="020B0004020202020204" pitchFamily="34" charset="0"/>
              </a:rPr>
              <a:t>formal mechanism</a:t>
            </a:r>
            <a:r>
              <a:rPr lang="en-US" sz="2600" dirty="0">
                <a:latin typeface="Aptos" panose="020B0004020202020204" pitchFamily="34" charset="0"/>
              </a:rPr>
              <a:t>, which the SMC Alliance is</a:t>
            </a:r>
          </a:p>
          <a:p>
            <a:pPr marL="323849" lvl="1"/>
            <a:endParaRPr lang="en-US" sz="2600" dirty="0">
              <a:latin typeface="Aptos" panose="020B0004020202020204" pitchFamily="34" charset="0"/>
            </a:endParaRPr>
          </a:p>
          <a:p>
            <a:pPr marL="647697" lvl="1" indent="-323848">
              <a:buFont typeface="Arial"/>
              <a:buChar char="•"/>
            </a:pPr>
            <a:r>
              <a:rPr lang="en-US" sz="2600" dirty="0">
                <a:latin typeface="Aptos" panose="020B0004020202020204" pitchFamily="34" charset="0"/>
              </a:rPr>
              <a:t>The same stakeholders are involved in implementing or researching more than one chemoprevention intervention, and do not have </a:t>
            </a:r>
            <a:r>
              <a:rPr lang="en-US" sz="2600" b="1" dirty="0">
                <a:solidFill>
                  <a:schemeClr val="accent3">
                    <a:lumMod val="75000"/>
                  </a:schemeClr>
                </a:solidFill>
                <a:latin typeface="Aptos" panose="020B0004020202020204" pitchFamily="34" charset="0"/>
              </a:rPr>
              <a:t>time to attend multiple meetings </a:t>
            </a:r>
          </a:p>
          <a:p>
            <a:pPr marL="647697" lvl="1" indent="-323848">
              <a:buFont typeface="Arial"/>
              <a:buChar char="•"/>
            </a:pPr>
            <a:endParaRPr lang="en-US" sz="2600" dirty="0">
              <a:latin typeface="Aptos" panose="020B0004020202020204" pitchFamily="34" charset="0"/>
            </a:endParaRPr>
          </a:p>
          <a:p>
            <a:pPr marL="647697" lvl="1" indent="-323848">
              <a:buFont typeface="Arial"/>
              <a:buChar char="•"/>
            </a:pPr>
            <a:r>
              <a:rPr lang="en-US" sz="2600" dirty="0">
                <a:latin typeface="Aptos" panose="020B0004020202020204" pitchFamily="34" charset="0"/>
              </a:rPr>
              <a:t>A broader alliance could </a:t>
            </a:r>
            <a:r>
              <a:rPr lang="en-US" sz="2600" b="1" dirty="0">
                <a:solidFill>
                  <a:schemeClr val="accent3">
                    <a:lumMod val="75000"/>
                  </a:schemeClr>
                </a:solidFill>
                <a:latin typeface="Aptos" panose="020B0004020202020204" pitchFamily="34" charset="0"/>
              </a:rPr>
              <a:t>unify efforts</a:t>
            </a:r>
            <a:r>
              <a:rPr lang="en-US" sz="2600" dirty="0">
                <a:latin typeface="Aptos" panose="020B0004020202020204" pitchFamily="34" charset="0"/>
              </a:rPr>
              <a:t>, </a:t>
            </a:r>
            <a:r>
              <a:rPr lang="en-US" sz="2600" b="1" dirty="0">
                <a:solidFill>
                  <a:schemeClr val="accent3">
                    <a:lumMod val="75000"/>
                  </a:schemeClr>
                </a:solidFill>
                <a:latin typeface="Aptos" panose="020B0004020202020204" pitchFamily="34" charset="0"/>
              </a:rPr>
              <a:t>strengthen the collective voice </a:t>
            </a:r>
            <a:r>
              <a:rPr lang="en-US" sz="2600" dirty="0">
                <a:latin typeface="Aptos" panose="020B0004020202020204" pitchFamily="34" charset="0"/>
              </a:rPr>
              <a:t>of chemoprevention, and better position malaria prevention </a:t>
            </a:r>
            <a:r>
              <a:rPr lang="en-US" sz="2600" b="1" dirty="0">
                <a:solidFill>
                  <a:schemeClr val="accent3">
                    <a:lumMod val="75000"/>
                  </a:schemeClr>
                </a:solidFill>
                <a:latin typeface="Aptos" panose="020B0004020202020204" pitchFamily="34" charset="0"/>
              </a:rPr>
              <a:t>across a child                life course and beyond</a:t>
            </a:r>
            <a:endParaRPr lang="en-US" sz="2600" dirty="0">
              <a:latin typeface="Aptos" panose="020B0004020202020204" pitchFamily="34" charset="0"/>
            </a:endParaRPr>
          </a:p>
        </p:txBody>
      </p:sp>
      <p:grpSp>
        <p:nvGrpSpPr>
          <p:cNvPr id="9" name="Group 9"/>
          <p:cNvGrpSpPr/>
          <p:nvPr/>
        </p:nvGrpSpPr>
        <p:grpSpPr>
          <a:xfrm>
            <a:off x="0" y="-38100"/>
            <a:ext cx="4478853" cy="10515600"/>
            <a:chOff x="1123176" y="0"/>
            <a:chExt cx="5401321" cy="13100304"/>
          </a:xfrm>
        </p:grpSpPr>
        <p:sp>
          <p:nvSpPr>
            <p:cNvPr id="10" name="Freeform 10"/>
            <p:cNvSpPr/>
            <p:nvPr/>
          </p:nvSpPr>
          <p:spPr>
            <a:xfrm>
              <a:off x="1123176" y="0"/>
              <a:ext cx="5401321" cy="13100304"/>
            </a:xfrm>
            <a:custGeom>
              <a:avLst/>
              <a:gdLst/>
              <a:ahLst/>
              <a:cxnLst/>
              <a:rect l="l" t="t" r="r" b="b"/>
              <a:pathLst>
                <a:path w="6524498" h="13100304">
                  <a:moveTo>
                    <a:pt x="0" y="0"/>
                  </a:moveTo>
                  <a:lnTo>
                    <a:pt x="6524498" y="0"/>
                  </a:lnTo>
                  <a:lnTo>
                    <a:pt x="6524498" y="13100304"/>
                  </a:lnTo>
                  <a:lnTo>
                    <a:pt x="0" y="13100304"/>
                  </a:lnTo>
                  <a:close/>
                </a:path>
              </a:pathLst>
            </a:custGeom>
            <a:blipFill>
              <a:blip r:embed="rId6" cstate="email">
                <a:extLst>
                  <a:ext uri="{28A0092B-C50C-407E-A947-70E740481C1C}">
                    <a14:useLocalDpi xmlns:a14="http://schemas.microsoft.com/office/drawing/2010/main"/>
                  </a:ext>
                </a:extLst>
              </a:blip>
              <a:stretch>
                <a:fillRect b="74"/>
              </a:stretch>
            </a:blipFill>
          </p:spPr>
          <p:txBody>
            <a:bodyPr/>
            <a:lstStyle/>
            <a:p>
              <a:endParaRPr lang="en-US"/>
            </a:p>
          </p:txBody>
        </p:sp>
      </p:grpSp>
      <p:grpSp>
        <p:nvGrpSpPr>
          <p:cNvPr id="19" name="Group 18">
            <a:extLst>
              <a:ext uri="{FF2B5EF4-FFF2-40B4-BE49-F238E27FC236}">
                <a16:creationId xmlns:a16="http://schemas.microsoft.com/office/drawing/2014/main" id="{2681424F-3031-1057-8ECB-411BDDFC6980}"/>
              </a:ext>
            </a:extLst>
          </p:cNvPr>
          <p:cNvGrpSpPr/>
          <p:nvPr/>
        </p:nvGrpSpPr>
        <p:grpSpPr>
          <a:xfrm>
            <a:off x="15904330" y="8434397"/>
            <a:ext cx="1374162" cy="1371600"/>
            <a:chOff x="10354589" y="6066105"/>
            <a:chExt cx="1374162" cy="1371600"/>
          </a:xfrm>
        </p:grpSpPr>
        <p:pic>
          <p:nvPicPr>
            <p:cNvPr id="44" name="Graphic 43" descr="Mosquito with solid fill">
              <a:extLst>
                <a:ext uri="{FF2B5EF4-FFF2-40B4-BE49-F238E27FC236}">
                  <a16:creationId xmlns:a16="http://schemas.microsoft.com/office/drawing/2014/main" id="{952A5507-1627-E5EA-1D34-25AEFC1F43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500010" y="6192827"/>
              <a:ext cx="1118155" cy="1118155"/>
            </a:xfrm>
            <a:prstGeom prst="rect">
              <a:avLst/>
            </a:prstGeom>
          </p:spPr>
        </p:pic>
        <p:sp>
          <p:nvSpPr>
            <p:cNvPr id="20" name="&quot;Not Allowed&quot; Symbol 19">
              <a:extLst>
                <a:ext uri="{FF2B5EF4-FFF2-40B4-BE49-F238E27FC236}">
                  <a16:creationId xmlns:a16="http://schemas.microsoft.com/office/drawing/2014/main" id="{4C5F2781-89D8-7D24-35EB-58AB699AEDCC}"/>
                </a:ext>
              </a:extLst>
            </p:cNvPr>
            <p:cNvSpPr/>
            <p:nvPr/>
          </p:nvSpPr>
          <p:spPr>
            <a:xfrm>
              <a:off x="10354589" y="6066105"/>
              <a:ext cx="1374162" cy="1371600"/>
            </a:xfrm>
            <a:prstGeom prst="noSmoking">
              <a:avLst>
                <a:gd name="adj" fmla="val 87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837960A2-C7ED-5819-1921-7DFA069B5A44}"/>
              </a:ext>
            </a:extLst>
          </p:cNvPr>
          <p:cNvSpPr txBox="1"/>
          <p:nvPr/>
        </p:nvSpPr>
        <p:spPr>
          <a:xfrm>
            <a:off x="228600" y="9805997"/>
            <a:ext cx="3581400" cy="338554"/>
          </a:xfrm>
          <a:prstGeom prst="rect">
            <a:avLst/>
          </a:prstGeom>
          <a:noFill/>
        </p:spPr>
        <p:txBody>
          <a:bodyPr wrap="square" rtlCol="0">
            <a:spAutoFit/>
          </a:bodyPr>
          <a:lstStyle/>
          <a:p>
            <a:r>
              <a:rPr lang="en-GB" sz="1600" dirty="0">
                <a:solidFill>
                  <a:schemeClr val="bg1">
                    <a:lumMod val="85000"/>
                  </a:schemeClr>
                </a:solidFill>
              </a:rPr>
              <a:t>Credit: Malaria Consortium</a:t>
            </a:r>
            <a:endParaRPr lang="en-US" sz="1600" dirty="0">
              <a:solidFill>
                <a:schemeClr val="bg1">
                  <a:lumMod val="85000"/>
                </a:schemeClr>
              </a:solidFill>
            </a:endParaRP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A151-3BE7-6CD8-8836-2434A965D0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87D21C0-A7DD-262F-B7AF-474143DDE008}"/>
              </a:ext>
            </a:extLst>
          </p:cNvPr>
          <p:cNvGrpSpPr/>
          <p:nvPr/>
        </p:nvGrpSpPr>
        <p:grpSpPr>
          <a:xfrm>
            <a:off x="0" y="0"/>
            <a:ext cx="4445328" cy="10287000"/>
            <a:chOff x="0" y="0"/>
            <a:chExt cx="5927104" cy="13716000"/>
          </a:xfrm>
        </p:grpSpPr>
        <p:sp>
          <p:nvSpPr>
            <p:cNvPr id="3" name="Freeform 3">
              <a:extLst>
                <a:ext uri="{FF2B5EF4-FFF2-40B4-BE49-F238E27FC236}">
                  <a16:creationId xmlns:a16="http://schemas.microsoft.com/office/drawing/2014/main" id="{2D8BD633-6348-D3B1-190E-6EDA2821EA57}"/>
                </a:ext>
              </a:extLst>
            </p:cNvPr>
            <p:cNvSpPr/>
            <p:nvPr/>
          </p:nvSpPr>
          <p:spPr>
            <a:xfrm>
              <a:off x="0" y="0"/>
              <a:ext cx="5927090" cy="13716000"/>
            </a:xfrm>
            <a:custGeom>
              <a:avLst/>
              <a:gdLst/>
              <a:ahLst/>
              <a:cxnLst/>
              <a:rect l="l" t="t" r="r" b="b"/>
              <a:pathLst>
                <a:path w="5927090" h="13716000">
                  <a:moveTo>
                    <a:pt x="0" y="0"/>
                  </a:moveTo>
                  <a:lnTo>
                    <a:pt x="5927090" y="0"/>
                  </a:lnTo>
                  <a:lnTo>
                    <a:pt x="5927090" y="13716000"/>
                  </a:lnTo>
                  <a:lnTo>
                    <a:pt x="0" y="13716000"/>
                  </a:lnTo>
                  <a:close/>
                </a:path>
              </a:pathLst>
            </a:custGeom>
            <a:solidFill>
              <a:srgbClr val="000000">
                <a:alpha val="0"/>
              </a:srgbClr>
            </a:solidFill>
            <a:ln w="12700">
              <a:solidFill>
                <a:srgbClr val="000000"/>
              </a:solidFill>
            </a:ln>
          </p:spPr>
          <p:txBody>
            <a:bodyPr/>
            <a:lstStyle/>
            <a:p>
              <a:endParaRPr lang="en-US"/>
            </a:p>
          </p:txBody>
        </p:sp>
      </p:grpSp>
      <p:sp>
        <p:nvSpPr>
          <p:cNvPr id="4" name="Freeform 4">
            <a:extLst>
              <a:ext uri="{FF2B5EF4-FFF2-40B4-BE49-F238E27FC236}">
                <a16:creationId xmlns:a16="http://schemas.microsoft.com/office/drawing/2014/main" id="{A6F37CD1-1545-44DE-EAFA-C4BC984A67EF}"/>
              </a:ext>
            </a:extLst>
          </p:cNvPr>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2D588576-5E93-F128-33C5-062BC8E1641C}"/>
              </a:ext>
            </a:extLst>
          </p:cNvPr>
          <p:cNvSpPr txBox="1"/>
          <p:nvPr/>
        </p:nvSpPr>
        <p:spPr>
          <a:xfrm>
            <a:off x="5550331" y="877570"/>
            <a:ext cx="11720437" cy="862760"/>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What is the Alliance? </a:t>
            </a:r>
            <a:endParaRPr lang="en-US" sz="4000" b="1" dirty="0">
              <a:solidFill>
                <a:srgbClr val="4C7330"/>
              </a:solidFill>
              <a:latin typeface="Aptos" panose="020B0004020202020204" pitchFamily="34" charset="0"/>
              <a:ea typeface="Open Sans Bold"/>
              <a:cs typeface="Open Sans Bold"/>
              <a:sym typeface="Open Sans Bold"/>
            </a:endParaRPr>
          </a:p>
        </p:txBody>
      </p:sp>
      <p:sp>
        <p:nvSpPr>
          <p:cNvPr id="8" name="TextBox 8">
            <a:extLst>
              <a:ext uri="{FF2B5EF4-FFF2-40B4-BE49-F238E27FC236}">
                <a16:creationId xmlns:a16="http://schemas.microsoft.com/office/drawing/2014/main" id="{BFFFDD08-3167-024A-B548-0531838F2598}"/>
              </a:ext>
            </a:extLst>
          </p:cNvPr>
          <p:cNvSpPr txBox="1"/>
          <p:nvPr/>
        </p:nvSpPr>
        <p:spPr>
          <a:xfrm>
            <a:off x="5547939" y="2195224"/>
            <a:ext cx="10530261" cy="3972947"/>
          </a:xfrm>
          <a:prstGeom prst="rect">
            <a:avLst/>
          </a:prstGeom>
        </p:spPr>
        <p:txBody>
          <a:bodyPr wrap="square" lIns="0" tIns="0" rIns="0" bIns="0" rtlCol="0" anchor="t">
            <a:spAutoFit/>
          </a:bodyPr>
          <a:lstStyle/>
          <a:p>
            <a:pPr marL="647697" lvl="1" indent="-323848">
              <a:buFont typeface="Arial"/>
              <a:buChar char="•"/>
            </a:pPr>
            <a:r>
              <a:rPr lang="en-US" sz="3000" dirty="0">
                <a:latin typeface="Aptos" panose="020B0004020202020204" pitchFamily="34" charset="0"/>
              </a:rPr>
              <a:t>An </a:t>
            </a:r>
            <a:r>
              <a:rPr lang="en-US" sz="3000" b="1" dirty="0">
                <a:solidFill>
                  <a:schemeClr val="accent3">
                    <a:lumMod val="75000"/>
                  </a:schemeClr>
                </a:solidFill>
                <a:latin typeface="Aptos" panose="020B0004020202020204" pitchFamily="34" charset="0"/>
              </a:rPr>
              <a:t>umbrella platform </a:t>
            </a:r>
            <a:r>
              <a:rPr lang="en-US" sz="3000" dirty="0">
                <a:latin typeface="Aptos" panose="020B0004020202020204" pitchFamily="34" charset="0"/>
              </a:rPr>
              <a:t>bringing together </a:t>
            </a:r>
            <a:r>
              <a:rPr lang="en-US" sz="3000" b="1" dirty="0">
                <a:solidFill>
                  <a:schemeClr val="accent3">
                    <a:lumMod val="75000"/>
                  </a:schemeClr>
                </a:solidFill>
                <a:latin typeface="Aptos" panose="020B0004020202020204" pitchFamily="34" charset="0"/>
              </a:rPr>
              <a:t>SMC</a:t>
            </a:r>
            <a:r>
              <a:rPr lang="en-US" sz="3000" dirty="0">
                <a:latin typeface="Aptos" panose="020B0004020202020204" pitchFamily="34" charset="0"/>
              </a:rPr>
              <a:t> and other malaria chemoprevention initiatives, including </a:t>
            </a:r>
            <a:r>
              <a:rPr lang="en-US" sz="3000" b="1" dirty="0">
                <a:solidFill>
                  <a:schemeClr val="accent3">
                    <a:lumMod val="75000"/>
                  </a:schemeClr>
                </a:solidFill>
                <a:latin typeface="Aptos" panose="020B0004020202020204" pitchFamily="34" charset="0"/>
              </a:rPr>
              <a:t>PMC</a:t>
            </a:r>
            <a:r>
              <a:rPr lang="en-US" sz="3000" dirty="0">
                <a:latin typeface="Aptos" panose="020B0004020202020204" pitchFamily="34" charset="0"/>
              </a:rPr>
              <a:t>, </a:t>
            </a:r>
            <a:r>
              <a:rPr lang="en-US" sz="3000" b="1" dirty="0" err="1">
                <a:solidFill>
                  <a:schemeClr val="accent3">
                    <a:lumMod val="75000"/>
                  </a:schemeClr>
                </a:solidFill>
                <a:latin typeface="Aptos" panose="020B0004020202020204" pitchFamily="34" charset="0"/>
              </a:rPr>
              <a:t>IPTsc</a:t>
            </a:r>
            <a:r>
              <a:rPr lang="en-US" sz="3000" dirty="0">
                <a:latin typeface="Aptos" panose="020B0004020202020204" pitchFamily="34" charset="0"/>
              </a:rPr>
              <a:t>, </a:t>
            </a:r>
            <a:r>
              <a:rPr lang="en-US" sz="3000" b="1" dirty="0">
                <a:solidFill>
                  <a:schemeClr val="accent3">
                    <a:lumMod val="75000"/>
                  </a:schemeClr>
                </a:solidFill>
                <a:latin typeface="Aptos" panose="020B0004020202020204" pitchFamily="34" charset="0"/>
              </a:rPr>
              <a:t>PDMC</a:t>
            </a:r>
          </a:p>
          <a:p>
            <a:pPr marL="647697" lvl="1" indent="-323848">
              <a:buFont typeface="Arial"/>
              <a:buChar char="•"/>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A space for </a:t>
            </a:r>
            <a:r>
              <a:rPr lang="en-US" sz="3000" b="1" dirty="0">
                <a:solidFill>
                  <a:schemeClr val="accent3">
                    <a:lumMod val="75000"/>
                  </a:schemeClr>
                </a:solidFill>
                <a:latin typeface="Aptos" panose="020B0004020202020204" pitchFamily="34" charset="0"/>
              </a:rPr>
              <a:t>shared lessons and learning</a:t>
            </a:r>
            <a:r>
              <a:rPr lang="en-US" sz="3000" dirty="0">
                <a:latin typeface="Aptos" panose="020B0004020202020204" pitchFamily="34" charset="0"/>
              </a:rPr>
              <a:t>, </a:t>
            </a:r>
            <a:r>
              <a:rPr lang="en-US" sz="3000" b="1" dirty="0">
                <a:solidFill>
                  <a:schemeClr val="accent3">
                    <a:lumMod val="75000"/>
                  </a:schemeClr>
                </a:solidFill>
                <a:latin typeface="Aptos" panose="020B0004020202020204" pitchFamily="34" charset="0"/>
              </a:rPr>
              <a:t>coordinated advocacy</a:t>
            </a:r>
            <a:r>
              <a:rPr lang="en-US" sz="3000" dirty="0">
                <a:latin typeface="Aptos" panose="020B0004020202020204" pitchFamily="34" charset="0"/>
              </a:rPr>
              <a:t>, and </a:t>
            </a:r>
            <a:r>
              <a:rPr lang="en-US" sz="3000" b="1" dirty="0">
                <a:solidFill>
                  <a:schemeClr val="accent3">
                    <a:lumMod val="75000"/>
                  </a:schemeClr>
                </a:solidFill>
                <a:latin typeface="Aptos" panose="020B0004020202020204" pitchFamily="34" charset="0"/>
              </a:rPr>
              <a:t>strategic alignment</a:t>
            </a:r>
          </a:p>
          <a:p>
            <a:pPr marL="647697" lvl="1" indent="-323848">
              <a:lnSpc>
                <a:spcPts val="4199"/>
              </a:lnSpc>
              <a:buFont typeface="Arial"/>
              <a:buChar char="•"/>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Complementary to</a:t>
            </a:r>
            <a:r>
              <a:rPr lang="en-US" sz="3000" b="1" dirty="0">
                <a:solidFill>
                  <a:schemeClr val="accent3">
                    <a:lumMod val="75000"/>
                  </a:schemeClr>
                </a:solidFill>
                <a:latin typeface="Aptos" panose="020B0004020202020204" pitchFamily="34" charset="0"/>
              </a:rPr>
              <a:t> vector control </a:t>
            </a:r>
            <a:r>
              <a:rPr lang="en-US" sz="3000" dirty="0">
                <a:latin typeface="Aptos" panose="020B0004020202020204" pitchFamily="34" charset="0"/>
              </a:rPr>
              <a:t>and </a:t>
            </a:r>
            <a:r>
              <a:rPr lang="en-US" sz="3000" b="1" dirty="0">
                <a:solidFill>
                  <a:schemeClr val="accent3">
                    <a:lumMod val="75000"/>
                  </a:schemeClr>
                </a:solidFill>
                <a:latin typeface="Aptos" panose="020B0004020202020204" pitchFamily="34" charset="0"/>
              </a:rPr>
              <a:t>malaria vaccines</a:t>
            </a:r>
            <a:endParaRPr lang="en-US" sz="3000" dirty="0">
              <a:latin typeface="Aptos" panose="020B0004020202020204" pitchFamily="34" charset="0"/>
            </a:endParaRPr>
          </a:p>
        </p:txBody>
      </p:sp>
      <p:sp>
        <p:nvSpPr>
          <p:cNvPr id="16" name="TextBox 15">
            <a:extLst>
              <a:ext uri="{FF2B5EF4-FFF2-40B4-BE49-F238E27FC236}">
                <a16:creationId xmlns:a16="http://schemas.microsoft.com/office/drawing/2014/main" id="{68BC8236-76E8-0914-1EC1-4EE89811708E}"/>
              </a:ext>
            </a:extLst>
          </p:cNvPr>
          <p:cNvSpPr txBox="1"/>
          <p:nvPr/>
        </p:nvSpPr>
        <p:spPr>
          <a:xfrm>
            <a:off x="5931875" y="8438558"/>
            <a:ext cx="9762388" cy="1477328"/>
          </a:xfrm>
          <a:prstGeom prst="rect">
            <a:avLst/>
          </a:prstGeom>
          <a:noFill/>
        </p:spPr>
        <p:txBody>
          <a:bodyPr wrap="square" rtlCol="0">
            <a:spAutoFit/>
          </a:bodyPr>
          <a:lstStyle/>
          <a:p>
            <a:pPr algn="ctr"/>
            <a:r>
              <a:rPr lang="en-US" sz="3000" b="1" dirty="0">
                <a:solidFill>
                  <a:srgbClr val="4C7330"/>
                </a:solidFill>
                <a:latin typeface="Aptos" panose="020B0004020202020204" pitchFamily="34" charset="0"/>
              </a:rPr>
              <a:t>A unified alliance that strengthens coherence, influence, and impact of malaria chemoprevention across a child life course and beyond</a:t>
            </a:r>
            <a:endParaRPr lang="en-US" sz="3000" b="1" dirty="0">
              <a:solidFill>
                <a:srgbClr val="4C7330"/>
              </a:solidFill>
            </a:endParaRPr>
          </a:p>
        </p:txBody>
      </p:sp>
      <p:pic>
        <p:nvPicPr>
          <p:cNvPr id="12" name="Picture 11">
            <a:extLst>
              <a:ext uri="{FF2B5EF4-FFF2-40B4-BE49-F238E27FC236}">
                <a16:creationId xmlns:a16="http://schemas.microsoft.com/office/drawing/2014/main" id="{2EE1ACEE-D53E-C73A-D7B3-F22E17B3C60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5400000">
            <a:off x="-2955676" y="2879475"/>
            <a:ext cx="10287000" cy="4528049"/>
          </a:xfrm>
          <a:prstGeom prst="rect">
            <a:avLst/>
          </a:prstGeom>
        </p:spPr>
      </p:pic>
      <p:sp>
        <p:nvSpPr>
          <p:cNvPr id="15" name="Freeform 6">
            <a:extLst>
              <a:ext uri="{FF2B5EF4-FFF2-40B4-BE49-F238E27FC236}">
                <a16:creationId xmlns:a16="http://schemas.microsoft.com/office/drawing/2014/main" id="{529B2F11-7A1F-E9B5-BD98-BDA34C605D6D}"/>
              </a:ext>
            </a:extLst>
          </p:cNvPr>
          <p:cNvSpPr/>
          <p:nvPr/>
        </p:nvSpPr>
        <p:spPr>
          <a:xfrm>
            <a:off x="10067293" y="6672349"/>
            <a:ext cx="1491552" cy="1419427"/>
          </a:xfrm>
          <a:custGeom>
            <a:avLst/>
            <a:gdLst/>
            <a:ahLst/>
            <a:cxnLst/>
            <a:rect l="l" t="t" r="r" b="b"/>
            <a:pathLst>
              <a:path w="2487002" h="2480785">
                <a:moveTo>
                  <a:pt x="0" y="0"/>
                </a:moveTo>
                <a:lnTo>
                  <a:pt x="2487002" y="0"/>
                </a:lnTo>
                <a:lnTo>
                  <a:pt x="2487002" y="2480784"/>
                </a:lnTo>
                <a:lnTo>
                  <a:pt x="0" y="24807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39530F15-675F-4CF5-A42E-228664F7B538}"/>
              </a:ext>
            </a:extLst>
          </p:cNvPr>
          <p:cNvSpPr txBox="1"/>
          <p:nvPr/>
        </p:nvSpPr>
        <p:spPr>
          <a:xfrm>
            <a:off x="228600" y="9805997"/>
            <a:ext cx="3581400" cy="338554"/>
          </a:xfrm>
          <a:prstGeom prst="rect">
            <a:avLst/>
          </a:prstGeom>
          <a:noFill/>
        </p:spPr>
        <p:txBody>
          <a:bodyPr wrap="square" rtlCol="0">
            <a:spAutoFit/>
          </a:bodyPr>
          <a:lstStyle/>
          <a:p>
            <a:r>
              <a:rPr lang="en-GB" sz="1600" dirty="0">
                <a:solidFill>
                  <a:schemeClr val="bg1">
                    <a:lumMod val="95000"/>
                  </a:schemeClr>
                </a:solidFill>
              </a:rPr>
              <a:t>Credit: Malaria Consortium</a:t>
            </a:r>
            <a:endParaRPr lang="en-US" sz="1600" dirty="0">
              <a:solidFill>
                <a:schemeClr val="bg1">
                  <a:lumMod val="95000"/>
                </a:schemeClr>
              </a:solidFill>
            </a:endParaRPr>
          </a:p>
        </p:txBody>
      </p:sp>
    </p:spTree>
    <p:extLst>
      <p:ext uri="{BB962C8B-B14F-4D97-AF65-F5344CB8AC3E}">
        <p14:creationId xmlns:p14="http://schemas.microsoft.com/office/powerpoint/2010/main" val="115674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90500"/>
            <a:ext cx="8943747" cy="738537"/>
          </a:xfrm>
          <a:custGeom>
            <a:avLst/>
            <a:gdLst/>
            <a:ahLst/>
            <a:cxnLst/>
            <a:rect l="l" t="t" r="r" b="b"/>
            <a:pathLst>
              <a:path w="8943747" h="947119">
                <a:moveTo>
                  <a:pt x="0" y="0"/>
                </a:moveTo>
                <a:lnTo>
                  <a:pt x="8943747" y="0"/>
                </a:lnTo>
                <a:lnTo>
                  <a:pt x="8943747" y="947119"/>
                </a:lnTo>
                <a:lnTo>
                  <a:pt x="0" y="947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295399" y="1203653"/>
            <a:ext cx="10936278" cy="840638"/>
          </a:xfrm>
          <a:prstGeom prst="rect">
            <a:avLst/>
          </a:prstGeom>
        </p:spPr>
        <p:txBody>
          <a:bodyPr lIns="0" tIns="0" rIns="0" bIns="0" rtlCol="0" anchor="t"/>
          <a:lstStyle/>
          <a:p>
            <a:pPr algn="l">
              <a:lnSpc>
                <a:spcPts val="5319"/>
              </a:lnSpc>
            </a:pPr>
            <a:r>
              <a:rPr lang="en-US" sz="4000" b="1" dirty="0">
                <a:solidFill>
                  <a:srgbClr val="4C7330"/>
                </a:solidFill>
                <a:latin typeface="Aptos" panose="020B0004020202020204" pitchFamily="34" charset="0"/>
                <a:ea typeface="Open Sans Bold"/>
                <a:cs typeface="Open Sans Bold"/>
                <a:sym typeface="Open Sans Bold"/>
              </a:rPr>
              <a:t>What are the objectives? </a:t>
            </a:r>
          </a:p>
        </p:txBody>
      </p:sp>
      <p:sp>
        <p:nvSpPr>
          <p:cNvPr id="38" name="Arrow: Pentagon 37">
            <a:extLst>
              <a:ext uri="{FF2B5EF4-FFF2-40B4-BE49-F238E27FC236}">
                <a16:creationId xmlns:a16="http://schemas.microsoft.com/office/drawing/2014/main" id="{42D1A4F5-4B44-F225-D5DD-2423209E227D}"/>
              </a:ext>
            </a:extLst>
          </p:cNvPr>
          <p:cNvSpPr/>
          <p:nvPr/>
        </p:nvSpPr>
        <p:spPr>
          <a:xfrm>
            <a:off x="1828800" y="2699908"/>
            <a:ext cx="4267200" cy="1600200"/>
          </a:xfrm>
          <a:prstGeom prst="homePlate">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dirty="0">
                <a:solidFill>
                  <a:srgbClr val="4C7330"/>
                </a:solidFill>
                <a:latin typeface="Aptos" panose="020B0004020202020204" pitchFamily="34" charset="0"/>
              </a:rPr>
              <a:t>Strategic </a:t>
            </a:r>
            <a:endParaRPr lang="en-US" sz="3200" dirty="0">
              <a:solidFill>
                <a:srgbClr val="4C7330"/>
              </a:solidFill>
              <a:latin typeface="Aptos" panose="020B0004020202020204" pitchFamily="34" charset="0"/>
            </a:endParaRPr>
          </a:p>
        </p:txBody>
      </p:sp>
      <p:sp>
        <p:nvSpPr>
          <p:cNvPr id="39" name="Arrow: Pentagon 38">
            <a:extLst>
              <a:ext uri="{FF2B5EF4-FFF2-40B4-BE49-F238E27FC236}">
                <a16:creationId xmlns:a16="http://schemas.microsoft.com/office/drawing/2014/main" id="{766C48B5-50D7-0969-4A32-97ECC15E7FB8}"/>
              </a:ext>
            </a:extLst>
          </p:cNvPr>
          <p:cNvSpPr/>
          <p:nvPr/>
        </p:nvSpPr>
        <p:spPr>
          <a:xfrm>
            <a:off x="1829889" y="4273731"/>
            <a:ext cx="4267200" cy="1600200"/>
          </a:xfrm>
          <a:prstGeom prst="homePlat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dirty="0">
                <a:solidFill>
                  <a:srgbClr val="4C7330"/>
                </a:solidFill>
                <a:latin typeface="Aptos" panose="020B0004020202020204" pitchFamily="34" charset="0"/>
              </a:rPr>
              <a:t>Technical &amp; programmatic</a:t>
            </a:r>
            <a:endParaRPr lang="en-US" sz="3200" dirty="0">
              <a:solidFill>
                <a:srgbClr val="4C7330"/>
              </a:solidFill>
              <a:latin typeface="Aptos" panose="020B0004020202020204" pitchFamily="34" charset="0"/>
            </a:endParaRPr>
          </a:p>
        </p:txBody>
      </p:sp>
      <p:sp>
        <p:nvSpPr>
          <p:cNvPr id="40" name="Arrow: Pentagon 39">
            <a:extLst>
              <a:ext uri="{FF2B5EF4-FFF2-40B4-BE49-F238E27FC236}">
                <a16:creationId xmlns:a16="http://schemas.microsoft.com/office/drawing/2014/main" id="{E248B411-1358-E3D6-640D-055A5C9449AE}"/>
              </a:ext>
            </a:extLst>
          </p:cNvPr>
          <p:cNvSpPr/>
          <p:nvPr/>
        </p:nvSpPr>
        <p:spPr>
          <a:xfrm>
            <a:off x="1828800" y="5873931"/>
            <a:ext cx="4267200" cy="1600200"/>
          </a:xfrm>
          <a:prstGeom prst="homePlat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dirty="0">
                <a:latin typeface="Aptos" panose="020B0004020202020204" pitchFamily="34" charset="0"/>
              </a:rPr>
              <a:t>Advocacy &amp; financing</a:t>
            </a:r>
            <a:endParaRPr lang="en-US" sz="3200" dirty="0">
              <a:latin typeface="Aptos" panose="020B0004020202020204" pitchFamily="34" charset="0"/>
            </a:endParaRPr>
          </a:p>
        </p:txBody>
      </p:sp>
      <p:sp>
        <p:nvSpPr>
          <p:cNvPr id="41" name="Arrow: Pentagon 40">
            <a:extLst>
              <a:ext uri="{FF2B5EF4-FFF2-40B4-BE49-F238E27FC236}">
                <a16:creationId xmlns:a16="http://schemas.microsoft.com/office/drawing/2014/main" id="{AB41B05A-2CD5-4F2B-0FD5-D01FC4C40FF5}"/>
              </a:ext>
            </a:extLst>
          </p:cNvPr>
          <p:cNvSpPr/>
          <p:nvPr/>
        </p:nvSpPr>
        <p:spPr>
          <a:xfrm>
            <a:off x="1828800" y="7505700"/>
            <a:ext cx="4267200" cy="1600200"/>
          </a:xfrm>
          <a:prstGeom prst="homePlate">
            <a:avLst/>
          </a:prstGeom>
          <a:solidFill>
            <a:srgbClr val="4C733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dirty="0">
                <a:latin typeface="Aptos" panose="020B0004020202020204" pitchFamily="34" charset="0"/>
              </a:rPr>
              <a:t>System &amp; </a:t>
            </a:r>
          </a:p>
          <a:p>
            <a:pPr algn="ctr"/>
            <a:r>
              <a:rPr lang="en-GB" sz="3200" dirty="0">
                <a:latin typeface="Aptos" panose="020B0004020202020204" pitchFamily="34" charset="0"/>
              </a:rPr>
              <a:t>integration</a:t>
            </a:r>
            <a:endParaRPr lang="en-US" sz="3200" dirty="0">
              <a:latin typeface="Aptos" panose="020B0004020202020204" pitchFamily="34" charset="0"/>
            </a:endParaRPr>
          </a:p>
        </p:txBody>
      </p:sp>
      <p:sp>
        <p:nvSpPr>
          <p:cNvPr id="42" name="TextBox 8">
            <a:extLst>
              <a:ext uri="{FF2B5EF4-FFF2-40B4-BE49-F238E27FC236}">
                <a16:creationId xmlns:a16="http://schemas.microsoft.com/office/drawing/2014/main" id="{2CDDDDA1-777E-A169-8899-282C394E159D}"/>
              </a:ext>
            </a:extLst>
          </p:cNvPr>
          <p:cNvSpPr txBox="1"/>
          <p:nvPr/>
        </p:nvSpPr>
        <p:spPr>
          <a:xfrm>
            <a:off x="6763539" y="2859490"/>
            <a:ext cx="9667733" cy="1384995"/>
          </a:xfrm>
          <a:prstGeom prst="rect">
            <a:avLst/>
          </a:prstGeom>
        </p:spPr>
        <p:txBody>
          <a:bodyPr wrap="square" lIns="0" tIns="0" rIns="0" bIns="0" rtlCol="0" anchor="t">
            <a:spAutoFit/>
          </a:bodyPr>
          <a:lstStyle/>
          <a:p>
            <a:pPr marL="781049" lvl="1" indent="-457200">
              <a:buFont typeface="Arial" panose="020B0604020202020204" pitchFamily="34" charset="0"/>
              <a:buChar char="•"/>
            </a:pPr>
            <a:r>
              <a:rPr lang="en-US" sz="3000" b="1" dirty="0">
                <a:solidFill>
                  <a:schemeClr val="accent3">
                    <a:lumMod val="75000"/>
                  </a:schemeClr>
                </a:solidFill>
                <a:latin typeface="Aptos" panose="020B0004020202020204" pitchFamily="34" charset="0"/>
              </a:rPr>
              <a:t>Unify malaria chemoprevention efforts </a:t>
            </a:r>
            <a:r>
              <a:rPr lang="en-US" sz="3000" dirty="0">
                <a:latin typeface="Aptos" panose="020B0004020202020204" pitchFamily="34" charset="0"/>
              </a:rPr>
              <a:t>at global, regional and country levels to </a:t>
            </a:r>
            <a:r>
              <a:rPr lang="en-US" sz="3000" b="1" dirty="0">
                <a:solidFill>
                  <a:schemeClr val="accent3">
                    <a:lumMod val="75000"/>
                  </a:schemeClr>
                </a:solidFill>
                <a:latin typeface="Aptos" panose="020B0004020202020204" pitchFamily="34" charset="0"/>
              </a:rPr>
              <a:t>expand protection </a:t>
            </a:r>
            <a:r>
              <a:rPr lang="en-US" sz="3000" dirty="0">
                <a:latin typeface="Aptos" panose="020B0004020202020204" pitchFamily="34" charset="0"/>
              </a:rPr>
              <a:t>against malaria across a child life course</a:t>
            </a:r>
          </a:p>
        </p:txBody>
      </p:sp>
      <p:sp>
        <p:nvSpPr>
          <p:cNvPr id="50" name="TextBox 8">
            <a:extLst>
              <a:ext uri="{FF2B5EF4-FFF2-40B4-BE49-F238E27FC236}">
                <a16:creationId xmlns:a16="http://schemas.microsoft.com/office/drawing/2014/main" id="{8196CFEF-A085-6661-6F60-0AD5EAF462D3}"/>
              </a:ext>
            </a:extLst>
          </p:cNvPr>
          <p:cNvSpPr txBox="1"/>
          <p:nvPr/>
        </p:nvSpPr>
        <p:spPr>
          <a:xfrm>
            <a:off x="6763538" y="4443880"/>
            <a:ext cx="10457661" cy="1587679"/>
          </a:xfrm>
          <a:prstGeom prst="rect">
            <a:avLst/>
          </a:prstGeom>
        </p:spPr>
        <p:txBody>
          <a:bodyPr wrap="square" lIns="0" tIns="0" rIns="0" bIns="0" rtlCol="0" anchor="t">
            <a:spAutoFit/>
          </a:bodyPr>
          <a:lstStyle/>
          <a:p>
            <a:pPr marL="781049" lvl="1" indent="-457200">
              <a:lnSpc>
                <a:spcPts val="4199"/>
              </a:lnSpc>
              <a:buFont typeface="Arial" panose="020B0604020202020204" pitchFamily="34" charset="0"/>
              <a:buChar char="•"/>
            </a:pPr>
            <a:r>
              <a:rPr lang="en-US" sz="3000" dirty="0">
                <a:latin typeface="Aptos" panose="020B0004020202020204" pitchFamily="34" charset="0"/>
              </a:rPr>
              <a:t>Facilitate </a:t>
            </a:r>
            <a:r>
              <a:rPr lang="en-US" sz="3000" b="1" dirty="0">
                <a:solidFill>
                  <a:schemeClr val="accent3">
                    <a:lumMod val="75000"/>
                  </a:schemeClr>
                </a:solidFill>
                <a:latin typeface="Aptos" panose="020B0004020202020204" pitchFamily="34" charset="0"/>
              </a:rPr>
              <a:t>knowledge sharing</a:t>
            </a:r>
            <a:r>
              <a:rPr lang="en-US" sz="3000" dirty="0">
                <a:latin typeface="Aptos" panose="020B0004020202020204" pitchFamily="34" charset="0"/>
              </a:rPr>
              <a:t>, </a:t>
            </a:r>
            <a:r>
              <a:rPr lang="en-US" sz="3000" b="1" dirty="0">
                <a:solidFill>
                  <a:schemeClr val="accent3">
                    <a:lumMod val="75000"/>
                  </a:schemeClr>
                </a:solidFill>
                <a:latin typeface="Aptos" panose="020B0004020202020204" pitchFamily="34" charset="0"/>
              </a:rPr>
              <a:t>learning</a:t>
            </a:r>
            <a:r>
              <a:rPr lang="en-US" sz="3000" dirty="0">
                <a:latin typeface="Aptos" panose="020B0004020202020204" pitchFamily="34" charset="0"/>
              </a:rPr>
              <a:t> and </a:t>
            </a:r>
            <a:r>
              <a:rPr lang="en-US" sz="3000" b="1" dirty="0">
                <a:solidFill>
                  <a:schemeClr val="accent3">
                    <a:lumMod val="75000"/>
                  </a:schemeClr>
                </a:solidFill>
                <a:latin typeface="Aptos" panose="020B0004020202020204" pitchFamily="34" charset="0"/>
              </a:rPr>
              <a:t>research</a:t>
            </a:r>
            <a:r>
              <a:rPr lang="en-US" sz="3000" dirty="0">
                <a:latin typeface="Aptos" panose="020B0004020202020204" pitchFamily="34" charset="0"/>
              </a:rPr>
              <a:t> to generate and apply </a:t>
            </a:r>
            <a:r>
              <a:rPr lang="en-US" sz="3000" b="1" dirty="0">
                <a:solidFill>
                  <a:schemeClr val="accent3">
                    <a:lumMod val="75000"/>
                  </a:schemeClr>
                </a:solidFill>
                <a:latin typeface="Aptos" panose="020B0004020202020204" pitchFamily="34" charset="0"/>
              </a:rPr>
              <a:t>evidence-based </a:t>
            </a:r>
            <a:r>
              <a:rPr lang="en-US" sz="3000" dirty="0">
                <a:latin typeface="Aptos" panose="020B0004020202020204" pitchFamily="34" charset="0"/>
              </a:rPr>
              <a:t>chemoprevention interventions</a:t>
            </a:r>
          </a:p>
        </p:txBody>
      </p:sp>
      <p:sp>
        <p:nvSpPr>
          <p:cNvPr id="51" name="TextBox 8">
            <a:extLst>
              <a:ext uri="{FF2B5EF4-FFF2-40B4-BE49-F238E27FC236}">
                <a16:creationId xmlns:a16="http://schemas.microsoft.com/office/drawing/2014/main" id="{B1F7AA25-3E8C-73A7-3B00-53D73A3927E0}"/>
              </a:ext>
            </a:extLst>
          </p:cNvPr>
          <p:cNvSpPr txBox="1"/>
          <p:nvPr/>
        </p:nvSpPr>
        <p:spPr>
          <a:xfrm>
            <a:off x="6763538" y="6230954"/>
            <a:ext cx="10000462" cy="1049070"/>
          </a:xfrm>
          <a:prstGeom prst="rect">
            <a:avLst/>
          </a:prstGeom>
        </p:spPr>
        <p:txBody>
          <a:bodyPr wrap="square" lIns="0" tIns="0" rIns="0" bIns="0" rtlCol="0" anchor="t">
            <a:spAutoFit/>
          </a:bodyPr>
          <a:lstStyle/>
          <a:p>
            <a:pPr marL="781049" lvl="1" indent="-457200">
              <a:lnSpc>
                <a:spcPts val="4199"/>
              </a:lnSpc>
              <a:buFont typeface="Arial" panose="020B0604020202020204" pitchFamily="34" charset="0"/>
              <a:buChar char="•"/>
            </a:pPr>
            <a:r>
              <a:rPr lang="en-US" sz="3000" dirty="0">
                <a:latin typeface="Aptos" panose="020B0004020202020204" pitchFamily="34" charset="0"/>
              </a:rPr>
              <a:t>Strengthen </a:t>
            </a:r>
            <a:r>
              <a:rPr lang="en-US" sz="3000" b="1" dirty="0">
                <a:solidFill>
                  <a:schemeClr val="accent3">
                    <a:lumMod val="75000"/>
                  </a:schemeClr>
                </a:solidFill>
                <a:latin typeface="Aptos" panose="020B0004020202020204" pitchFamily="34" charset="0"/>
              </a:rPr>
              <a:t>advocacy</a:t>
            </a:r>
            <a:r>
              <a:rPr lang="en-US" sz="3000" dirty="0">
                <a:latin typeface="Aptos" panose="020B0004020202020204" pitchFamily="34" charset="0"/>
              </a:rPr>
              <a:t>, improve </a:t>
            </a:r>
            <a:r>
              <a:rPr lang="en-US" sz="3000" b="1" dirty="0">
                <a:solidFill>
                  <a:schemeClr val="accent3">
                    <a:lumMod val="75000"/>
                  </a:schemeClr>
                </a:solidFill>
                <a:latin typeface="Aptos" panose="020B0004020202020204" pitchFamily="34" charset="0"/>
              </a:rPr>
              <a:t>resource </a:t>
            </a:r>
            <a:r>
              <a:rPr lang="en-US" sz="3000" b="1" dirty="0" err="1">
                <a:solidFill>
                  <a:schemeClr val="accent3">
                    <a:lumMod val="75000"/>
                  </a:schemeClr>
                </a:solidFill>
                <a:latin typeface="Aptos" panose="020B0004020202020204" pitchFamily="34" charset="0"/>
              </a:rPr>
              <a:t>mobilisation</a:t>
            </a:r>
            <a:r>
              <a:rPr lang="en-US" sz="3000" dirty="0">
                <a:latin typeface="Aptos" panose="020B0004020202020204" pitchFamily="34" charset="0"/>
              </a:rPr>
              <a:t>, and efficient use of </a:t>
            </a:r>
            <a:r>
              <a:rPr lang="en-US" sz="3000" b="1" dirty="0">
                <a:solidFill>
                  <a:schemeClr val="accent3">
                    <a:lumMod val="75000"/>
                  </a:schemeClr>
                </a:solidFill>
                <a:latin typeface="Aptos" panose="020B0004020202020204" pitchFamily="34" charset="0"/>
              </a:rPr>
              <a:t>chemoprevention investments</a:t>
            </a:r>
          </a:p>
        </p:txBody>
      </p:sp>
      <p:sp>
        <p:nvSpPr>
          <p:cNvPr id="52" name="TextBox 8">
            <a:extLst>
              <a:ext uri="{FF2B5EF4-FFF2-40B4-BE49-F238E27FC236}">
                <a16:creationId xmlns:a16="http://schemas.microsoft.com/office/drawing/2014/main" id="{6F629D78-2145-551F-0C4A-37645E76DB55}"/>
              </a:ext>
            </a:extLst>
          </p:cNvPr>
          <p:cNvSpPr txBox="1"/>
          <p:nvPr/>
        </p:nvSpPr>
        <p:spPr>
          <a:xfrm>
            <a:off x="6763538" y="7637308"/>
            <a:ext cx="9522244" cy="1587679"/>
          </a:xfrm>
          <a:prstGeom prst="rect">
            <a:avLst/>
          </a:prstGeom>
        </p:spPr>
        <p:txBody>
          <a:bodyPr wrap="square" lIns="0" tIns="0" rIns="0" bIns="0" rtlCol="0" anchor="t">
            <a:spAutoFit/>
          </a:bodyPr>
          <a:lstStyle/>
          <a:p>
            <a:pPr marL="781049" lvl="1" indent="-457200">
              <a:lnSpc>
                <a:spcPts val="4199"/>
              </a:lnSpc>
              <a:buFont typeface="Arial" panose="020B0604020202020204" pitchFamily="34" charset="0"/>
              <a:buChar char="•"/>
            </a:pPr>
            <a:r>
              <a:rPr lang="en-US" sz="3000" dirty="0">
                <a:latin typeface="Aptos" panose="020B0004020202020204" pitchFamily="34" charset="0"/>
              </a:rPr>
              <a:t>Promote </a:t>
            </a:r>
            <a:r>
              <a:rPr lang="en-US" sz="3000" b="1" dirty="0">
                <a:solidFill>
                  <a:schemeClr val="accent3">
                    <a:lumMod val="75000"/>
                  </a:schemeClr>
                </a:solidFill>
                <a:latin typeface="Aptos" panose="020B0004020202020204" pitchFamily="34" charset="0"/>
              </a:rPr>
              <a:t>integration</a:t>
            </a:r>
            <a:r>
              <a:rPr lang="en-US" sz="3000" dirty="0">
                <a:latin typeface="Aptos" panose="020B0004020202020204" pitchFamily="34" charset="0"/>
              </a:rPr>
              <a:t> and </a:t>
            </a:r>
            <a:r>
              <a:rPr lang="en-US" sz="3000" b="1" dirty="0">
                <a:solidFill>
                  <a:schemeClr val="accent3">
                    <a:lumMod val="75000"/>
                  </a:schemeClr>
                </a:solidFill>
                <a:latin typeface="Aptos" panose="020B0004020202020204" pitchFamily="34" charset="0"/>
              </a:rPr>
              <a:t>innovation</a:t>
            </a:r>
            <a:r>
              <a:rPr lang="en-US" sz="3000" dirty="0">
                <a:latin typeface="Aptos" panose="020B0004020202020204" pitchFamily="34" charset="0"/>
              </a:rPr>
              <a:t> by leveraging chemoprevention infrastructures with other child health interventions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9029-D10F-75E3-130D-1DC748FF23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F597DF-5CBE-36C4-16E4-6A42C47AA9FE}"/>
              </a:ext>
            </a:extLst>
          </p:cNvPr>
          <p:cNvSpPr/>
          <p:nvPr/>
        </p:nvSpPr>
        <p:spPr>
          <a:xfrm>
            <a:off x="-76200" y="-190500"/>
            <a:ext cx="8943747" cy="738537"/>
          </a:xfrm>
          <a:custGeom>
            <a:avLst/>
            <a:gdLst/>
            <a:ahLst/>
            <a:cxnLst/>
            <a:rect l="l" t="t" r="r" b="b"/>
            <a:pathLst>
              <a:path w="8943747" h="947119">
                <a:moveTo>
                  <a:pt x="0" y="0"/>
                </a:moveTo>
                <a:lnTo>
                  <a:pt x="8943747" y="0"/>
                </a:lnTo>
                <a:lnTo>
                  <a:pt x="8943747" y="947119"/>
                </a:lnTo>
                <a:lnTo>
                  <a:pt x="0" y="947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C23538FD-A424-B66D-FF77-40D63CBC3050}"/>
              </a:ext>
            </a:extLst>
          </p:cNvPr>
          <p:cNvSpPr txBox="1"/>
          <p:nvPr/>
        </p:nvSpPr>
        <p:spPr>
          <a:xfrm>
            <a:off x="1295399" y="1203653"/>
            <a:ext cx="10936278" cy="840638"/>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H</a:t>
            </a:r>
            <a:r>
              <a:rPr lang="en-US" sz="4000" b="1" dirty="0">
                <a:solidFill>
                  <a:srgbClr val="4C7330"/>
                </a:solidFill>
                <a:latin typeface="Aptos" panose="020B0004020202020204" pitchFamily="34" charset="0"/>
                <a:ea typeface="Open Sans Bold"/>
                <a:cs typeface="Open Sans Bold"/>
                <a:sym typeface="Open Sans Bold"/>
              </a:rPr>
              <a:t>ow will it work?  </a:t>
            </a:r>
          </a:p>
        </p:txBody>
      </p:sp>
      <p:sp>
        <p:nvSpPr>
          <p:cNvPr id="18" name="TextBox 8">
            <a:extLst>
              <a:ext uri="{FF2B5EF4-FFF2-40B4-BE49-F238E27FC236}">
                <a16:creationId xmlns:a16="http://schemas.microsoft.com/office/drawing/2014/main" id="{07A4701E-1781-94C1-95CF-13E5F5B7F126}"/>
              </a:ext>
            </a:extLst>
          </p:cNvPr>
          <p:cNvSpPr txBox="1"/>
          <p:nvPr/>
        </p:nvSpPr>
        <p:spPr>
          <a:xfrm>
            <a:off x="1314993" y="2484463"/>
            <a:ext cx="4648200" cy="430887"/>
          </a:xfrm>
          <a:prstGeom prst="rect">
            <a:avLst/>
          </a:prstGeom>
        </p:spPr>
        <p:txBody>
          <a:bodyPr wrap="square" lIns="0" tIns="0" rIns="0" bIns="0" rtlCol="0" anchor="t">
            <a:spAutoFit/>
          </a:bodyPr>
          <a:lstStyle/>
          <a:p>
            <a:pPr marL="323849" lvl="1"/>
            <a:r>
              <a:rPr lang="en-GB" sz="2800" dirty="0">
                <a:solidFill>
                  <a:srgbClr val="4C7330"/>
                </a:solidFill>
                <a:latin typeface="Aptos" panose="020B0004020202020204" pitchFamily="34" charset="0"/>
              </a:rPr>
              <a:t>Overarching alliance </a:t>
            </a:r>
            <a:endParaRPr lang="en-US" sz="2800" dirty="0">
              <a:solidFill>
                <a:srgbClr val="4C7330"/>
              </a:solidFill>
              <a:latin typeface="Aptos" panose="020B0004020202020204" pitchFamily="34" charset="0"/>
            </a:endParaRPr>
          </a:p>
        </p:txBody>
      </p:sp>
      <p:sp>
        <p:nvSpPr>
          <p:cNvPr id="19" name="TextBox 8">
            <a:extLst>
              <a:ext uri="{FF2B5EF4-FFF2-40B4-BE49-F238E27FC236}">
                <a16:creationId xmlns:a16="http://schemas.microsoft.com/office/drawing/2014/main" id="{C3B87EEC-C5A5-5F01-6607-DFB6BDC79A78}"/>
              </a:ext>
            </a:extLst>
          </p:cNvPr>
          <p:cNvSpPr txBox="1"/>
          <p:nvPr/>
        </p:nvSpPr>
        <p:spPr>
          <a:xfrm>
            <a:off x="1295399" y="4033113"/>
            <a:ext cx="5085746" cy="1723549"/>
          </a:xfrm>
          <a:prstGeom prst="rect">
            <a:avLst/>
          </a:prstGeom>
        </p:spPr>
        <p:txBody>
          <a:bodyPr wrap="square" lIns="0" tIns="0" rIns="0" bIns="0" rtlCol="0" anchor="t">
            <a:spAutoFit/>
          </a:bodyPr>
          <a:lstStyle/>
          <a:p>
            <a:pPr marL="323849" lvl="1"/>
            <a:r>
              <a:rPr lang="en-GB" sz="2800" dirty="0">
                <a:solidFill>
                  <a:srgbClr val="4C7330"/>
                </a:solidFill>
                <a:latin typeface="Aptos" panose="020B0004020202020204" pitchFamily="34" charset="0"/>
              </a:rPr>
              <a:t>Workstreams by intervention or theme (including </a:t>
            </a:r>
          </a:p>
          <a:p>
            <a:pPr marL="323849" lvl="1"/>
            <a:r>
              <a:rPr lang="en-GB" sz="2800" dirty="0">
                <a:solidFill>
                  <a:srgbClr val="4C7330"/>
                </a:solidFill>
                <a:latin typeface="Aptos" panose="020B0004020202020204" pitchFamily="34" charset="0"/>
              </a:rPr>
              <a:t>Member alliances / organisations)  </a:t>
            </a:r>
            <a:endParaRPr lang="en-US" sz="2800" dirty="0">
              <a:solidFill>
                <a:srgbClr val="4C7330"/>
              </a:solidFill>
              <a:latin typeface="Aptos" panose="020B0004020202020204" pitchFamily="34" charset="0"/>
            </a:endParaRPr>
          </a:p>
        </p:txBody>
      </p:sp>
      <p:sp>
        <p:nvSpPr>
          <p:cNvPr id="20" name="TextBox 8">
            <a:extLst>
              <a:ext uri="{FF2B5EF4-FFF2-40B4-BE49-F238E27FC236}">
                <a16:creationId xmlns:a16="http://schemas.microsoft.com/office/drawing/2014/main" id="{49D47D17-C07A-3F5A-CE35-55B658FA3A19}"/>
              </a:ext>
            </a:extLst>
          </p:cNvPr>
          <p:cNvSpPr txBox="1"/>
          <p:nvPr/>
        </p:nvSpPr>
        <p:spPr>
          <a:xfrm>
            <a:off x="1314993" y="6743700"/>
            <a:ext cx="3966262" cy="1292662"/>
          </a:xfrm>
          <a:prstGeom prst="rect">
            <a:avLst/>
          </a:prstGeom>
        </p:spPr>
        <p:txBody>
          <a:bodyPr wrap="square" lIns="0" tIns="0" rIns="0" bIns="0" rtlCol="0" anchor="t">
            <a:spAutoFit/>
          </a:bodyPr>
          <a:lstStyle/>
          <a:p>
            <a:pPr marL="323849" lvl="1"/>
            <a:r>
              <a:rPr lang="en-GB" sz="2800" dirty="0">
                <a:solidFill>
                  <a:srgbClr val="4C7330"/>
                </a:solidFill>
                <a:latin typeface="Aptos" panose="020B0004020202020204" pitchFamily="34" charset="0"/>
              </a:rPr>
              <a:t>Cross-cutting subgroups / supporting functions </a:t>
            </a:r>
            <a:endParaRPr lang="en-US" sz="2800" dirty="0">
              <a:solidFill>
                <a:srgbClr val="4C7330"/>
              </a:solidFill>
              <a:latin typeface="Aptos" panose="020B0004020202020204" pitchFamily="34" charset="0"/>
            </a:endParaRPr>
          </a:p>
        </p:txBody>
      </p:sp>
      <p:sp>
        <p:nvSpPr>
          <p:cNvPr id="4" name="Rectangle 3">
            <a:extLst>
              <a:ext uri="{FF2B5EF4-FFF2-40B4-BE49-F238E27FC236}">
                <a16:creationId xmlns:a16="http://schemas.microsoft.com/office/drawing/2014/main" id="{F5273353-6F0A-6BBB-041B-C49823AC404E}"/>
              </a:ext>
            </a:extLst>
          </p:cNvPr>
          <p:cNvSpPr/>
          <p:nvPr/>
        </p:nvSpPr>
        <p:spPr>
          <a:xfrm>
            <a:off x="7415468" y="2785180"/>
            <a:ext cx="1263136" cy="3124836"/>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GB" sz="2800" dirty="0">
                <a:solidFill>
                  <a:srgbClr val="4C7330"/>
                </a:solidFill>
                <a:latin typeface="Aptos" panose="020B0004020202020204" pitchFamily="34" charset="0"/>
              </a:rPr>
              <a:t>SMC</a:t>
            </a:r>
            <a:endParaRPr lang="en-US" sz="2800" dirty="0">
              <a:solidFill>
                <a:srgbClr val="4C7330"/>
              </a:solidFill>
              <a:latin typeface="Aptos" panose="020B0004020202020204" pitchFamily="34" charset="0"/>
            </a:endParaRPr>
          </a:p>
        </p:txBody>
      </p:sp>
      <p:sp>
        <p:nvSpPr>
          <p:cNvPr id="7" name="Rectangle 6">
            <a:extLst>
              <a:ext uri="{FF2B5EF4-FFF2-40B4-BE49-F238E27FC236}">
                <a16:creationId xmlns:a16="http://schemas.microsoft.com/office/drawing/2014/main" id="{9F4DAF6A-383D-C440-8ADF-2FD7418AD848}"/>
              </a:ext>
            </a:extLst>
          </p:cNvPr>
          <p:cNvSpPr/>
          <p:nvPr/>
        </p:nvSpPr>
        <p:spPr>
          <a:xfrm>
            <a:off x="9295474" y="2812208"/>
            <a:ext cx="1263136" cy="3124836"/>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800" dirty="0" err="1">
                <a:solidFill>
                  <a:schemeClr val="bg1"/>
                </a:solidFill>
                <a:latin typeface="Aptos" panose="020B0004020202020204" pitchFamily="34" charset="0"/>
              </a:rPr>
              <a:t>IPTsc</a:t>
            </a:r>
            <a:r>
              <a:rPr lang="en-GB" sz="2800" dirty="0">
                <a:solidFill>
                  <a:schemeClr val="bg1"/>
                </a:solidFill>
                <a:latin typeface="Aptos" panose="020B0004020202020204" pitchFamily="34" charset="0"/>
              </a:rPr>
              <a:t> </a:t>
            </a:r>
          </a:p>
          <a:p>
            <a:pPr algn="ctr"/>
            <a:r>
              <a:rPr lang="en-GB" sz="2800" dirty="0">
                <a:solidFill>
                  <a:schemeClr val="bg1"/>
                </a:solidFill>
                <a:latin typeface="Aptos" panose="020B0004020202020204" pitchFamily="34" charset="0"/>
              </a:rPr>
              <a:t>(e.g. LERN Malaria)</a:t>
            </a:r>
            <a:endParaRPr lang="en-US" sz="2800" dirty="0">
              <a:solidFill>
                <a:schemeClr val="bg1"/>
              </a:solidFill>
              <a:latin typeface="Aptos" panose="020B0004020202020204" pitchFamily="34" charset="0"/>
            </a:endParaRPr>
          </a:p>
        </p:txBody>
      </p:sp>
      <p:sp>
        <p:nvSpPr>
          <p:cNvPr id="8" name="Rectangle 7">
            <a:extLst>
              <a:ext uri="{FF2B5EF4-FFF2-40B4-BE49-F238E27FC236}">
                <a16:creationId xmlns:a16="http://schemas.microsoft.com/office/drawing/2014/main" id="{925AAB00-08E8-598C-E4AA-92418C2436A8}"/>
              </a:ext>
            </a:extLst>
          </p:cNvPr>
          <p:cNvSpPr/>
          <p:nvPr/>
        </p:nvSpPr>
        <p:spPr>
          <a:xfrm>
            <a:off x="11179492" y="2785180"/>
            <a:ext cx="1263136" cy="3124836"/>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GB" sz="2800" dirty="0">
                <a:latin typeface="Aptos" panose="020B0004020202020204" pitchFamily="34" charset="0"/>
              </a:rPr>
              <a:t>PMC</a:t>
            </a:r>
            <a:endParaRPr lang="en-US" sz="2800" dirty="0">
              <a:latin typeface="Aptos" panose="020B0004020202020204" pitchFamily="34" charset="0"/>
            </a:endParaRPr>
          </a:p>
        </p:txBody>
      </p:sp>
      <p:sp>
        <p:nvSpPr>
          <p:cNvPr id="9" name="Rectangle 8">
            <a:extLst>
              <a:ext uri="{FF2B5EF4-FFF2-40B4-BE49-F238E27FC236}">
                <a16:creationId xmlns:a16="http://schemas.microsoft.com/office/drawing/2014/main" id="{FFD02283-A289-8B52-A474-9E3E5652BFA8}"/>
              </a:ext>
            </a:extLst>
          </p:cNvPr>
          <p:cNvSpPr/>
          <p:nvPr/>
        </p:nvSpPr>
        <p:spPr>
          <a:xfrm>
            <a:off x="13059498" y="2775483"/>
            <a:ext cx="1263136" cy="3151747"/>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800" dirty="0">
                <a:latin typeface="Aptos" panose="020B0004020202020204" pitchFamily="34" charset="0"/>
              </a:rPr>
              <a:t>PDMC</a:t>
            </a:r>
            <a:endParaRPr lang="en-US" sz="2800" dirty="0">
              <a:latin typeface="Aptos" panose="020B0004020202020204" pitchFamily="34" charset="0"/>
            </a:endParaRPr>
          </a:p>
        </p:txBody>
      </p:sp>
      <p:sp>
        <p:nvSpPr>
          <p:cNvPr id="10" name="Rectangle 9">
            <a:extLst>
              <a:ext uri="{FF2B5EF4-FFF2-40B4-BE49-F238E27FC236}">
                <a16:creationId xmlns:a16="http://schemas.microsoft.com/office/drawing/2014/main" id="{D11FC56C-AF7E-5174-9035-C1486DB9D6F7}"/>
              </a:ext>
            </a:extLst>
          </p:cNvPr>
          <p:cNvSpPr/>
          <p:nvPr/>
        </p:nvSpPr>
        <p:spPr>
          <a:xfrm>
            <a:off x="14939504" y="2823819"/>
            <a:ext cx="1263136" cy="3151747"/>
          </a:xfrm>
          <a:prstGeom prst="rect">
            <a:avLst/>
          </a:prstGeom>
          <a:solidFill>
            <a:srgbClr val="4C733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800" dirty="0">
                <a:latin typeface="Aptos" panose="020B0004020202020204" pitchFamily="34" charset="0"/>
              </a:rPr>
              <a:t>Others</a:t>
            </a:r>
            <a:endParaRPr lang="en-US" sz="2800" dirty="0">
              <a:latin typeface="Aptos" panose="020B0004020202020204" pitchFamily="34" charset="0"/>
            </a:endParaRPr>
          </a:p>
        </p:txBody>
      </p:sp>
      <p:sp>
        <p:nvSpPr>
          <p:cNvPr id="3" name="Isosceles Triangle 2">
            <a:extLst>
              <a:ext uri="{FF2B5EF4-FFF2-40B4-BE49-F238E27FC236}">
                <a16:creationId xmlns:a16="http://schemas.microsoft.com/office/drawing/2014/main" id="{6F16A993-32D9-2EE3-364F-01E476735901}"/>
              </a:ext>
            </a:extLst>
          </p:cNvPr>
          <p:cNvSpPr/>
          <p:nvPr/>
        </p:nvSpPr>
        <p:spPr>
          <a:xfrm>
            <a:off x="5932713" y="1028700"/>
            <a:ext cx="11506200" cy="1795119"/>
          </a:xfrm>
          <a:prstGeom prst="triangle">
            <a:avLst>
              <a:gd name="adj" fmla="val 50000"/>
            </a:avLst>
          </a:prstGeom>
          <a:solidFill>
            <a:srgbClr val="4C733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800" dirty="0">
                <a:latin typeface="Aptos" panose="020B0004020202020204" pitchFamily="34" charset="0"/>
              </a:rPr>
              <a:t>Malaria Chemoprevention Alliance</a:t>
            </a:r>
            <a:endParaRPr lang="en-US" sz="2800" dirty="0">
              <a:latin typeface="Aptos" panose="020B0004020202020204" pitchFamily="34" charset="0"/>
            </a:endParaRPr>
          </a:p>
        </p:txBody>
      </p:sp>
      <p:sp>
        <p:nvSpPr>
          <p:cNvPr id="15" name="Rectangle 14">
            <a:extLst>
              <a:ext uri="{FF2B5EF4-FFF2-40B4-BE49-F238E27FC236}">
                <a16:creationId xmlns:a16="http://schemas.microsoft.com/office/drawing/2014/main" id="{1CD8DA98-F80E-700B-825B-B9B0E2D3D513}"/>
              </a:ext>
            </a:extLst>
          </p:cNvPr>
          <p:cNvSpPr/>
          <p:nvPr/>
        </p:nvSpPr>
        <p:spPr>
          <a:xfrm>
            <a:off x="6134663" y="5925433"/>
            <a:ext cx="11102300" cy="664859"/>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Aptos" panose="020B0004020202020204" pitchFamily="34" charset="0"/>
              </a:rPr>
              <a:t>Advocacy &amp; Communications Subgroup</a:t>
            </a:r>
            <a:endParaRPr lang="en-US" sz="2800" dirty="0">
              <a:latin typeface="Aptos" panose="020B0004020202020204" pitchFamily="34" charset="0"/>
            </a:endParaRPr>
          </a:p>
        </p:txBody>
      </p:sp>
      <p:sp>
        <p:nvSpPr>
          <p:cNvPr id="16" name="Rectangle 15">
            <a:extLst>
              <a:ext uri="{FF2B5EF4-FFF2-40B4-BE49-F238E27FC236}">
                <a16:creationId xmlns:a16="http://schemas.microsoft.com/office/drawing/2014/main" id="{F8A5C43A-155E-DAC2-7468-8195A5CD0516}"/>
              </a:ext>
            </a:extLst>
          </p:cNvPr>
          <p:cNvSpPr/>
          <p:nvPr/>
        </p:nvSpPr>
        <p:spPr>
          <a:xfrm>
            <a:off x="6134663" y="6591190"/>
            <a:ext cx="11102300" cy="664859"/>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C7330"/>
                </a:solidFill>
                <a:latin typeface="Aptos" panose="020B0004020202020204" pitchFamily="34" charset="0"/>
              </a:rPr>
              <a:t>Research Subgroup</a:t>
            </a:r>
            <a:endParaRPr lang="en-US" sz="2800" dirty="0">
              <a:solidFill>
                <a:srgbClr val="4C7330"/>
              </a:solidFill>
              <a:latin typeface="Aptos" panose="020B0004020202020204" pitchFamily="34" charset="0"/>
            </a:endParaRPr>
          </a:p>
        </p:txBody>
      </p:sp>
      <p:sp>
        <p:nvSpPr>
          <p:cNvPr id="17" name="Rectangle 16">
            <a:extLst>
              <a:ext uri="{FF2B5EF4-FFF2-40B4-BE49-F238E27FC236}">
                <a16:creationId xmlns:a16="http://schemas.microsoft.com/office/drawing/2014/main" id="{BD3E0D8B-9A50-3245-9304-D5829227E828}"/>
              </a:ext>
            </a:extLst>
          </p:cNvPr>
          <p:cNvSpPr/>
          <p:nvPr/>
        </p:nvSpPr>
        <p:spPr>
          <a:xfrm>
            <a:off x="6134663" y="7255150"/>
            <a:ext cx="11102299" cy="664859"/>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C7330"/>
                </a:solidFill>
                <a:latin typeface="Aptos" panose="020B0004020202020204" pitchFamily="34" charset="0"/>
              </a:rPr>
              <a:t>M&amp;E Subgroup</a:t>
            </a:r>
            <a:endParaRPr lang="en-US" sz="2800" dirty="0">
              <a:solidFill>
                <a:srgbClr val="4C7330"/>
              </a:solidFill>
              <a:latin typeface="Aptos" panose="020B0004020202020204" pitchFamily="34" charset="0"/>
            </a:endParaRPr>
          </a:p>
        </p:txBody>
      </p:sp>
      <p:sp>
        <p:nvSpPr>
          <p:cNvPr id="27" name="TextBox 8">
            <a:extLst>
              <a:ext uri="{FF2B5EF4-FFF2-40B4-BE49-F238E27FC236}">
                <a16:creationId xmlns:a16="http://schemas.microsoft.com/office/drawing/2014/main" id="{2D5B94C6-0F73-436E-BF94-5C68AA42CE98}"/>
              </a:ext>
            </a:extLst>
          </p:cNvPr>
          <p:cNvSpPr txBox="1"/>
          <p:nvPr/>
        </p:nvSpPr>
        <p:spPr>
          <a:xfrm>
            <a:off x="1295399" y="9047430"/>
            <a:ext cx="15849706" cy="923330"/>
          </a:xfrm>
          <a:prstGeom prst="rect">
            <a:avLst/>
          </a:prstGeom>
        </p:spPr>
        <p:txBody>
          <a:bodyPr wrap="square" lIns="0" tIns="0" rIns="0" bIns="0" rtlCol="0" anchor="t">
            <a:spAutoFit/>
          </a:bodyPr>
          <a:lstStyle/>
          <a:p>
            <a:pPr marL="781049" lvl="1" indent="-457200">
              <a:buFont typeface="Arial" panose="020B0604020202020204" pitchFamily="34" charset="0"/>
              <a:buChar char="•"/>
            </a:pPr>
            <a:r>
              <a:rPr lang="en-US" sz="3000" dirty="0">
                <a:latin typeface="Aptos" panose="020B0004020202020204" pitchFamily="34" charset="0"/>
              </a:rPr>
              <a:t>This structure allows for </a:t>
            </a:r>
            <a:r>
              <a:rPr lang="en-US" sz="3000" b="1" dirty="0">
                <a:solidFill>
                  <a:schemeClr val="accent3">
                    <a:lumMod val="75000"/>
                  </a:schemeClr>
                </a:solidFill>
                <a:latin typeface="Aptos" panose="020B0004020202020204" pitchFamily="34" charset="0"/>
              </a:rPr>
              <a:t>gradual integration</a:t>
            </a:r>
            <a:r>
              <a:rPr lang="en-US" sz="3000" dirty="0">
                <a:latin typeface="Aptos" panose="020B0004020202020204" pitchFamily="34" charset="0"/>
              </a:rPr>
              <a:t>, recognizing current branding, funding, and operational realities</a:t>
            </a:r>
          </a:p>
        </p:txBody>
      </p:sp>
      <p:sp>
        <p:nvSpPr>
          <p:cNvPr id="6" name="Rectangle 5">
            <a:extLst>
              <a:ext uri="{FF2B5EF4-FFF2-40B4-BE49-F238E27FC236}">
                <a16:creationId xmlns:a16="http://schemas.microsoft.com/office/drawing/2014/main" id="{E7A26BFF-8683-7442-CDF6-04931159066C}"/>
              </a:ext>
            </a:extLst>
          </p:cNvPr>
          <p:cNvSpPr/>
          <p:nvPr/>
        </p:nvSpPr>
        <p:spPr>
          <a:xfrm>
            <a:off x="6118901" y="7983841"/>
            <a:ext cx="11102299" cy="664859"/>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C7330"/>
                </a:solidFill>
                <a:latin typeface="Aptos" panose="020B0004020202020204" pitchFamily="34" charset="0"/>
              </a:rPr>
              <a:t>Operations Support Subgroup </a:t>
            </a:r>
            <a:r>
              <a:rPr lang="en-GB" sz="2800" dirty="0">
                <a:solidFill>
                  <a:srgbClr val="FF0000"/>
                </a:solidFill>
                <a:latin typeface="Aptos" panose="020B0004020202020204" pitchFamily="34" charset="0"/>
              </a:rPr>
              <a:t>(New)</a:t>
            </a:r>
            <a:endParaRPr lang="en-US" sz="2800" dirty="0">
              <a:solidFill>
                <a:srgbClr val="FF0000"/>
              </a:solidFill>
              <a:latin typeface="Aptos" panose="020B0004020202020204" pitchFamily="34" charset="0"/>
            </a:endParaRPr>
          </a:p>
        </p:txBody>
      </p:sp>
    </p:spTree>
    <p:extLst>
      <p:ext uri="{BB962C8B-B14F-4D97-AF65-F5344CB8AC3E}">
        <p14:creationId xmlns:p14="http://schemas.microsoft.com/office/powerpoint/2010/main" val="160047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3C29C-99D4-D04A-BD3D-856602D72411}"/>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7C5DB3CD-0891-E89B-4A83-EBED43FDE177}"/>
              </a:ext>
            </a:extLst>
          </p:cNvPr>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70A2D351-8A4E-7842-1637-51F03DAD176C}"/>
              </a:ext>
            </a:extLst>
          </p:cNvPr>
          <p:cNvSpPr txBox="1"/>
          <p:nvPr/>
        </p:nvSpPr>
        <p:spPr>
          <a:xfrm>
            <a:off x="1807915" y="1104900"/>
            <a:ext cx="10936937" cy="862760"/>
          </a:xfrm>
          <a:prstGeom prst="rect">
            <a:avLst/>
          </a:prstGeom>
        </p:spPr>
        <p:txBody>
          <a:bodyPr lIns="0" tIns="0" rIns="0" bIns="0" rtlCol="0" anchor="t"/>
          <a:lstStyle/>
          <a:p>
            <a:pPr algn="l">
              <a:lnSpc>
                <a:spcPts val="5319"/>
              </a:lnSpc>
            </a:pPr>
            <a:r>
              <a:rPr lang="en-GB" sz="5400" b="1" dirty="0">
                <a:solidFill>
                  <a:srgbClr val="4C7330"/>
                </a:solidFill>
                <a:latin typeface="Aptos" panose="020B0004020202020204" pitchFamily="34" charset="0"/>
                <a:ea typeface="Open Sans Bold"/>
                <a:cs typeface="Open Sans Bold"/>
                <a:sym typeface="Open Sans Bold"/>
              </a:rPr>
              <a:t>Terms of Reference (TOR)</a:t>
            </a:r>
            <a:endParaRPr lang="en-US" sz="5400" b="1" dirty="0">
              <a:solidFill>
                <a:srgbClr val="4C7330"/>
              </a:solidFill>
              <a:latin typeface="Aptos" panose="020B0004020202020204" pitchFamily="34" charset="0"/>
              <a:ea typeface="Open Sans Bold"/>
              <a:cs typeface="Open Sans Bold"/>
              <a:sym typeface="Open Sans Bold"/>
            </a:endParaRPr>
          </a:p>
        </p:txBody>
      </p:sp>
      <p:grpSp>
        <p:nvGrpSpPr>
          <p:cNvPr id="19" name="Group 18">
            <a:extLst>
              <a:ext uri="{FF2B5EF4-FFF2-40B4-BE49-F238E27FC236}">
                <a16:creationId xmlns:a16="http://schemas.microsoft.com/office/drawing/2014/main" id="{177EE2BD-4A9B-FE20-4DAF-3B12E64B370D}"/>
              </a:ext>
            </a:extLst>
          </p:cNvPr>
          <p:cNvGrpSpPr/>
          <p:nvPr/>
        </p:nvGrpSpPr>
        <p:grpSpPr>
          <a:xfrm>
            <a:off x="15904330" y="8434397"/>
            <a:ext cx="1374162" cy="1371600"/>
            <a:chOff x="10354589" y="6066105"/>
            <a:chExt cx="1374162" cy="1371600"/>
          </a:xfrm>
        </p:grpSpPr>
        <p:pic>
          <p:nvPicPr>
            <p:cNvPr id="44" name="Graphic 43" descr="Mosquito with solid fill">
              <a:extLst>
                <a:ext uri="{FF2B5EF4-FFF2-40B4-BE49-F238E27FC236}">
                  <a16:creationId xmlns:a16="http://schemas.microsoft.com/office/drawing/2014/main" id="{982A510F-FB04-2CF6-181E-0E52288D7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500010" y="6192827"/>
              <a:ext cx="1118155" cy="1118155"/>
            </a:xfrm>
            <a:prstGeom prst="rect">
              <a:avLst/>
            </a:prstGeom>
          </p:spPr>
        </p:pic>
        <p:sp>
          <p:nvSpPr>
            <p:cNvPr id="20" name="&quot;Not Allowed&quot; Symbol 19">
              <a:extLst>
                <a:ext uri="{FF2B5EF4-FFF2-40B4-BE49-F238E27FC236}">
                  <a16:creationId xmlns:a16="http://schemas.microsoft.com/office/drawing/2014/main" id="{BC63305A-AB62-5E43-A77F-8CC7EB3B1D0F}"/>
                </a:ext>
              </a:extLst>
            </p:cNvPr>
            <p:cNvSpPr/>
            <p:nvPr/>
          </p:nvSpPr>
          <p:spPr>
            <a:xfrm>
              <a:off x="10354589" y="6066105"/>
              <a:ext cx="1374162" cy="1371600"/>
            </a:xfrm>
            <a:prstGeom prst="noSmoking">
              <a:avLst>
                <a:gd name="adj" fmla="val 87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48DA8A54-BF15-6FA0-3767-1ED4915E0CC6}"/>
              </a:ext>
            </a:extLst>
          </p:cNvPr>
          <p:cNvSpPr txBox="1"/>
          <p:nvPr/>
        </p:nvSpPr>
        <p:spPr>
          <a:xfrm>
            <a:off x="228600" y="9805997"/>
            <a:ext cx="3581400" cy="338554"/>
          </a:xfrm>
          <a:prstGeom prst="rect">
            <a:avLst/>
          </a:prstGeom>
          <a:noFill/>
        </p:spPr>
        <p:txBody>
          <a:bodyPr wrap="square" rtlCol="0">
            <a:spAutoFit/>
          </a:bodyPr>
          <a:lstStyle/>
          <a:p>
            <a:r>
              <a:rPr lang="en-GB" sz="1600" dirty="0">
                <a:solidFill>
                  <a:schemeClr val="bg1">
                    <a:lumMod val="85000"/>
                  </a:schemeClr>
                </a:solidFill>
              </a:rPr>
              <a:t>Credit: Malaria Consortium</a:t>
            </a:r>
            <a:endParaRPr lang="en-US" sz="1600" dirty="0">
              <a:solidFill>
                <a:schemeClr val="bg1">
                  <a:lumMod val="85000"/>
                </a:schemeClr>
              </a:solidFill>
            </a:endParaRPr>
          </a:p>
        </p:txBody>
      </p:sp>
      <p:sp>
        <p:nvSpPr>
          <p:cNvPr id="11" name="TextBox 10">
            <a:extLst>
              <a:ext uri="{FF2B5EF4-FFF2-40B4-BE49-F238E27FC236}">
                <a16:creationId xmlns:a16="http://schemas.microsoft.com/office/drawing/2014/main" id="{38409834-AD59-25DC-9208-B55FC5DE44D8}"/>
              </a:ext>
            </a:extLst>
          </p:cNvPr>
          <p:cNvSpPr txBox="1"/>
          <p:nvPr/>
        </p:nvSpPr>
        <p:spPr>
          <a:xfrm>
            <a:off x="1778886" y="1851672"/>
            <a:ext cx="13518243" cy="8525411"/>
          </a:xfrm>
          <a:prstGeom prst="rect">
            <a:avLst/>
          </a:prstGeom>
          <a:noFill/>
        </p:spPr>
        <p:txBody>
          <a:bodyPr wrap="square" rtlCol="0">
            <a:spAutoFit/>
          </a:bodyPr>
          <a:lstStyle/>
          <a:p>
            <a:r>
              <a:rPr lang="en-US" sz="4800" b="1" dirty="0">
                <a:latin typeface="Aptos" panose="020B0004020202020204" pitchFamily="34" charset="0"/>
              </a:rPr>
              <a:t>Membership</a:t>
            </a:r>
          </a:p>
          <a:p>
            <a:r>
              <a:rPr lang="en-US" sz="2800" dirty="0"/>
              <a:t>Participation in the Alliance </a:t>
            </a:r>
            <a:r>
              <a:rPr lang="en-US" sz="2800" b="1" dirty="0">
                <a:solidFill>
                  <a:schemeClr val="accent3">
                    <a:lumMod val="50000"/>
                  </a:schemeClr>
                </a:solidFill>
              </a:rPr>
              <a:t>is open and non-exclusive</a:t>
            </a:r>
            <a:r>
              <a:rPr lang="en-US" sz="2800" dirty="0"/>
              <a:t>. The Alliance encourages broad involvement of individuals, institutions and countries representing working on chemoprevention interventions.</a:t>
            </a:r>
          </a:p>
          <a:p>
            <a:pPr marL="685800" indent="-685800">
              <a:buFont typeface="Arial" panose="020B0604020202020204" pitchFamily="34" charset="0"/>
              <a:buChar char="•"/>
            </a:pPr>
            <a:r>
              <a:rPr lang="en-US" sz="4400" b="1" dirty="0">
                <a:latin typeface="Aptos" panose="020B0004020202020204" pitchFamily="34" charset="0"/>
              </a:rPr>
              <a:t>Institutional</a:t>
            </a:r>
          </a:p>
          <a:p>
            <a:pPr marL="1200150" lvl="2" indent="-285750">
              <a:buFont typeface="Arial" panose="020B0604020202020204" pitchFamily="34" charset="0"/>
              <a:buChar char="•"/>
            </a:pPr>
            <a:r>
              <a:rPr lang="en-US" sz="2800" dirty="0"/>
              <a:t>Membership is open to </a:t>
            </a:r>
            <a:r>
              <a:rPr lang="en-US" sz="2800" b="1" dirty="0">
                <a:solidFill>
                  <a:schemeClr val="accent3">
                    <a:lumMod val="50000"/>
                  </a:schemeClr>
                </a:solidFill>
              </a:rPr>
              <a:t>all interested institutional partners</a:t>
            </a:r>
            <a:r>
              <a:rPr lang="en-US" sz="2800" dirty="0"/>
              <a:t>, including National Malaria Programs, civil society, implementing partners, technical partners, donors, research institutions, etc.</a:t>
            </a:r>
          </a:p>
          <a:p>
            <a:pPr marL="1200150" lvl="2" indent="-285750">
              <a:buFont typeface="Arial" panose="020B0604020202020204" pitchFamily="34" charset="0"/>
              <a:buChar char="•"/>
            </a:pPr>
            <a:r>
              <a:rPr lang="en-US" sz="2800" dirty="0"/>
              <a:t> Institutions may be represented by no more than </a:t>
            </a:r>
            <a:r>
              <a:rPr lang="en-US" sz="2800" b="1" dirty="0">
                <a:solidFill>
                  <a:schemeClr val="accent3">
                    <a:lumMod val="50000"/>
                  </a:schemeClr>
                </a:solidFill>
              </a:rPr>
              <a:t>2 representatives </a:t>
            </a:r>
            <a:r>
              <a:rPr lang="en-US" sz="2800" dirty="0"/>
              <a:t>(for voting purposes).</a:t>
            </a:r>
          </a:p>
          <a:p>
            <a:pPr marL="1200150" lvl="2" indent="-285750">
              <a:buFont typeface="Arial" panose="020B0604020202020204" pitchFamily="34" charset="0"/>
              <a:buChar char="•"/>
            </a:pPr>
            <a:r>
              <a:rPr lang="en-US" sz="2800" b="1" dirty="0">
                <a:solidFill>
                  <a:schemeClr val="accent3">
                    <a:lumMod val="50000"/>
                  </a:schemeClr>
                </a:solidFill>
                <a:latin typeface="Aptos" panose="020B0004020202020204" pitchFamily="34" charset="0"/>
              </a:rPr>
              <a:t>National Malaria Control Programs </a:t>
            </a:r>
            <a:r>
              <a:rPr lang="en-US" sz="2800" dirty="0">
                <a:latin typeface="Aptos" panose="020B0004020202020204" pitchFamily="34" charset="0"/>
              </a:rPr>
              <a:t>implementing chemoprevention are automatically considered members</a:t>
            </a:r>
          </a:p>
          <a:p>
            <a:pPr marL="685800" indent="-685800">
              <a:buFont typeface="Arial" panose="020B0604020202020204" pitchFamily="34" charset="0"/>
              <a:buChar char="•"/>
            </a:pPr>
            <a:r>
              <a:rPr lang="en-US" sz="4400" b="1" dirty="0">
                <a:latin typeface="Aptos" panose="020B0004020202020204" pitchFamily="34" charset="0"/>
              </a:rPr>
              <a:t>Individual</a:t>
            </a:r>
          </a:p>
          <a:p>
            <a:pPr marL="1197864" lvl="2" indent="-283464">
              <a:buFont typeface="Arial" panose="020B0604020202020204" pitchFamily="34" charset="0"/>
              <a:buChar char="•"/>
            </a:pPr>
            <a:r>
              <a:rPr lang="en-US" sz="2800" b="1" dirty="0">
                <a:solidFill>
                  <a:schemeClr val="accent3">
                    <a:lumMod val="50000"/>
                  </a:schemeClr>
                </a:solidFill>
              </a:rPr>
              <a:t>Professionals</a:t>
            </a:r>
            <a:r>
              <a:rPr lang="en-US" sz="2800" dirty="0"/>
              <a:t>, associated with (but not representing) any of the types of institutions listed above, with credible expertise and experience in a field(s) relevant to the Alliance. </a:t>
            </a:r>
            <a:endParaRPr lang="en-US" sz="2800" dirty="0">
              <a:latin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376003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C63D-DC01-6EF6-A7B3-0D3867391C80}"/>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755528C9-06C6-B3A4-DC89-2A3B95D23CCF}"/>
              </a:ext>
            </a:extLst>
          </p:cNvPr>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F3118BF9-0684-A78F-893C-F92F34CAB0DA}"/>
              </a:ext>
            </a:extLst>
          </p:cNvPr>
          <p:cNvSpPr txBox="1"/>
          <p:nvPr/>
        </p:nvSpPr>
        <p:spPr>
          <a:xfrm>
            <a:off x="1778886" y="988912"/>
            <a:ext cx="10936937" cy="862760"/>
          </a:xfrm>
          <a:prstGeom prst="rect">
            <a:avLst/>
          </a:prstGeom>
        </p:spPr>
        <p:txBody>
          <a:bodyPr lIns="0" tIns="0" rIns="0" bIns="0" rtlCol="0" anchor="t"/>
          <a:lstStyle/>
          <a:p>
            <a:pPr algn="l">
              <a:lnSpc>
                <a:spcPts val="5319"/>
              </a:lnSpc>
            </a:pPr>
            <a:r>
              <a:rPr lang="en-GB" sz="5400" b="1" dirty="0">
                <a:solidFill>
                  <a:srgbClr val="4C7330"/>
                </a:solidFill>
                <a:latin typeface="Aptos" panose="020B0004020202020204" pitchFamily="34" charset="0"/>
                <a:ea typeface="Open Sans Bold"/>
                <a:cs typeface="Open Sans Bold"/>
                <a:sym typeface="Open Sans Bold"/>
              </a:rPr>
              <a:t>Terms of Reference (TOR)</a:t>
            </a:r>
            <a:endParaRPr lang="en-US" sz="5400" b="1" dirty="0">
              <a:solidFill>
                <a:srgbClr val="4C7330"/>
              </a:solidFill>
              <a:latin typeface="Aptos" panose="020B0004020202020204" pitchFamily="34" charset="0"/>
              <a:ea typeface="Open Sans Bold"/>
              <a:cs typeface="Open Sans Bold"/>
              <a:sym typeface="Open Sans Bold"/>
            </a:endParaRPr>
          </a:p>
        </p:txBody>
      </p:sp>
      <p:grpSp>
        <p:nvGrpSpPr>
          <p:cNvPr id="19" name="Group 18">
            <a:extLst>
              <a:ext uri="{FF2B5EF4-FFF2-40B4-BE49-F238E27FC236}">
                <a16:creationId xmlns:a16="http://schemas.microsoft.com/office/drawing/2014/main" id="{177F8610-4CFB-D6D4-E721-824F92D17001}"/>
              </a:ext>
            </a:extLst>
          </p:cNvPr>
          <p:cNvGrpSpPr/>
          <p:nvPr/>
        </p:nvGrpSpPr>
        <p:grpSpPr>
          <a:xfrm>
            <a:off x="15904330" y="8434397"/>
            <a:ext cx="1374162" cy="1371600"/>
            <a:chOff x="10354589" y="6066105"/>
            <a:chExt cx="1374162" cy="1371600"/>
          </a:xfrm>
        </p:grpSpPr>
        <p:pic>
          <p:nvPicPr>
            <p:cNvPr id="44" name="Graphic 43" descr="Mosquito with solid fill">
              <a:extLst>
                <a:ext uri="{FF2B5EF4-FFF2-40B4-BE49-F238E27FC236}">
                  <a16:creationId xmlns:a16="http://schemas.microsoft.com/office/drawing/2014/main" id="{85207D73-C831-2F61-A1B7-1A8ECC26F9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500010" y="6192827"/>
              <a:ext cx="1118155" cy="1118155"/>
            </a:xfrm>
            <a:prstGeom prst="rect">
              <a:avLst/>
            </a:prstGeom>
          </p:spPr>
        </p:pic>
        <p:sp>
          <p:nvSpPr>
            <p:cNvPr id="20" name="&quot;Not Allowed&quot; Symbol 19">
              <a:extLst>
                <a:ext uri="{FF2B5EF4-FFF2-40B4-BE49-F238E27FC236}">
                  <a16:creationId xmlns:a16="http://schemas.microsoft.com/office/drawing/2014/main" id="{F32CE940-4AA8-8CC6-1B29-FFA0980F9B00}"/>
                </a:ext>
              </a:extLst>
            </p:cNvPr>
            <p:cNvSpPr/>
            <p:nvPr/>
          </p:nvSpPr>
          <p:spPr>
            <a:xfrm>
              <a:off x="10354589" y="6066105"/>
              <a:ext cx="1374162" cy="1371600"/>
            </a:xfrm>
            <a:prstGeom prst="noSmoking">
              <a:avLst>
                <a:gd name="adj" fmla="val 87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1E3009FE-23EA-6EA5-1165-CC1017792891}"/>
              </a:ext>
            </a:extLst>
          </p:cNvPr>
          <p:cNvSpPr txBox="1"/>
          <p:nvPr/>
        </p:nvSpPr>
        <p:spPr>
          <a:xfrm>
            <a:off x="228600" y="9805997"/>
            <a:ext cx="3581400" cy="338554"/>
          </a:xfrm>
          <a:prstGeom prst="rect">
            <a:avLst/>
          </a:prstGeom>
          <a:noFill/>
        </p:spPr>
        <p:txBody>
          <a:bodyPr wrap="square" rtlCol="0">
            <a:spAutoFit/>
          </a:bodyPr>
          <a:lstStyle/>
          <a:p>
            <a:r>
              <a:rPr lang="en-GB" sz="1600" dirty="0">
                <a:solidFill>
                  <a:schemeClr val="bg1">
                    <a:lumMod val="85000"/>
                  </a:schemeClr>
                </a:solidFill>
              </a:rPr>
              <a:t>Credit: Malaria Consortium</a:t>
            </a:r>
            <a:endParaRPr lang="en-US" sz="1600" dirty="0">
              <a:solidFill>
                <a:schemeClr val="bg1">
                  <a:lumMod val="85000"/>
                </a:schemeClr>
              </a:solidFill>
            </a:endParaRPr>
          </a:p>
        </p:txBody>
      </p:sp>
      <p:sp>
        <p:nvSpPr>
          <p:cNvPr id="11" name="TextBox 10">
            <a:extLst>
              <a:ext uri="{FF2B5EF4-FFF2-40B4-BE49-F238E27FC236}">
                <a16:creationId xmlns:a16="http://schemas.microsoft.com/office/drawing/2014/main" id="{A9A1DA8B-26C6-8438-D902-5404B38C80D1}"/>
              </a:ext>
            </a:extLst>
          </p:cNvPr>
          <p:cNvSpPr txBox="1"/>
          <p:nvPr/>
        </p:nvSpPr>
        <p:spPr>
          <a:xfrm>
            <a:off x="1778886" y="1851672"/>
            <a:ext cx="13518243" cy="8094524"/>
          </a:xfrm>
          <a:prstGeom prst="rect">
            <a:avLst/>
          </a:prstGeom>
          <a:noFill/>
        </p:spPr>
        <p:txBody>
          <a:bodyPr wrap="square" rtlCol="0">
            <a:spAutoFit/>
          </a:bodyPr>
          <a:lstStyle/>
          <a:p>
            <a:r>
              <a:rPr lang="en-US" sz="4800" b="1" dirty="0">
                <a:latin typeface="Aptos" panose="020B0004020202020204" pitchFamily="34" charset="0"/>
              </a:rPr>
              <a:t>Governance</a:t>
            </a:r>
          </a:p>
          <a:p>
            <a:pPr marL="914400" lvl="1" indent="-457200">
              <a:buFont typeface="Arial" panose="020B0604020202020204" pitchFamily="34" charset="0"/>
              <a:buChar char="•"/>
            </a:pPr>
            <a:r>
              <a:rPr lang="en-US" sz="3200" b="1" dirty="0">
                <a:latin typeface="Aptos" panose="020B0004020202020204" pitchFamily="34" charset="0"/>
              </a:rPr>
              <a:t>2 co-chairs: (</a:t>
            </a:r>
            <a:r>
              <a:rPr lang="en-US" sz="2800" dirty="0">
                <a:latin typeface="Aptos" panose="020B0004020202020204" pitchFamily="34" charset="0"/>
              </a:rPr>
              <a:t>one of whom is from a National Malaria Program). Responsible for: </a:t>
            </a:r>
          </a:p>
          <a:p>
            <a:pPr marL="1371600" lvl="2" indent="-457200" fontAlgn="base">
              <a:buFont typeface="Arial" panose="020B0604020202020204" pitchFamily="34" charset="0"/>
              <a:buChar char="•"/>
            </a:pPr>
            <a:r>
              <a:rPr lang="en-US" sz="2800" dirty="0">
                <a:latin typeface="Aptos" panose="020B0004020202020204" pitchFamily="34" charset="0"/>
              </a:rPr>
              <a:t>Stewardship of the Alliance</a:t>
            </a:r>
          </a:p>
          <a:p>
            <a:pPr marL="1371600" lvl="2" indent="-457200" fontAlgn="base">
              <a:buFont typeface="Arial" panose="020B0604020202020204" pitchFamily="34" charset="0"/>
              <a:buChar char="•"/>
            </a:pPr>
            <a:r>
              <a:rPr lang="en-US" sz="2800" dirty="0">
                <a:latin typeface="Aptos" panose="020B0004020202020204" pitchFamily="34" charset="0"/>
              </a:rPr>
              <a:t>Establishment and guidance of the Working Groups; </a:t>
            </a:r>
          </a:p>
          <a:p>
            <a:pPr marL="1371600" lvl="2" indent="-457200" fontAlgn="base">
              <a:buFont typeface="Arial" panose="020B0604020202020204" pitchFamily="34" charset="0"/>
              <a:buChar char="•"/>
            </a:pPr>
            <a:r>
              <a:rPr lang="en-US" sz="2800" dirty="0">
                <a:latin typeface="Aptos" panose="020B0004020202020204" pitchFamily="34" charset="0"/>
              </a:rPr>
              <a:t>Preparation and chairing of Alliance meetings; </a:t>
            </a:r>
          </a:p>
          <a:p>
            <a:pPr marL="1371600" lvl="2" indent="-457200" fontAlgn="base">
              <a:buFont typeface="Arial" panose="020B0604020202020204" pitchFamily="34" charset="0"/>
              <a:buChar char="•"/>
            </a:pPr>
            <a:r>
              <a:rPr lang="en-US" sz="2800" dirty="0">
                <a:latin typeface="Aptos" panose="020B0004020202020204" pitchFamily="34" charset="0"/>
              </a:rPr>
              <a:t>Representation of Alliance in all RBM/CRSPC mechanisms; </a:t>
            </a:r>
          </a:p>
          <a:p>
            <a:pPr marL="1371600" lvl="2" indent="-457200" fontAlgn="base">
              <a:buFont typeface="Arial" panose="020B0604020202020204" pitchFamily="34" charset="0"/>
              <a:buChar char="•"/>
            </a:pPr>
            <a:r>
              <a:rPr lang="en-US" sz="2800" dirty="0">
                <a:latin typeface="Aptos" panose="020B0004020202020204" pitchFamily="34" charset="0"/>
              </a:rPr>
              <a:t>Promote strategic linkages and collaboration with other regional networks</a:t>
            </a:r>
          </a:p>
          <a:p>
            <a:pPr marL="1143000" lvl="1" indent="-685800">
              <a:buFont typeface="Arial" panose="020B0604020202020204" pitchFamily="34" charset="0"/>
              <a:buChar char="•"/>
            </a:pPr>
            <a:r>
              <a:rPr lang="en-US" sz="3200" b="1" dirty="0">
                <a:latin typeface="Aptos" panose="020B0004020202020204" pitchFamily="34" charset="0"/>
              </a:rPr>
              <a:t>Secretariat:  </a:t>
            </a:r>
            <a:r>
              <a:rPr lang="en-US" sz="3200" dirty="0">
                <a:latin typeface="Aptos" panose="020B0004020202020204" pitchFamily="34" charset="0"/>
              </a:rPr>
              <a:t>Responsible for :</a:t>
            </a:r>
          </a:p>
          <a:p>
            <a:pPr marL="1371600" lvl="2" indent="-457200" fontAlgn="base">
              <a:buFont typeface="Arial" panose="020B0604020202020204" pitchFamily="34" charset="0"/>
              <a:buChar char="•"/>
            </a:pPr>
            <a:r>
              <a:rPr lang="en-US" sz="2800" dirty="0">
                <a:latin typeface="Aptos" panose="020B0004020202020204" pitchFamily="34" charset="0"/>
              </a:rPr>
              <a:t>Coordination and </a:t>
            </a:r>
            <a:r>
              <a:rPr lang="en-US" sz="2800" dirty="0" err="1">
                <a:latin typeface="Aptos" panose="020B0004020202020204" pitchFamily="34" charset="0"/>
              </a:rPr>
              <a:t>organisation</a:t>
            </a:r>
            <a:r>
              <a:rPr lang="en-US" sz="2800" dirty="0">
                <a:latin typeface="Aptos" panose="020B0004020202020204" pitchFamily="34" charset="0"/>
              </a:rPr>
              <a:t> of Alliance meetings in collaboration with Co-chairs.</a:t>
            </a:r>
          </a:p>
          <a:p>
            <a:pPr marL="1371600" lvl="2" indent="-457200" fontAlgn="base">
              <a:buFont typeface="Arial" panose="020B0604020202020204" pitchFamily="34" charset="0"/>
              <a:buChar char="•"/>
            </a:pPr>
            <a:r>
              <a:rPr lang="en-US" sz="2800" dirty="0">
                <a:latin typeface="Aptos" panose="020B0004020202020204" pitchFamily="34" charset="0"/>
              </a:rPr>
              <a:t>Support to secure facilities for meetings (rooms, conference call facilities, etc.) </a:t>
            </a:r>
          </a:p>
          <a:p>
            <a:pPr marL="1371600" lvl="2" indent="-457200" fontAlgn="base">
              <a:buFont typeface="Arial" panose="020B0604020202020204" pitchFamily="34" charset="0"/>
              <a:buChar char="•"/>
            </a:pPr>
            <a:r>
              <a:rPr lang="en-US" sz="2800" dirty="0">
                <a:latin typeface="Aptos" panose="020B0004020202020204" pitchFamily="34" charset="0"/>
              </a:rPr>
              <a:t>Keeping and publishing minutes of the meetings, and the annual report</a:t>
            </a:r>
          </a:p>
          <a:p>
            <a:pPr marL="1371600" lvl="2" indent="-457200" fontAlgn="base">
              <a:buFont typeface="Arial" panose="020B0604020202020204" pitchFamily="34" charset="0"/>
              <a:buChar char="•"/>
            </a:pPr>
            <a:r>
              <a:rPr lang="en-US" sz="2800" dirty="0">
                <a:latin typeface="Aptos" panose="020B0004020202020204" pitchFamily="34" charset="0"/>
              </a:rPr>
              <a:t>Coordinating the maintenance of Alliance website, </a:t>
            </a:r>
          </a:p>
          <a:p>
            <a:pPr marL="1371600" lvl="2" indent="-457200" fontAlgn="base">
              <a:buFont typeface="Arial" panose="020B0604020202020204" pitchFamily="34" charset="0"/>
              <a:buChar char="•"/>
            </a:pPr>
            <a:r>
              <a:rPr lang="en-US" sz="2800" dirty="0">
                <a:latin typeface="Aptos" panose="020B0004020202020204" pitchFamily="34" charset="0"/>
              </a:rPr>
              <a:t>Maintenance of the membership list</a:t>
            </a:r>
          </a:p>
          <a:p>
            <a:pPr marL="1600200" lvl="2" indent="-685800">
              <a:buFont typeface="Arial" panose="020B0604020202020204" pitchFamily="34" charset="0"/>
              <a:buChar char="•"/>
            </a:pPr>
            <a:endParaRPr lang="en-US" sz="4400" b="1" dirty="0">
              <a:latin typeface="Aptos" panose="020B0004020202020204" pitchFamily="34" charset="0"/>
            </a:endParaRPr>
          </a:p>
        </p:txBody>
      </p:sp>
    </p:spTree>
    <p:extLst>
      <p:ext uri="{BB962C8B-B14F-4D97-AF65-F5344CB8AC3E}">
        <p14:creationId xmlns:p14="http://schemas.microsoft.com/office/powerpoint/2010/main" val="54633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BDBF-DFF0-C77F-1C24-8558078524AC}"/>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2BE941C5-737D-652C-2496-5CDB3495C6F3}"/>
              </a:ext>
            </a:extLst>
          </p:cNvPr>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6139E3F7-7BBA-455D-6A18-E98EC9264C0A}"/>
              </a:ext>
            </a:extLst>
          </p:cNvPr>
          <p:cNvSpPr txBox="1"/>
          <p:nvPr/>
        </p:nvSpPr>
        <p:spPr>
          <a:xfrm>
            <a:off x="1778886" y="988912"/>
            <a:ext cx="10936937" cy="862760"/>
          </a:xfrm>
          <a:prstGeom prst="rect">
            <a:avLst/>
          </a:prstGeom>
        </p:spPr>
        <p:txBody>
          <a:bodyPr lIns="0" tIns="0" rIns="0" bIns="0" rtlCol="0" anchor="t"/>
          <a:lstStyle/>
          <a:p>
            <a:pPr algn="l">
              <a:lnSpc>
                <a:spcPts val="5319"/>
              </a:lnSpc>
            </a:pPr>
            <a:r>
              <a:rPr lang="en-GB" sz="5400" b="1" dirty="0">
                <a:solidFill>
                  <a:srgbClr val="4C7330"/>
                </a:solidFill>
                <a:latin typeface="Aptos" panose="020B0004020202020204" pitchFamily="34" charset="0"/>
                <a:ea typeface="Open Sans Bold"/>
                <a:cs typeface="Open Sans Bold"/>
                <a:sym typeface="Open Sans Bold"/>
              </a:rPr>
              <a:t>Terms of Reference (TOR)</a:t>
            </a:r>
            <a:endParaRPr lang="en-US" sz="5400" b="1" dirty="0">
              <a:solidFill>
                <a:srgbClr val="4C7330"/>
              </a:solidFill>
              <a:latin typeface="Aptos" panose="020B0004020202020204" pitchFamily="34" charset="0"/>
              <a:ea typeface="Open Sans Bold"/>
              <a:cs typeface="Open Sans Bold"/>
              <a:sym typeface="Open Sans Bold"/>
            </a:endParaRPr>
          </a:p>
        </p:txBody>
      </p:sp>
      <p:grpSp>
        <p:nvGrpSpPr>
          <p:cNvPr id="19" name="Group 18">
            <a:extLst>
              <a:ext uri="{FF2B5EF4-FFF2-40B4-BE49-F238E27FC236}">
                <a16:creationId xmlns:a16="http://schemas.microsoft.com/office/drawing/2014/main" id="{5438F660-38B2-4E23-9920-E1B91B70AA08}"/>
              </a:ext>
            </a:extLst>
          </p:cNvPr>
          <p:cNvGrpSpPr/>
          <p:nvPr/>
        </p:nvGrpSpPr>
        <p:grpSpPr>
          <a:xfrm>
            <a:off x="15904330" y="8434397"/>
            <a:ext cx="1374162" cy="1371600"/>
            <a:chOff x="10354589" y="6066105"/>
            <a:chExt cx="1374162" cy="1371600"/>
          </a:xfrm>
        </p:grpSpPr>
        <p:pic>
          <p:nvPicPr>
            <p:cNvPr id="44" name="Graphic 43" descr="Mosquito with solid fill">
              <a:extLst>
                <a:ext uri="{FF2B5EF4-FFF2-40B4-BE49-F238E27FC236}">
                  <a16:creationId xmlns:a16="http://schemas.microsoft.com/office/drawing/2014/main" id="{F76A07CC-0ADE-9D0F-EB47-FE054363D5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500010" y="6192827"/>
              <a:ext cx="1118155" cy="1118155"/>
            </a:xfrm>
            <a:prstGeom prst="rect">
              <a:avLst/>
            </a:prstGeom>
          </p:spPr>
        </p:pic>
        <p:sp>
          <p:nvSpPr>
            <p:cNvPr id="20" name="&quot;Not Allowed&quot; Symbol 19">
              <a:extLst>
                <a:ext uri="{FF2B5EF4-FFF2-40B4-BE49-F238E27FC236}">
                  <a16:creationId xmlns:a16="http://schemas.microsoft.com/office/drawing/2014/main" id="{F425AAC2-67BF-4109-2796-EAEC583DFDC6}"/>
                </a:ext>
              </a:extLst>
            </p:cNvPr>
            <p:cNvSpPr/>
            <p:nvPr/>
          </p:nvSpPr>
          <p:spPr>
            <a:xfrm>
              <a:off x="10354589" y="6066105"/>
              <a:ext cx="1374162" cy="1371600"/>
            </a:xfrm>
            <a:prstGeom prst="noSmoking">
              <a:avLst>
                <a:gd name="adj" fmla="val 87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9CDFADBF-AE64-3B92-A933-7DDCA1D90B69}"/>
              </a:ext>
            </a:extLst>
          </p:cNvPr>
          <p:cNvSpPr txBox="1"/>
          <p:nvPr/>
        </p:nvSpPr>
        <p:spPr>
          <a:xfrm>
            <a:off x="228600" y="9805997"/>
            <a:ext cx="3581400" cy="338554"/>
          </a:xfrm>
          <a:prstGeom prst="rect">
            <a:avLst/>
          </a:prstGeom>
          <a:noFill/>
        </p:spPr>
        <p:txBody>
          <a:bodyPr wrap="square" rtlCol="0">
            <a:spAutoFit/>
          </a:bodyPr>
          <a:lstStyle/>
          <a:p>
            <a:r>
              <a:rPr lang="en-GB" sz="1600" dirty="0">
                <a:solidFill>
                  <a:schemeClr val="bg1">
                    <a:lumMod val="85000"/>
                  </a:schemeClr>
                </a:solidFill>
              </a:rPr>
              <a:t>Credit: Malaria Consortium</a:t>
            </a:r>
            <a:endParaRPr lang="en-US" sz="1600" dirty="0">
              <a:solidFill>
                <a:schemeClr val="bg1">
                  <a:lumMod val="85000"/>
                </a:schemeClr>
              </a:solidFill>
            </a:endParaRPr>
          </a:p>
        </p:txBody>
      </p:sp>
      <p:sp>
        <p:nvSpPr>
          <p:cNvPr id="11" name="TextBox 10">
            <a:extLst>
              <a:ext uri="{FF2B5EF4-FFF2-40B4-BE49-F238E27FC236}">
                <a16:creationId xmlns:a16="http://schemas.microsoft.com/office/drawing/2014/main" id="{B60D4BAA-3CCA-5D84-89BE-505F848E2E4C}"/>
              </a:ext>
            </a:extLst>
          </p:cNvPr>
          <p:cNvSpPr txBox="1"/>
          <p:nvPr/>
        </p:nvSpPr>
        <p:spPr>
          <a:xfrm>
            <a:off x="1778886" y="1851672"/>
            <a:ext cx="13518243" cy="6986528"/>
          </a:xfrm>
          <a:prstGeom prst="rect">
            <a:avLst/>
          </a:prstGeom>
          <a:noFill/>
        </p:spPr>
        <p:txBody>
          <a:bodyPr wrap="square" rtlCol="0">
            <a:spAutoFit/>
          </a:bodyPr>
          <a:lstStyle/>
          <a:p>
            <a:pPr marL="685800" indent="-685800">
              <a:buFont typeface="Arial" panose="020B0604020202020204" pitchFamily="34" charset="0"/>
              <a:buChar char="•"/>
            </a:pPr>
            <a:r>
              <a:rPr lang="en-US" sz="4400" b="1" dirty="0">
                <a:latin typeface="Aptos" panose="020B0004020202020204" pitchFamily="34" charset="0"/>
              </a:rPr>
              <a:t>Workstreams</a:t>
            </a:r>
          </a:p>
          <a:p>
            <a:pPr marL="1143000" lvl="1" indent="-685800">
              <a:buFont typeface="Arial" panose="020B0604020202020204" pitchFamily="34" charset="0"/>
              <a:buChar char="•"/>
            </a:pPr>
            <a:r>
              <a:rPr lang="en-US" sz="4000" dirty="0">
                <a:latin typeface="Aptos" panose="020B0004020202020204" pitchFamily="34" charset="0"/>
              </a:rPr>
              <a:t>Groups that represent each intervention area</a:t>
            </a:r>
          </a:p>
          <a:p>
            <a:pPr marL="1600200" lvl="2" indent="-685800">
              <a:buFont typeface="Arial" panose="020B0604020202020204" pitchFamily="34" charset="0"/>
              <a:buChar char="•"/>
            </a:pPr>
            <a:r>
              <a:rPr lang="en-US" sz="4000" dirty="0">
                <a:latin typeface="Aptos" panose="020B0004020202020204" pitchFamily="34" charset="0"/>
              </a:rPr>
              <a:t>SMC, PMC, </a:t>
            </a:r>
            <a:r>
              <a:rPr lang="en-US" sz="4000" dirty="0" err="1">
                <a:latin typeface="Aptos" panose="020B0004020202020204" pitchFamily="34" charset="0"/>
              </a:rPr>
              <a:t>IPTsc</a:t>
            </a:r>
            <a:r>
              <a:rPr lang="en-US" sz="4000" dirty="0">
                <a:latin typeface="Aptos" panose="020B0004020202020204" pitchFamily="34" charset="0"/>
              </a:rPr>
              <a:t>, PDMC</a:t>
            </a:r>
          </a:p>
          <a:p>
            <a:pPr marL="1600200" lvl="2" indent="-685800">
              <a:buFont typeface="Arial" panose="020B0604020202020204" pitchFamily="34" charset="0"/>
              <a:buChar char="•"/>
            </a:pPr>
            <a:r>
              <a:rPr lang="en-US" sz="4000" dirty="0">
                <a:latin typeface="Aptos" panose="020B0004020202020204" pitchFamily="34" charset="0"/>
              </a:rPr>
              <a:t>New chemoprevention interventions to come</a:t>
            </a:r>
          </a:p>
          <a:p>
            <a:pPr lvl="1"/>
            <a:endParaRPr lang="en-US" sz="4000" dirty="0">
              <a:latin typeface="Aptos" panose="020B0004020202020204" pitchFamily="34" charset="0"/>
            </a:endParaRPr>
          </a:p>
          <a:p>
            <a:pPr marL="685800" indent="-685800">
              <a:buFont typeface="Arial" panose="020B0604020202020204" pitchFamily="34" charset="0"/>
              <a:buChar char="•"/>
            </a:pPr>
            <a:r>
              <a:rPr lang="en-US" sz="4400" b="1" dirty="0">
                <a:latin typeface="Aptos" panose="020B0004020202020204" pitchFamily="34" charset="0"/>
              </a:rPr>
              <a:t>Subgroups</a:t>
            </a:r>
          </a:p>
          <a:p>
            <a:pPr marL="1143000" lvl="1" indent="-685800">
              <a:buFont typeface="Arial" panose="020B0604020202020204" pitchFamily="34" charset="0"/>
              <a:buChar char="•"/>
            </a:pPr>
            <a:r>
              <a:rPr lang="en-US" sz="4000" dirty="0">
                <a:latin typeface="Aptos" panose="020B0004020202020204" pitchFamily="34" charset="0"/>
              </a:rPr>
              <a:t>Cross-functional areas</a:t>
            </a:r>
          </a:p>
          <a:p>
            <a:pPr marL="1600200" lvl="2" indent="-685800">
              <a:buFont typeface="Arial" panose="020B0604020202020204" pitchFamily="34" charset="0"/>
              <a:buChar char="•"/>
            </a:pPr>
            <a:r>
              <a:rPr lang="en-US" sz="4000" dirty="0">
                <a:latin typeface="Aptos" panose="020B0004020202020204" pitchFamily="34" charset="0"/>
              </a:rPr>
              <a:t>Research		</a:t>
            </a:r>
          </a:p>
          <a:p>
            <a:pPr marL="1600200" lvl="2" indent="-685800">
              <a:buFont typeface="Arial" panose="020B0604020202020204" pitchFamily="34" charset="0"/>
              <a:buChar char="•"/>
            </a:pPr>
            <a:r>
              <a:rPr lang="en-US" sz="4000" dirty="0">
                <a:latin typeface="Aptos" panose="020B0004020202020204" pitchFamily="34" charset="0"/>
              </a:rPr>
              <a:t>Advocacy and Communications</a:t>
            </a:r>
          </a:p>
          <a:p>
            <a:pPr marL="1600200" lvl="2" indent="-685800">
              <a:buFont typeface="Arial" panose="020B0604020202020204" pitchFamily="34" charset="0"/>
              <a:buChar char="•"/>
            </a:pPr>
            <a:r>
              <a:rPr lang="en-US" sz="4000" dirty="0">
                <a:latin typeface="Aptos" panose="020B0004020202020204" pitchFamily="34" charset="0"/>
              </a:rPr>
              <a:t>M&amp;E				</a:t>
            </a:r>
          </a:p>
          <a:p>
            <a:pPr marL="1600200" lvl="2" indent="-685800">
              <a:buFont typeface="Arial" panose="020B0604020202020204" pitchFamily="34" charset="0"/>
              <a:buChar char="•"/>
            </a:pPr>
            <a:r>
              <a:rPr lang="en-US" sz="4000" dirty="0">
                <a:latin typeface="Aptos" panose="020B0004020202020204" pitchFamily="34" charset="0"/>
              </a:rPr>
              <a:t>Operations </a:t>
            </a:r>
            <a:r>
              <a:rPr lang="en-US" sz="4000" dirty="0">
                <a:solidFill>
                  <a:srgbClr val="FF0000"/>
                </a:solidFill>
                <a:latin typeface="Aptos" panose="020B0004020202020204" pitchFamily="34" charset="0"/>
              </a:rPr>
              <a:t>support </a:t>
            </a:r>
            <a:r>
              <a:rPr lang="en-US" sz="4000" dirty="0">
                <a:latin typeface="Aptos" panose="020B0004020202020204" pitchFamily="34" charset="0"/>
              </a:rPr>
              <a:t>(new)</a:t>
            </a:r>
          </a:p>
        </p:txBody>
      </p:sp>
    </p:spTree>
    <p:extLst>
      <p:ext uri="{BB962C8B-B14F-4D97-AF65-F5344CB8AC3E}">
        <p14:creationId xmlns:p14="http://schemas.microsoft.com/office/powerpoint/2010/main" val="290029767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DE71-4C81-A034-9E93-D9F697101A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C51686-4F98-FCD1-B808-F14D84579E78}"/>
              </a:ext>
            </a:extLst>
          </p:cNvPr>
          <p:cNvGrpSpPr/>
          <p:nvPr/>
        </p:nvGrpSpPr>
        <p:grpSpPr>
          <a:xfrm>
            <a:off x="0" y="0"/>
            <a:ext cx="4445328" cy="10287000"/>
            <a:chOff x="0" y="0"/>
            <a:chExt cx="5927104" cy="13716000"/>
          </a:xfrm>
        </p:grpSpPr>
        <p:sp>
          <p:nvSpPr>
            <p:cNvPr id="3" name="Freeform 3">
              <a:extLst>
                <a:ext uri="{FF2B5EF4-FFF2-40B4-BE49-F238E27FC236}">
                  <a16:creationId xmlns:a16="http://schemas.microsoft.com/office/drawing/2014/main" id="{BD1D6B5F-CFF5-4436-5A1B-153B98B08C39}"/>
                </a:ext>
              </a:extLst>
            </p:cNvPr>
            <p:cNvSpPr/>
            <p:nvPr/>
          </p:nvSpPr>
          <p:spPr>
            <a:xfrm>
              <a:off x="0" y="0"/>
              <a:ext cx="5927090" cy="13716000"/>
            </a:xfrm>
            <a:custGeom>
              <a:avLst/>
              <a:gdLst/>
              <a:ahLst/>
              <a:cxnLst/>
              <a:rect l="l" t="t" r="r" b="b"/>
              <a:pathLst>
                <a:path w="5927090" h="13716000">
                  <a:moveTo>
                    <a:pt x="0" y="0"/>
                  </a:moveTo>
                  <a:lnTo>
                    <a:pt x="5927090" y="0"/>
                  </a:lnTo>
                  <a:lnTo>
                    <a:pt x="5927090" y="13716000"/>
                  </a:lnTo>
                  <a:lnTo>
                    <a:pt x="0" y="13716000"/>
                  </a:lnTo>
                  <a:close/>
                </a:path>
              </a:pathLst>
            </a:custGeom>
            <a:solidFill>
              <a:srgbClr val="000000">
                <a:alpha val="0"/>
              </a:srgbClr>
            </a:solidFill>
            <a:ln w="12700">
              <a:solidFill>
                <a:srgbClr val="000000"/>
              </a:solidFill>
            </a:ln>
          </p:spPr>
          <p:txBody>
            <a:bodyPr/>
            <a:lstStyle/>
            <a:p>
              <a:endParaRPr lang="en-US"/>
            </a:p>
          </p:txBody>
        </p:sp>
      </p:grpSp>
      <p:sp>
        <p:nvSpPr>
          <p:cNvPr id="4" name="Freeform 4">
            <a:extLst>
              <a:ext uri="{FF2B5EF4-FFF2-40B4-BE49-F238E27FC236}">
                <a16:creationId xmlns:a16="http://schemas.microsoft.com/office/drawing/2014/main" id="{B6A3458B-36DF-E2A3-425A-6E8554CCDEA3}"/>
              </a:ext>
            </a:extLst>
          </p:cNvPr>
          <p:cNvSpPr/>
          <p:nvPr/>
        </p:nvSpPr>
        <p:spPr>
          <a:xfrm>
            <a:off x="17638022" y="-190500"/>
            <a:ext cx="758864" cy="10515600"/>
          </a:xfrm>
          <a:custGeom>
            <a:avLst/>
            <a:gdLst/>
            <a:ahLst/>
            <a:cxnLst/>
            <a:rect l="l" t="t" r="r" b="b"/>
            <a:pathLst>
              <a:path w="649978" h="10395496">
                <a:moveTo>
                  <a:pt x="0" y="0"/>
                </a:moveTo>
                <a:lnTo>
                  <a:pt x="649978" y="0"/>
                </a:lnTo>
                <a:lnTo>
                  <a:pt x="649978" y="10395496"/>
                </a:lnTo>
                <a:lnTo>
                  <a:pt x="0" y="10395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C0F9A2F6-2B19-319D-C298-6318FA53BD8E}"/>
              </a:ext>
            </a:extLst>
          </p:cNvPr>
          <p:cNvSpPr txBox="1"/>
          <p:nvPr/>
        </p:nvSpPr>
        <p:spPr>
          <a:xfrm>
            <a:off x="5550331" y="877570"/>
            <a:ext cx="11720437" cy="862760"/>
          </a:xfrm>
          <a:prstGeom prst="rect">
            <a:avLst/>
          </a:prstGeom>
        </p:spPr>
        <p:txBody>
          <a:bodyPr lIns="0" tIns="0" rIns="0" bIns="0" rtlCol="0" anchor="t"/>
          <a:lstStyle/>
          <a:p>
            <a:pPr algn="l">
              <a:lnSpc>
                <a:spcPts val="5319"/>
              </a:lnSpc>
            </a:pPr>
            <a:r>
              <a:rPr lang="en-GB" sz="4000" b="1" dirty="0">
                <a:solidFill>
                  <a:srgbClr val="4C7330"/>
                </a:solidFill>
                <a:latin typeface="Aptos" panose="020B0004020202020204" pitchFamily="34" charset="0"/>
                <a:ea typeface="Open Sans Bold"/>
                <a:cs typeface="Open Sans Bold"/>
                <a:sym typeface="Open Sans Bold"/>
              </a:rPr>
              <a:t>Branding and naming  </a:t>
            </a:r>
            <a:endParaRPr lang="en-US" sz="4000" b="1" dirty="0">
              <a:solidFill>
                <a:srgbClr val="4C7330"/>
              </a:solidFill>
              <a:latin typeface="Aptos" panose="020B0004020202020204" pitchFamily="34" charset="0"/>
              <a:ea typeface="Open Sans Bold"/>
              <a:cs typeface="Open Sans Bold"/>
              <a:sym typeface="Open Sans Bold"/>
            </a:endParaRPr>
          </a:p>
        </p:txBody>
      </p:sp>
      <p:sp>
        <p:nvSpPr>
          <p:cNvPr id="8" name="TextBox 8">
            <a:extLst>
              <a:ext uri="{FF2B5EF4-FFF2-40B4-BE49-F238E27FC236}">
                <a16:creationId xmlns:a16="http://schemas.microsoft.com/office/drawing/2014/main" id="{B6C29B4E-2C43-D098-7F04-5A8B662BE216}"/>
              </a:ext>
            </a:extLst>
          </p:cNvPr>
          <p:cNvSpPr txBox="1"/>
          <p:nvPr/>
        </p:nvSpPr>
        <p:spPr>
          <a:xfrm>
            <a:off x="5547939" y="2195224"/>
            <a:ext cx="10987461" cy="6435223"/>
          </a:xfrm>
          <a:prstGeom prst="rect">
            <a:avLst/>
          </a:prstGeom>
        </p:spPr>
        <p:txBody>
          <a:bodyPr wrap="square" lIns="0" tIns="0" rIns="0" bIns="0" rtlCol="0" anchor="t">
            <a:spAutoFit/>
          </a:bodyPr>
          <a:lstStyle/>
          <a:p>
            <a:pPr marL="647697" lvl="1" indent="-323848">
              <a:lnSpc>
                <a:spcPts val="4199"/>
              </a:lnSpc>
              <a:buFont typeface="Arial"/>
              <a:buChar char="•"/>
            </a:pPr>
            <a:r>
              <a:rPr lang="en-US" sz="3000" dirty="0">
                <a:latin typeface="Aptos" panose="020B0004020202020204" pitchFamily="34" charset="0"/>
              </a:rPr>
              <a:t>Prefer a </a:t>
            </a:r>
            <a:r>
              <a:rPr lang="en-US" sz="3000" b="1" dirty="0">
                <a:solidFill>
                  <a:schemeClr val="accent3">
                    <a:lumMod val="75000"/>
                  </a:schemeClr>
                </a:solidFill>
                <a:latin typeface="Aptos" panose="020B0004020202020204" pitchFamily="34" charset="0"/>
              </a:rPr>
              <a:t>simple</a:t>
            </a:r>
            <a:r>
              <a:rPr lang="en-US" sz="3000" dirty="0">
                <a:latin typeface="Aptos" panose="020B0004020202020204" pitchFamily="34" charset="0"/>
              </a:rPr>
              <a:t>, </a:t>
            </a:r>
            <a:r>
              <a:rPr lang="en-US" sz="3000" b="1" dirty="0">
                <a:solidFill>
                  <a:schemeClr val="accent3">
                    <a:lumMod val="75000"/>
                  </a:schemeClr>
                </a:solidFill>
                <a:latin typeface="Aptos" panose="020B0004020202020204" pitchFamily="34" charset="0"/>
              </a:rPr>
              <a:t>descriptive name </a:t>
            </a:r>
            <a:r>
              <a:rPr lang="en-US" sz="3000" dirty="0">
                <a:latin typeface="Aptos" panose="020B0004020202020204" pitchFamily="34" charset="0"/>
              </a:rPr>
              <a:t>and avoid overly complex acronyms</a:t>
            </a:r>
          </a:p>
          <a:p>
            <a:pPr marL="323849" lvl="1">
              <a:lnSpc>
                <a:spcPts val="4199"/>
              </a:lnSpc>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The</a:t>
            </a:r>
            <a:r>
              <a:rPr lang="en-US" sz="3000" b="1" dirty="0">
                <a:solidFill>
                  <a:schemeClr val="accent3">
                    <a:lumMod val="75000"/>
                  </a:schemeClr>
                </a:solidFill>
                <a:latin typeface="Aptos" panose="020B0004020202020204" pitchFamily="34" charset="0"/>
              </a:rPr>
              <a:t> new logo and branding </a:t>
            </a:r>
            <a:r>
              <a:rPr lang="en-US" sz="3000" dirty="0">
                <a:latin typeface="Aptos" panose="020B0004020202020204" pitchFamily="34" charset="0"/>
              </a:rPr>
              <a:t>elements considerations</a:t>
            </a:r>
          </a:p>
          <a:p>
            <a:pPr marL="1104897" lvl="2" indent="-323848">
              <a:lnSpc>
                <a:spcPts val="4199"/>
              </a:lnSpc>
              <a:buFont typeface="Arial"/>
              <a:buChar char="•"/>
            </a:pPr>
            <a:r>
              <a:rPr lang="en-US" sz="3000" b="1" dirty="0">
                <a:solidFill>
                  <a:schemeClr val="accent3">
                    <a:lumMod val="75000"/>
                  </a:schemeClr>
                </a:solidFill>
                <a:latin typeface="Aptos" panose="020B0004020202020204" pitchFamily="34" charset="0"/>
              </a:rPr>
              <a:t>Could remain similar </a:t>
            </a:r>
            <a:r>
              <a:rPr lang="en-US" sz="3000" dirty="0">
                <a:latin typeface="Aptos" panose="020B0004020202020204" pitchFamily="34" charset="0"/>
              </a:rPr>
              <a:t>to current logo to </a:t>
            </a:r>
            <a:r>
              <a:rPr lang="en-US" sz="3000" dirty="0" err="1">
                <a:latin typeface="Aptos" panose="020B0004020202020204" pitchFamily="34" charset="0"/>
              </a:rPr>
              <a:t>maximise</a:t>
            </a:r>
            <a:r>
              <a:rPr lang="en-US" sz="3000" dirty="0">
                <a:latin typeface="Aptos" panose="020B0004020202020204" pitchFamily="34" charset="0"/>
              </a:rPr>
              <a:t> member, audience recognition and decrease costs with rebranding</a:t>
            </a:r>
          </a:p>
          <a:p>
            <a:pPr marL="1104897" lvl="2" indent="-323848">
              <a:lnSpc>
                <a:spcPts val="4199"/>
              </a:lnSpc>
              <a:buFont typeface="Arial"/>
              <a:buChar char="•"/>
            </a:pPr>
            <a:r>
              <a:rPr lang="en-US" sz="3000" b="1" dirty="0">
                <a:solidFill>
                  <a:schemeClr val="accent3">
                    <a:lumMod val="75000"/>
                  </a:schemeClr>
                </a:solidFill>
                <a:latin typeface="Aptos" panose="020B0004020202020204" pitchFamily="34" charset="0"/>
              </a:rPr>
              <a:t>Could be different</a:t>
            </a:r>
            <a:r>
              <a:rPr lang="en-US" sz="3000" dirty="0">
                <a:latin typeface="Aptos" panose="020B0004020202020204" pitchFamily="34" charset="0"/>
              </a:rPr>
              <a:t> from the current SMC Alliance’s logo and branding to distinguish itself as a new platform</a:t>
            </a:r>
          </a:p>
          <a:p>
            <a:pPr marL="323849" lvl="1">
              <a:lnSpc>
                <a:spcPts val="4199"/>
              </a:lnSpc>
            </a:pPr>
            <a:endParaRPr lang="en-US" sz="3000" dirty="0">
              <a:latin typeface="Aptos" panose="020B0004020202020204" pitchFamily="34" charset="0"/>
            </a:endParaRPr>
          </a:p>
          <a:p>
            <a:pPr marL="647697" lvl="1" indent="-323848">
              <a:lnSpc>
                <a:spcPts val="4199"/>
              </a:lnSpc>
              <a:buFont typeface="Arial"/>
              <a:buChar char="•"/>
            </a:pPr>
            <a:r>
              <a:rPr lang="en-US" sz="3000" dirty="0">
                <a:latin typeface="Aptos" panose="020B0004020202020204" pitchFamily="34" charset="0"/>
              </a:rPr>
              <a:t>SMC Alliance will likely remain for the time being due to its high brand recognition and reputation among SMC countries and communities</a:t>
            </a:r>
            <a:r>
              <a:rPr lang="en-US" sz="3000" dirty="0">
                <a:solidFill>
                  <a:srgbClr val="C00000"/>
                </a:solidFill>
                <a:latin typeface="Aptos" panose="020B0004020202020204" pitchFamily="34" charset="0"/>
              </a:rPr>
              <a:t> (to be discussed)</a:t>
            </a:r>
          </a:p>
        </p:txBody>
      </p:sp>
      <p:pic>
        <p:nvPicPr>
          <p:cNvPr id="10" name="Picture 9">
            <a:extLst>
              <a:ext uri="{FF2B5EF4-FFF2-40B4-BE49-F238E27FC236}">
                <a16:creationId xmlns:a16="http://schemas.microsoft.com/office/drawing/2014/main" id="{D4524DCC-831C-C18D-A092-68AFEC45D85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54315" y="0"/>
            <a:ext cx="4750115" cy="10287000"/>
          </a:xfrm>
          <a:prstGeom prst="rect">
            <a:avLst/>
          </a:prstGeom>
        </p:spPr>
      </p:pic>
      <p:sp>
        <p:nvSpPr>
          <p:cNvPr id="9" name="TextBox 8">
            <a:extLst>
              <a:ext uri="{FF2B5EF4-FFF2-40B4-BE49-F238E27FC236}">
                <a16:creationId xmlns:a16="http://schemas.microsoft.com/office/drawing/2014/main" id="{781A639A-1831-464F-D14B-850E6FDB9B34}"/>
              </a:ext>
            </a:extLst>
          </p:cNvPr>
          <p:cNvSpPr txBox="1"/>
          <p:nvPr/>
        </p:nvSpPr>
        <p:spPr>
          <a:xfrm>
            <a:off x="3429000" y="9834146"/>
            <a:ext cx="2014149" cy="338554"/>
          </a:xfrm>
          <a:prstGeom prst="rect">
            <a:avLst/>
          </a:prstGeom>
          <a:noFill/>
        </p:spPr>
        <p:txBody>
          <a:bodyPr wrap="square" rtlCol="0">
            <a:spAutoFit/>
          </a:bodyPr>
          <a:lstStyle/>
          <a:p>
            <a:r>
              <a:rPr lang="en-GB" sz="1600" dirty="0"/>
              <a:t>Credit: PSI</a:t>
            </a:r>
            <a:endParaRPr lang="en-US" sz="1600" dirty="0"/>
          </a:p>
        </p:txBody>
      </p:sp>
    </p:spTree>
    <p:extLst>
      <p:ext uri="{BB962C8B-B14F-4D97-AF65-F5344CB8AC3E}">
        <p14:creationId xmlns:p14="http://schemas.microsoft.com/office/powerpoint/2010/main" val="117342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87c0e47-b586-472f-9499-2fc574951c95}" enabled="1" method="Privileged" siteId="{389f2198-c796-49cd-8692-fe7856cf6d68}" removed="0"/>
</clbl:labelList>
</file>

<file path=docProps/app.xml><?xml version="1.0" encoding="utf-8"?>
<Properties xmlns="http://schemas.openxmlformats.org/officeDocument/2006/extended-properties" xmlns:vt="http://schemas.openxmlformats.org/officeDocument/2006/docPropsVTypes">
  <TotalTime>25</TotalTime>
  <Words>1691</Words>
  <Application>Microsoft Macintosh PowerPoint</Application>
  <PresentationFormat>Custom</PresentationFormat>
  <Paragraphs>229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Wingdings</vt:lpstr>
      <vt:lpstr>Aptos</vt:lpstr>
      <vt:lpstr>Open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A&amp;C Subgroup Achievements.pptx</dc:title>
  <dc:creator>Erin Eckert</dc:creator>
  <cp:lastModifiedBy>Microsoft Office User</cp:lastModifiedBy>
  <cp:revision>20</cp:revision>
  <dcterms:created xsi:type="dcterms:W3CDTF">2006-08-16T00:00:00Z</dcterms:created>
  <dcterms:modified xsi:type="dcterms:W3CDTF">2026-02-26T05:26:07Z</dcterms:modified>
  <dc:identifier>DAGfjgwIBV8</dc:identifier>
</cp:coreProperties>
</file>