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652" r:id="rId5"/>
    <p:sldId id="653" r:id="rId6"/>
    <p:sldId id="654" r:id="rId7"/>
    <p:sldId id="261" r:id="rId8"/>
    <p:sldId id="262" r:id="rId9"/>
    <p:sldId id="651" r:id="rId10"/>
    <p:sldId id="6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CA8"/>
    <a:srgbClr val="F5E0A5"/>
    <a:srgbClr val="EEC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5" autoAdjust="0"/>
    <p:restoredTop sz="77966"/>
  </p:normalViewPr>
  <p:slideViewPr>
    <p:cSldViewPr snapToGrid="0">
      <p:cViewPr varScale="1">
        <p:scale>
          <a:sx n="90" d="100"/>
          <a:sy n="90" d="100"/>
        </p:scale>
        <p:origin x="1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C560-F604-0B4A-95E8-81FF76E26097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6D67-4C76-DB4C-ACD3-FD03CD07A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may have been highlighted a lot in earlier presentation, so could remove even just before the talk if it is too repetitious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add age stratification graphs from Rek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5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 2 slides on critical and could include other studies if either pilot is happening or if Pilgrim Africa has developed anything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F599-B058-841B-3702-643925A45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F4354-8527-7183-4018-B63F347C0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F1600B-45D5-F956-8E3C-7D1C48532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Primary: Incidence of clinical malaria in the health center catchment area</a:t>
            </a:r>
          </a:p>
          <a:p>
            <a:r>
              <a:rPr lang="en-US" dirty="0"/>
              <a:t>Secondary</a:t>
            </a:r>
          </a:p>
          <a:p>
            <a:pPr lvl="1" fontAlgn="base" hangingPunct="0"/>
            <a:r>
              <a:rPr lang="en-GB" dirty="0"/>
              <a:t>Parasite prevalence among schoolchildren &amp; community residents </a:t>
            </a:r>
            <a:endParaRPr lang="en-US" sz="3200" dirty="0"/>
          </a:p>
          <a:p>
            <a:pPr lvl="1" fontAlgn="base" hangingPunct="0"/>
            <a:r>
              <a:rPr lang="en-GB" dirty="0"/>
              <a:t>Prevalence of molecular markers of DP resistance</a:t>
            </a:r>
            <a:endParaRPr lang="en-US" sz="3200" dirty="0"/>
          </a:p>
          <a:p>
            <a:pPr lvl="1" fontAlgn="base" hangingPunct="0"/>
            <a:r>
              <a:rPr lang="en-GB" dirty="0"/>
              <a:t>Prevalence of anaemia among schoolchildren </a:t>
            </a:r>
            <a:endParaRPr lang="en-US" sz="3200" dirty="0"/>
          </a:p>
          <a:p>
            <a:pPr lvl="1" fontAlgn="base" hangingPunct="0"/>
            <a:r>
              <a:rPr lang="en-GB" dirty="0"/>
              <a:t>Rate of school attendance and grade-level progression</a:t>
            </a:r>
            <a:endParaRPr lang="en-US" sz="3200" dirty="0"/>
          </a:p>
          <a:p>
            <a:pPr lvl="1" fontAlgn="base" hangingPunct="0"/>
            <a:r>
              <a:rPr lang="en-GB" dirty="0"/>
              <a:t>Rate of acquisition of foundational skills in reading and math</a:t>
            </a:r>
            <a:endParaRPr lang="en-US" sz="3200" dirty="0"/>
          </a:p>
          <a:p>
            <a:pPr lvl="1"/>
            <a:r>
              <a:rPr lang="en-GB" dirty="0"/>
              <a:t>Incremental cost per DALY averted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365E-1E67-A630-C9B1-66563990E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6D67-4C76-DB4C-ACD3-FD03CD07A9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D580-EE9E-D107-C91A-41B86212D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F7479-968F-0E89-FF4D-95D69385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4203-FFDD-6973-CF7E-5B4FA2C6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91B8-AE86-4683-BA26-18151213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4F9C5-74E3-979A-DEE6-FA243B29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026E-0A82-42BD-D3E0-A3A6E2E9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D89ED-93A3-9A1C-9DF7-3CA7FCB52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02D3-36E5-30BA-1213-791668E8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13288-3885-75AB-6508-5875C390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6756-B8D8-1CFC-D364-D17B4E99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9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A3B36-907E-3D5D-CB08-BF016E29E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753D1-10C6-0F91-D737-C4E67D4F7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50350-4125-C1FE-5771-BA43BF7A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22C93-9C98-917B-678D-25E455AC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FBEE6-1725-0E2E-824C-9344B971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DAAE-9D79-6E18-9B60-31646344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1E99-6574-281F-3FB4-79F6F839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A08DB-94FB-DB9F-9683-3A4E2707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2A99E-B04D-9304-39C3-7181DF31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31FD6-C393-0E5A-498B-F736A4F4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93659-E11E-CA50-D001-A4A11415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E0BF4-7C62-DC25-921D-979C09F9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0000A-4803-1605-BD1D-CC30E7AD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619A9-FC56-F838-FB39-E2EFE6F8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3594-F8F1-D8C4-E479-18696CB3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57B8-C3FF-1C8B-3B01-D1A07C98E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E502-3E9B-3B5C-F184-53FBEDB52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11ED4-1FA8-F2CC-DA24-F0AC2F4CA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57F5E-025A-E722-F023-934D3D0E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CB3B0-ECEE-A8CC-F8F9-54D5DA8F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83629-3E76-9364-7BD4-B2AF306A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1352-ECE8-81F9-54F6-6AF7D297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5B662-E73A-97DD-B064-C778B624F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C436B-9F6E-5B67-101A-3A0E74368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A6225-6A48-14A4-A5E8-3F46407BC9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1AD5D-F554-180F-C99F-6CD25AFB0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6C55C-3114-968E-7C5A-7CD1F82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125F7-FD86-4D18-5542-8F20CEBC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FE5C83-B742-4825-E143-D7532954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16F9A-53A0-468F-63CD-C683767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B33F1-287D-91CE-6F00-C32104C7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936DA-9E94-1CEB-84F8-3F53C5C5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7FBEA-FD6B-3B70-3779-843ECAEF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3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017DB-3427-44F8-ED13-BB582E10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9EA4F-0FD2-3454-8C8E-11AF0782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35C3E-A39B-9D7B-DF6D-B6BD3F74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CC7C-40DD-2F26-07DE-560802A7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9837-45C5-86C2-D544-E5E6C393F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F411B-7E2C-E3A2-CB27-90664608D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20D6-745E-A688-AAF3-A836647E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6706-344F-1067-244F-ACB246AB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0731B-BFCD-F614-A165-9A40CF04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15C1-3AE8-F453-4F67-2F474176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B441A-CD70-7FB3-FB5B-025386E86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CD64A-E062-ED37-0816-CB01778F2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6F486-BF72-9C0B-CA55-D6B0F886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5726E-73FA-0A8A-29ED-5796D894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572E4-1366-0AAF-F00E-460396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A0CA6-8D98-C608-DCD2-7F4FC136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23F7-EAB4-9264-CCE4-C830C53D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ABB45-7BAD-E00A-AA25-6A51DD56E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F3B18-1B99-2640-94F0-15625A8CD65A}" type="datetimeFigureOut">
              <a:rPr lang="en-US" smtClean="0"/>
              <a:t>2/26/26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B0DC4-AD3B-402E-7CF9-389420424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D205-F475-B9BB-9EE7-D21183F19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7485D-25EE-B34C-8790-0C67C374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6BAE-0207-1959-DA6E-E611E9C4D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IPTsc adaptation  Uganda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21F03-548B-4C2B-4F27-6CB37ECED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Jane Nabakooza, Uganda NMED</a:t>
            </a:r>
          </a:p>
          <a:p>
            <a:r>
              <a:rPr lang="en-US" b="1" dirty="0" err="1"/>
              <a:t>Joaniter</a:t>
            </a:r>
            <a:r>
              <a:rPr lang="en-US" b="1" dirty="0"/>
              <a:t> Nankabirwa, Infectious Diseases Research Collaboration (IDRC)</a:t>
            </a:r>
          </a:p>
          <a:p>
            <a:r>
              <a:rPr lang="en-US" b="1" dirty="0"/>
              <a:t>26</a:t>
            </a:r>
            <a:r>
              <a:rPr lang="en-US" b="1" baseline="30000" dirty="0"/>
              <a:t>th</a:t>
            </a:r>
            <a:r>
              <a:rPr lang="en-US" b="1" dirty="0"/>
              <a:t>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11983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2C9A-3685-C841-150B-DAFD185A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5" y="147145"/>
            <a:ext cx="11908221" cy="57807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Next steps for </a:t>
            </a:r>
            <a:r>
              <a:rPr lang="en-US" b="1" dirty="0" err="1">
                <a:solidFill>
                  <a:schemeClr val="bg1"/>
                </a:solidFill>
              </a:rPr>
              <a:t>IPTsc</a:t>
            </a:r>
            <a:r>
              <a:rPr lang="en-US" b="1" dirty="0">
                <a:solidFill>
                  <a:schemeClr val="bg1"/>
                </a:solidFill>
              </a:rPr>
              <a:t> in Uganda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5A45-BFBE-21B5-9E72-BE8BF01E1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6" y="809297"/>
            <a:ext cx="11792606" cy="591732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Results dissemination for the </a:t>
            </a:r>
            <a:r>
              <a:rPr lang="en-US" dirty="0" err="1"/>
              <a:t>IPTsc</a:t>
            </a:r>
            <a:r>
              <a:rPr lang="en-US" dirty="0"/>
              <a:t> Pilot done in the 4 boarding schools in the 4 districts – Teso region.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Development, approval and adaptation of the IPT-</a:t>
            </a:r>
            <a:r>
              <a:rPr lang="en-US" dirty="0" err="1"/>
              <a:t>sc</a:t>
            </a:r>
            <a:r>
              <a:rPr lang="en-US" dirty="0"/>
              <a:t> scale up implementation plan.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Plan will include–M&amp;E framework especially list of research agenda items that answer </a:t>
            </a:r>
            <a:r>
              <a:rPr lang="en-US" dirty="0" err="1"/>
              <a:t>IPTsc</a:t>
            </a:r>
            <a:r>
              <a:rPr lang="en-US" dirty="0"/>
              <a:t> Policy gaps.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Advocacy and resource mobilization for IPT-</a:t>
            </a:r>
            <a:r>
              <a:rPr lang="en-US" dirty="0" err="1"/>
              <a:t>sc</a:t>
            </a:r>
            <a:r>
              <a:rPr lang="en-US" dirty="0"/>
              <a:t> adaptation.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Include </a:t>
            </a:r>
            <a:r>
              <a:rPr lang="en-US" dirty="0" err="1"/>
              <a:t>IPTsc</a:t>
            </a:r>
            <a:r>
              <a:rPr lang="en-US" dirty="0"/>
              <a:t> into the G-C8 application, other funding mechanisms.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/>
              <a:t>Routinely document and share information on </a:t>
            </a:r>
            <a:r>
              <a:rPr lang="en-US"/>
              <a:t>IPTsc</a:t>
            </a:r>
            <a:r>
              <a:rPr lang="en-US" dirty="0"/>
              <a:t> implementation progress.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5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C492FD-65F9-67C9-06B7-3B623A82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765"/>
            <a:ext cx="12191999" cy="47296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Malaria Situation in Uganda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5228" y="15975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28182"/>
              </p:ext>
            </p:extLst>
          </p:nvPr>
        </p:nvGraphicFramePr>
        <p:xfrm>
          <a:off x="6226232" y="4721274"/>
          <a:ext cx="5791202" cy="206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1">
                  <a:extLst>
                    <a:ext uri="{9D8B030D-6E8A-4147-A177-3AD203B41FA5}">
                      <a16:colId xmlns:a16="http://schemas.microsoft.com/office/drawing/2014/main" val="567206578"/>
                    </a:ext>
                  </a:extLst>
                </a:gridCol>
                <a:gridCol w="2895601">
                  <a:extLst>
                    <a:ext uri="{9D8B030D-6E8A-4147-A177-3AD203B41FA5}">
                      <a16:colId xmlns:a16="http://schemas.microsoft.com/office/drawing/2014/main" val="3656709734"/>
                    </a:ext>
                  </a:extLst>
                </a:gridCol>
              </a:tblGrid>
              <a:tr h="413057">
                <a:tc>
                  <a:txBody>
                    <a:bodyPr/>
                    <a:lstStyle/>
                    <a:p>
                      <a:r>
                        <a:rPr lang="en-US" sz="1400" dirty="0"/>
                        <a:t>Transmission/risk strata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654700"/>
                  </a:ext>
                </a:extLst>
              </a:tr>
              <a:tr h="41305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Very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High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26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2004"/>
                  </a:ext>
                </a:extLst>
              </a:tr>
              <a:tr h="413057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rgbClr val="F5E0A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56</a:t>
                      </a:r>
                    </a:p>
                  </a:txBody>
                  <a:tcPr>
                    <a:solidFill>
                      <a:srgbClr val="F5E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453120"/>
                  </a:ext>
                </a:extLst>
              </a:tr>
              <a:tr h="413057"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>
                    <a:solidFill>
                      <a:srgbClr val="F4FC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45</a:t>
                      </a:r>
                    </a:p>
                  </a:txBody>
                  <a:tcPr>
                    <a:solidFill>
                      <a:srgbClr val="F4F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29174"/>
                  </a:ext>
                </a:extLst>
              </a:tr>
              <a:tr h="413057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19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7537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916" y="630622"/>
            <a:ext cx="6096001" cy="416209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B1C6C-A644-73CA-3C17-F8A487D6C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02062"/>
            <a:ext cx="6226231" cy="61485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Uganda accounts for 5% of global malaria cases and 2.7% of global malaria deaths (WMR 2025).</a:t>
            </a:r>
          </a:p>
          <a:p>
            <a:pPr lvl="1"/>
            <a:r>
              <a:rPr lang="en-US" sz="1400" dirty="0"/>
              <a:t>11,997,33 cases, 675,154 admissions and 2,196(4.8/100,000) deaths </a:t>
            </a:r>
          </a:p>
          <a:p>
            <a:pPr algn="just"/>
            <a:r>
              <a:rPr lang="en-US" sz="1800" dirty="0"/>
              <a:t>Incidence dropped from 308/1000 (2020) to 274/1000 (2024) and 261/1000 (2025/26).</a:t>
            </a:r>
          </a:p>
          <a:p>
            <a:r>
              <a:rPr lang="en-US" sz="1800" dirty="0"/>
              <a:t>Prevalence overtime 42% (2009), 19% (2014), 9% (2018/19) and 12% (2024).</a:t>
            </a:r>
          </a:p>
          <a:p>
            <a:pPr algn="just"/>
            <a:r>
              <a:rPr lang="en-US" sz="1800" dirty="0"/>
              <a:t>Noted progressive epidemiological burden shift to children &gt; 5 years</a:t>
            </a:r>
          </a:p>
          <a:p>
            <a:pPr lvl="1" algn="just"/>
            <a:r>
              <a:rPr lang="en-US" sz="1400" dirty="0"/>
              <a:t>Sustaining transmission –moderate to high transmission </a:t>
            </a:r>
          </a:p>
          <a:p>
            <a:pPr lvl="1" algn="just"/>
            <a:r>
              <a:rPr lang="en-US" sz="1400" dirty="0"/>
              <a:t>Severe Malaria (atypical presentation ) and death – low transmission</a:t>
            </a:r>
          </a:p>
          <a:p>
            <a:pPr algn="just"/>
            <a:r>
              <a:rPr lang="en-US" sz="1800" dirty="0"/>
              <a:t>Shift in vector dominance from Anopheles gambiae to Anopheles </a:t>
            </a:r>
            <a:r>
              <a:rPr lang="en-US" sz="1800" dirty="0" err="1"/>
              <a:t>funestus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Parasite  species </a:t>
            </a:r>
            <a:r>
              <a:rPr lang="en-US" sz="1800" dirty="0" err="1"/>
              <a:t>P.Falciparum</a:t>
            </a:r>
            <a:r>
              <a:rPr lang="en-US" sz="1800" dirty="0"/>
              <a:t>- 96% , P.Malariae – 4% and Mixed infections -13%.</a:t>
            </a:r>
          </a:p>
          <a:p>
            <a:pPr algn="just"/>
            <a:r>
              <a:rPr lang="en-US" sz="1800" dirty="0"/>
              <a:t>Reducing funding landscape and call for accelerated efforts towards elimination.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213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AEB-E256-5DD1-97AF-F27C88D8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9" y="94593"/>
            <a:ext cx="11803116" cy="567559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/>
              <a:t>School-age children are a key 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2FA35-EBC0-9255-B6FD-DEA93E2A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633" y="5454871"/>
            <a:ext cx="5696607" cy="1245912"/>
          </a:xfr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High prevalence in school-age children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43% of outpatient malaria cases are in school-age children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Increasing burden of hospitalization and severe disease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Main driver of transmission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47AE8-2D20-6B5D-3BDA-3E25417EE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428" y="5959366"/>
            <a:ext cx="5355094" cy="74141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Incidence notable increasing among the age groups of 5-9years ,10-19 years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3E08C85-7928-5647-9A34-04F31233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69" y="662153"/>
            <a:ext cx="11466786" cy="47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4113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Seminal research studies of IPT-</a:t>
            </a:r>
            <a:r>
              <a:rPr lang="en-US" sz="2400" b="1" dirty="0" err="1">
                <a:solidFill>
                  <a:schemeClr val="bg1"/>
                </a:solidFill>
              </a:rPr>
              <a:t>sc</a:t>
            </a:r>
            <a:r>
              <a:rPr lang="en-US" sz="2400" b="1" dirty="0">
                <a:solidFill>
                  <a:schemeClr val="bg1"/>
                </a:solidFill>
              </a:rPr>
              <a:t> were conducted in Uganda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008993"/>
            <a:ext cx="6019798" cy="584900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n-US" sz="2000" dirty="0"/>
              <a:t>Eighty-four schools participated in this study half to the intervention and half were control schools (June –Dec 2014).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n-US" sz="1100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000" dirty="0"/>
              <a:t>Weight based dosing of monthly DP as a directly observed therapy.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n-US" sz="1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/>
              <a:t>10,079 (43.3%) aged 5-20 years received at least one dose of DP.</a:t>
            </a:r>
          </a:p>
          <a:p>
            <a:pPr marL="0" lvl="0" indent="0">
              <a:buNone/>
            </a:pPr>
            <a:endParaRPr lang="en-US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Improved health indices were noted;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Reduced parasiteamia, gametocytes, fever episodes, symptomatic malaria in intervention arm.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G" sz="1800" dirty="0"/>
              <a:t>Community-level parasite prevalence was lower in the intervention clusters than in the control clusters (19% vs 23%</a:t>
            </a:r>
            <a:r>
              <a:rPr lang="en-US" sz="1900" dirty="0"/>
              <a:t>).</a:t>
            </a:r>
          </a:p>
          <a:p>
            <a:pPr marL="457200" lvl="1" indent="0" algn="just">
              <a:buNone/>
            </a:pPr>
            <a:endParaRPr lang="en-US" sz="1600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G" sz="2000" dirty="0"/>
              <a:t>IPT of schoolchildren with DP </a:t>
            </a:r>
            <a:r>
              <a:rPr lang="en-US" sz="2000" dirty="0"/>
              <a:t>would benefit individual children and may reduce transmission in the community.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799" y="1008993"/>
            <a:ext cx="6172200" cy="584900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740 School-age children (6-14 years) in a high transmission setting were recruited.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Provided with monthly </a:t>
            </a:r>
            <a:r>
              <a:rPr lang="en-US" sz="2000" dirty="0" err="1"/>
              <a:t>Dihydrortemisnin</a:t>
            </a:r>
            <a:r>
              <a:rPr lang="en-US" sz="2000" dirty="0"/>
              <a:t> Piperaquine (DP) monthly as IPT-sc. 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IPTm reduced the incidence of malaria by 96%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Reduced the prevalence of asymptomatic parasitemia by 94%.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Reduced the prevalence of anemia by 40%.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IPTst reduced the prevalence of asymptomatic parasitemia by 54%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1130"/>
            <a:ext cx="6019799" cy="369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START IPT Trial by </a:t>
            </a:r>
            <a:r>
              <a:rPr lang="en-US" b="1" i="1" dirty="0" err="1"/>
              <a:t>Staedke</a:t>
            </a:r>
            <a:r>
              <a:rPr lang="en-US" b="1" i="1" dirty="0"/>
              <a:t> et 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799" y="630620"/>
            <a:ext cx="61722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IPT-</a:t>
            </a:r>
            <a:r>
              <a:rPr lang="en-US" b="1" i="1" dirty="0" err="1"/>
              <a:t>sc</a:t>
            </a:r>
            <a:r>
              <a:rPr lang="en-US" b="1" i="1" dirty="0"/>
              <a:t> using monthly DP </a:t>
            </a:r>
            <a:r>
              <a:rPr lang="en-US" b="1" i="1" dirty="0" err="1"/>
              <a:t>Nankambirwa</a:t>
            </a:r>
            <a:r>
              <a:rPr lang="en-US" b="1" i="1" dirty="0"/>
              <a:t> et-al </a:t>
            </a:r>
          </a:p>
        </p:txBody>
      </p:sp>
    </p:spTree>
    <p:extLst>
      <p:ext uri="{BB962C8B-B14F-4D97-AF65-F5344CB8AC3E}">
        <p14:creationId xmlns:p14="http://schemas.microsoft.com/office/powerpoint/2010/main" val="91890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904D-9CDF-949C-091F-A9104191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33" y="84083"/>
            <a:ext cx="11950263" cy="609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Proposed pilot in GC7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6B15A-C1BA-50D5-FB27-890D9066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3683"/>
            <a:ext cx="12191999" cy="6164317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Chemoprevention therapies including IPT-</a:t>
            </a:r>
            <a:r>
              <a:rPr lang="en-US" sz="5000" b="1" dirty="0" err="1"/>
              <a:t>sc</a:t>
            </a:r>
            <a:r>
              <a:rPr lang="en-US" sz="5000" b="1" dirty="0"/>
              <a:t> were a priority consideration for the UMRESP 2021- 2030.</a:t>
            </a:r>
          </a:p>
          <a:p>
            <a:pPr marL="0" indent="0">
              <a:buNone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There was need to provided significant evidence on the feasibility and acceptability .</a:t>
            </a:r>
          </a:p>
          <a:p>
            <a:pPr marL="0" indent="0">
              <a:buNone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The IPT-</a:t>
            </a:r>
            <a:r>
              <a:rPr lang="en-US" sz="5000" b="1" dirty="0" err="1"/>
              <a:t>sc</a:t>
            </a:r>
            <a:r>
              <a:rPr lang="en-US" sz="5000" b="1" dirty="0"/>
              <a:t> pilot was proposed under various funding sources; GC7,USAID –PMI ,UNICEF.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b="1" dirty="0"/>
              <a:t> Was one the interventions under the specific interventions with IPTp, PDMC,SMC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000" b="1" dirty="0"/>
              <a:t>  Considered among items prioritized for above allocation awaiting availability of funds in GC7.</a:t>
            </a:r>
          </a:p>
          <a:p>
            <a:pPr marL="457200" lvl="1" indent="0">
              <a:buNone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Pilot was to be conducted in 3 districts within Busoga region (one of those with the highest prevalence).</a:t>
            </a:r>
          </a:p>
          <a:p>
            <a:pPr marL="0" indent="0">
              <a:buNone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It remains a non –funded priority under GC7 to-date and this YR-3 of the 3 year GC7 grant. </a:t>
            </a:r>
          </a:p>
          <a:p>
            <a:pPr marL="0" indent="0">
              <a:buNone/>
            </a:pPr>
            <a:endParaRPr lang="en-US" sz="5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5000" b="1" dirty="0"/>
              <a:t>But malaria among school children and it’s effect continue to be a worsening yet neglected challenge</a:t>
            </a:r>
            <a:r>
              <a:rPr lang="en-US" sz="50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0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A9DC-B689-1750-CED2-26C32020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1"/>
            <a:ext cx="11529849" cy="54653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policy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969EF-3558-935A-5F62-DD1FEBC7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965"/>
            <a:ext cx="12192000" cy="638503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Ministry of Health Uganda –National Malaria Elimination Division (NMED) is currently guided by the National Malaria Elimination strategic Plan 2025-2030(UNMEP 2025-2030).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UMMEP has considered Chemoprevention therapies as one of the Malaria interventions under strategic objective –one (SO1).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SO1:</a:t>
            </a:r>
            <a:r>
              <a:rPr lang="en-GB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access to prompt, effective malaria case management to all + </a:t>
            </a:r>
            <a:r>
              <a:rPr lang="en-GB" sz="2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chemoprevention to eligible people</a:t>
            </a:r>
            <a:r>
              <a:rPr lang="en-US" sz="2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It is strategic intervention 1.5: Protect high-risk groups with targeted chemoprevention and vaccines.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One of the Chemoprevention therapies referred to is – Intermittent Preventive Treatment of Malaria among school-age children (IPT-</a:t>
            </a:r>
            <a:r>
              <a:rPr lang="en-US" sz="2200" b="1" dirty="0" err="1"/>
              <a:t>sc</a:t>
            </a:r>
            <a:r>
              <a:rPr lang="en-US" sz="2200" b="1" dirty="0"/>
              <a:t>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2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200" b="1" dirty="0"/>
              <a:t>Pilot to evaluate feasibility, acceptability was conducted in Teso region-Soroti district (4 schools) –awaiting results to guide adoption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43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B330-9784-3E4D-6FF0-15B67D18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086896" cy="472966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Evidence gaps hindering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178D-D153-8BC4-448D-E922E32D3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967"/>
            <a:ext cx="12192000" cy="63850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Cost effectiveness of using </a:t>
            </a:r>
            <a:r>
              <a:rPr lang="en-US" sz="2000" b="1" dirty="0" err="1"/>
              <a:t>Dihydroartemisinin</a:t>
            </a:r>
            <a:r>
              <a:rPr lang="en-US" sz="2000" b="1" dirty="0"/>
              <a:t>-Piperaquine (DP) compared to </a:t>
            </a:r>
            <a:r>
              <a:rPr lang="en-US" sz="2000" b="1" dirty="0" err="1"/>
              <a:t>Sulfadoxine</a:t>
            </a:r>
            <a:r>
              <a:rPr lang="en-US" sz="2000" b="1" dirty="0"/>
              <a:t> Pyrimethamine-Amodiaquine (SPAQ).  Except for the prolonged efficacy why should a given country use SPAQ and not DP.</a:t>
            </a:r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Safety challenges associated with the prolonged frequent  use of antimalarial (SPAQ &amp;DP) as IPT-sc.</a:t>
            </a:r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Health systems factors that can limit or facilitate the quality of IPT-</a:t>
            </a:r>
            <a:r>
              <a:rPr lang="en-US" sz="2000" b="1" dirty="0" err="1"/>
              <a:t>sc</a:t>
            </a:r>
            <a:r>
              <a:rPr lang="en-US" sz="2000" b="1" dirty="0"/>
              <a:t> implementation or delivery.</a:t>
            </a:r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 Comparing capacity building (Training) and delivery  models for IPT –</a:t>
            </a:r>
            <a:r>
              <a:rPr lang="en-US" sz="2000" b="1" dirty="0" err="1"/>
              <a:t>sc</a:t>
            </a:r>
            <a:r>
              <a:rPr lang="en-US" sz="2000" b="1" dirty="0"/>
              <a:t> frontline providers,</a:t>
            </a:r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Understanding the additive benefit of including IPT-</a:t>
            </a:r>
            <a:r>
              <a:rPr lang="en-US" sz="2000" b="1" dirty="0" err="1"/>
              <a:t>sc</a:t>
            </a:r>
            <a:r>
              <a:rPr lang="en-US" sz="2000" b="1" dirty="0"/>
              <a:t> in the Malaria reduction and elimination package.</a:t>
            </a:r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Exploring alternative (new) medicines of anti malarials that can be used for chemoprevention /</a:t>
            </a:r>
            <a:r>
              <a:rPr lang="en-US" sz="2000" b="1" dirty="0" err="1"/>
              <a:t>IPTsc</a:t>
            </a:r>
            <a:endParaRPr lang="en-US" sz="2000" b="1" dirty="0"/>
          </a:p>
          <a:p>
            <a:pPr marL="0" indent="0" algn="just">
              <a:buNone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 Identification of appropriate approaches for engaging the key stakeholders that are involved in the delivery of IPT-</a:t>
            </a:r>
            <a:r>
              <a:rPr lang="en-US" sz="2000" b="1" dirty="0" err="1"/>
              <a:t>sc</a:t>
            </a:r>
            <a:endParaRPr lang="en-US" sz="20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10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/>
              <a:t>Comparing the effectiveness of </a:t>
            </a:r>
            <a:r>
              <a:rPr lang="en-US" sz="2000" b="1" dirty="0" err="1"/>
              <a:t>IPTsc</a:t>
            </a:r>
            <a:r>
              <a:rPr lang="en-US" sz="2000" b="1" dirty="0"/>
              <a:t> for boarding school vs day scholars </a:t>
            </a:r>
          </a:p>
        </p:txBody>
      </p:sp>
    </p:spTree>
    <p:extLst>
      <p:ext uri="{BB962C8B-B14F-4D97-AF65-F5344CB8AC3E}">
        <p14:creationId xmlns:p14="http://schemas.microsoft.com/office/powerpoint/2010/main" val="2580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AC54-EC90-66EC-8175-3BD9906C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9" y="71437"/>
            <a:ext cx="12138991" cy="1056447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Cluster randomized trial of </a:t>
            </a:r>
            <a:r>
              <a:rPr lang="en-GB" sz="3200" dirty="0" err="1">
                <a:latin typeface="+mn-lt"/>
              </a:rPr>
              <a:t>IPTsc</a:t>
            </a:r>
            <a:r>
              <a:rPr lang="en-GB" sz="3200" dirty="0">
                <a:latin typeface="+mn-lt"/>
              </a:rPr>
              <a:t> to improve</a:t>
            </a:r>
            <a:r>
              <a:rPr lang="en-GB" sz="3200" u="sng" dirty="0">
                <a:latin typeface="+mn-lt"/>
              </a:rPr>
              <a:t> the </a:t>
            </a:r>
            <a:r>
              <a:rPr lang="en-GB" sz="3200" dirty="0">
                <a:latin typeface="+mn-lt"/>
              </a:rPr>
              <a:t>health</a:t>
            </a:r>
            <a:r>
              <a:rPr lang="en-GB" sz="3200" u="sng" dirty="0">
                <a:latin typeface="+mn-lt"/>
              </a:rPr>
              <a:t> of students</a:t>
            </a:r>
            <a:r>
              <a:rPr lang="en-GB" sz="3200" dirty="0">
                <a:latin typeface="+mn-lt"/>
              </a:rPr>
              <a:t> and decrease</a:t>
            </a:r>
            <a:r>
              <a:rPr lang="en-GB" sz="3200" u="sng" dirty="0">
                <a:latin typeface="+mn-lt"/>
              </a:rPr>
              <a:t> </a:t>
            </a:r>
            <a:r>
              <a:rPr lang="en-GB" sz="3200" dirty="0">
                <a:latin typeface="+mn-lt"/>
              </a:rPr>
              <a:t>community</a:t>
            </a:r>
            <a:r>
              <a:rPr lang="en-GB" sz="3200" u="sng" dirty="0">
                <a:latin typeface="+mn-lt"/>
              </a:rPr>
              <a:t> </a:t>
            </a:r>
            <a:r>
              <a:rPr lang="en-GB" sz="3200" dirty="0">
                <a:latin typeface="+mn-lt"/>
              </a:rPr>
              <a:t>transmission (</a:t>
            </a:r>
            <a:r>
              <a:rPr lang="en-GB" sz="3200" b="1" dirty="0" err="1">
                <a:latin typeface="+mn-lt"/>
              </a:rPr>
              <a:t>CRITICal</a:t>
            </a:r>
            <a:r>
              <a:rPr lang="en-GB" sz="3200" dirty="0">
                <a:latin typeface="+mn-lt"/>
              </a:rPr>
              <a:t>) – Study Design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DE15-E170-7117-6202-5E1EBA80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9322"/>
            <a:ext cx="6241774" cy="56586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Objectives: </a:t>
            </a:r>
            <a:r>
              <a:rPr lang="en-US" dirty="0"/>
              <a:t>To evaluate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Community level impact on malaria burden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Individual level impact (burden and education)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Cost effectiveness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Resistance markers</a:t>
            </a:r>
          </a:p>
          <a:p>
            <a:pPr lvl="1"/>
            <a:endParaRPr lang="en-US" sz="600" dirty="0"/>
          </a:p>
          <a:p>
            <a:r>
              <a:rPr lang="en-US" dirty="0"/>
              <a:t>24 clusters (12 intervention, 12 control)</a:t>
            </a:r>
          </a:p>
          <a:p>
            <a:endParaRPr lang="en-US" sz="700" dirty="0"/>
          </a:p>
          <a:p>
            <a:r>
              <a:rPr lang="en-US" dirty="0"/>
              <a:t>Cluster = health center and all primary schools within target area of MRC</a:t>
            </a:r>
          </a:p>
          <a:p>
            <a:endParaRPr lang="en-US" sz="700" dirty="0"/>
          </a:p>
          <a:p>
            <a:r>
              <a:rPr lang="en-US" dirty="0"/>
              <a:t>Intervention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DP every 2 months for 2 years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All eligible primary schoolchildren within a cluster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 ~39,000 children in intervention or control schools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7EEDE-D450-D855-4D8E-62B904BE9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34" y="1199322"/>
            <a:ext cx="5957257" cy="55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62AE-5499-A352-94E3-2FEAFFDC7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B7BA-4215-D15C-09F7-9EB395A2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77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>
                <a:latin typeface="+mn-lt"/>
              </a:rPr>
              <a:t>Cluster randomized trial of </a:t>
            </a:r>
            <a:r>
              <a:rPr lang="en-GB" sz="3200" dirty="0" err="1">
                <a:latin typeface="+mn-lt"/>
              </a:rPr>
              <a:t>IPTsc</a:t>
            </a:r>
            <a:r>
              <a:rPr lang="en-GB" sz="3200" dirty="0">
                <a:latin typeface="+mn-lt"/>
              </a:rPr>
              <a:t> to improve the health of students and decrease community transmission (</a:t>
            </a:r>
            <a:r>
              <a:rPr lang="en-GB" sz="3200" b="1" dirty="0" err="1">
                <a:latin typeface="+mn-lt"/>
              </a:rPr>
              <a:t>CRITICal</a:t>
            </a:r>
            <a:r>
              <a:rPr lang="en-GB" sz="3200" dirty="0">
                <a:latin typeface="+mn-lt"/>
              </a:rPr>
              <a:t>) – Outcomes</a:t>
            </a:r>
            <a:endParaRPr lang="en-US" sz="3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F248D-7EF1-A65F-2104-4342940F7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844755"/>
            <a:ext cx="9965305" cy="3970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578632-64F3-2A2A-2084-F48740866002}"/>
              </a:ext>
            </a:extLst>
          </p:cNvPr>
          <p:cNvSpPr txBox="1"/>
          <p:nvPr/>
        </p:nvSpPr>
        <p:spPr>
          <a:xfrm>
            <a:off x="507432" y="2986071"/>
            <a:ext cx="117750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Primary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Outcome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404AD-2E0D-1F3C-6BA4-DAB1C9465189}"/>
              </a:ext>
            </a:extLst>
          </p:cNvPr>
          <p:cNvSpPr txBox="1"/>
          <p:nvPr/>
        </p:nvSpPr>
        <p:spPr>
          <a:xfrm>
            <a:off x="507432" y="3575250"/>
            <a:ext cx="1183209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Secondary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Outcomes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F3E15-3083-511B-EFE1-87CCF01B98BA}"/>
              </a:ext>
            </a:extLst>
          </p:cNvPr>
          <p:cNvSpPr txBox="1"/>
          <p:nvPr/>
        </p:nvSpPr>
        <p:spPr>
          <a:xfrm>
            <a:off x="3267856" y="5662595"/>
            <a:ext cx="203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Incremental cost per DALY averted, </a:t>
            </a:r>
            <a:r>
              <a:rPr lang="en-US" sz="1600" dirty="0" err="1"/>
              <a:t>Benefit:cost</a:t>
            </a:r>
            <a:r>
              <a:rPr lang="en-US" sz="1600" dirty="0"/>
              <a:t> ratio*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6E899-9A8F-6085-0902-61CF12ECBD6B}"/>
              </a:ext>
            </a:extLst>
          </p:cNvPr>
          <p:cNvSpPr txBox="1"/>
          <p:nvPr/>
        </p:nvSpPr>
        <p:spPr>
          <a:xfrm>
            <a:off x="2078848" y="5662595"/>
            <a:ext cx="203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Economic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6021A-DD55-D8FC-DB07-F061582E0D7C}"/>
              </a:ext>
            </a:extLst>
          </p:cNvPr>
          <p:cNvSpPr txBox="1"/>
          <p:nvPr/>
        </p:nvSpPr>
        <p:spPr>
          <a:xfrm>
            <a:off x="7857820" y="521493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DFF89-6064-03CD-C031-1DBCF1687159}"/>
              </a:ext>
            </a:extLst>
          </p:cNvPr>
          <p:cNvSpPr txBox="1"/>
          <p:nvPr/>
        </p:nvSpPr>
        <p:spPr>
          <a:xfrm>
            <a:off x="9596143" y="52101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70FD98-F9C4-396E-F5D5-8F4D24E0B1C4}"/>
              </a:ext>
            </a:extLst>
          </p:cNvPr>
          <p:cNvSpPr txBox="1"/>
          <p:nvPr/>
        </p:nvSpPr>
        <p:spPr>
          <a:xfrm>
            <a:off x="11320175" y="521968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78CBA-9BDB-AB4C-5C4F-3CCCB694750E}"/>
              </a:ext>
            </a:extLst>
          </p:cNvPr>
          <p:cNvSpPr txBox="1"/>
          <p:nvPr/>
        </p:nvSpPr>
        <p:spPr>
          <a:xfrm>
            <a:off x="10134313" y="5691179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*pending funding</a:t>
            </a:r>
          </a:p>
        </p:txBody>
      </p:sp>
      <p:pic>
        <p:nvPicPr>
          <p:cNvPr id="3" name="Picture 2" descr="NIAID Fiscal Year 2015 Fact Book">
            <a:extLst>
              <a:ext uri="{FF2B5EF4-FFF2-40B4-BE49-F238E27FC236}">
                <a16:creationId xmlns:a16="http://schemas.microsoft.com/office/drawing/2014/main" id="{B1B2E1E9-4DDC-97B3-54F5-5D01F4AA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19" y="5998956"/>
            <a:ext cx="2912424" cy="7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B1142B-397F-FF9D-370E-7CF73A8A4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643" y="6395168"/>
            <a:ext cx="1889996" cy="3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1164</Words>
  <Application>Microsoft Macintosh PowerPoint</Application>
  <PresentationFormat>Widescreen</PresentationFormat>
  <Paragraphs>163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Courier New</vt:lpstr>
      <vt:lpstr>Wingdings</vt:lpstr>
      <vt:lpstr>Office Theme</vt:lpstr>
      <vt:lpstr>IPTsc adaptation  Uganda </vt:lpstr>
      <vt:lpstr>Malaria Situation in Uganda</vt:lpstr>
      <vt:lpstr>School-age children are a key target population</vt:lpstr>
      <vt:lpstr>Seminal research studies of IPT-sc were conducted in Uganda</vt:lpstr>
      <vt:lpstr>Proposed pilot in GC7</vt:lpstr>
      <vt:lpstr>Current policy status</vt:lpstr>
      <vt:lpstr>Evidence gaps hindering policy</vt:lpstr>
      <vt:lpstr>Cluster randomized trial of IPTsc to improve the health of students and decrease community transmission (CRITICal) – Study Design</vt:lpstr>
      <vt:lpstr>Cluster randomized trial of IPTsc to improve the health of students and decrease community transmission (CRITICal) – Outcomes</vt:lpstr>
      <vt:lpstr>Next steps for IPTsc in Uganda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IPTsc in 2025</dc:title>
  <dc:creator>Lauren Cohee</dc:creator>
  <cp:lastModifiedBy>Lauren Cohee</cp:lastModifiedBy>
  <cp:revision>41</cp:revision>
  <dcterms:created xsi:type="dcterms:W3CDTF">2026-02-18T19:11:43Z</dcterms:created>
  <dcterms:modified xsi:type="dcterms:W3CDTF">2026-02-26T04:03:27Z</dcterms:modified>
</cp:coreProperties>
</file>