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96" r:id="rId2"/>
    <p:sldId id="650" r:id="rId3"/>
    <p:sldId id="325" r:id="rId4"/>
    <p:sldId id="648" r:id="rId5"/>
    <p:sldId id="651" r:id="rId6"/>
    <p:sldId id="644" r:id="rId7"/>
    <p:sldId id="652" r:id="rId8"/>
    <p:sldId id="649" r:id="rId9"/>
    <p:sldId id="645" r:id="rId10"/>
  </p:sldIdLst>
  <p:sldSz cx="12192000" cy="6858000"/>
  <p:notesSz cx="6858000" cy="9144000"/>
  <p:defaultTextStyle>
    <a:defPPr>
      <a:defRPr lang="en-M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71"/>
    <p:restoredTop sz="94722"/>
  </p:normalViewPr>
  <p:slideViewPr>
    <p:cSldViewPr snapToGrid="0">
      <p:cViewPr varScale="1">
        <p:scale>
          <a:sx n="66" d="100"/>
          <a:sy n="66" d="100"/>
        </p:scale>
        <p:origin x="216"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9F7B7-A76B-8F4F-9FAF-D07BAB01F114}" type="datetimeFigureOut">
              <a:rPr lang="en-MW" smtClean="0"/>
              <a:t>2/26/26</a:t>
            </a:fld>
            <a:endParaRPr lang="en-M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7BD06-A8F1-AB44-B828-8F961CFB36AC}" type="slidenum">
              <a:rPr lang="en-MW" smtClean="0"/>
              <a:t>‹#›</a:t>
            </a:fld>
            <a:endParaRPr lang="en-MW"/>
          </a:p>
        </p:txBody>
      </p:sp>
    </p:spTree>
    <p:extLst>
      <p:ext uri="{BB962C8B-B14F-4D97-AF65-F5344CB8AC3E}">
        <p14:creationId xmlns:p14="http://schemas.microsoft.com/office/powerpoint/2010/main" val="1252245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93895-1203-6847-9BA2-4CA72929C2DD}" type="slidenum">
              <a:rPr lang="en-US" smtClean="0"/>
              <a:t>1</a:t>
            </a:fld>
            <a:endParaRPr lang="en-US"/>
          </a:p>
        </p:txBody>
      </p:sp>
    </p:spTree>
    <p:extLst>
      <p:ext uri="{BB962C8B-B14F-4D97-AF65-F5344CB8AC3E}">
        <p14:creationId xmlns:p14="http://schemas.microsoft.com/office/powerpoint/2010/main" val="201689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F0DBA-958D-CFBF-551B-C4608EC0C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EDD58-71DE-5824-CF49-80EBA36E5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F0F0A-1F3C-0CC8-4E92-B8C513FA55AA}"/>
              </a:ext>
            </a:extLst>
          </p:cNvPr>
          <p:cNvSpPr>
            <a:spLocks noGrp="1"/>
          </p:cNvSpPr>
          <p:nvPr>
            <p:ph type="body" idx="1"/>
          </p:nvPr>
        </p:nvSpPr>
        <p:spPr/>
        <p:txBody>
          <a:bodyPr/>
          <a:lstStyle/>
          <a:p>
            <a:pPr marL="171450" indent="-171450">
              <a:buFont typeface="Arial" panose="020B0604020202020204" pitchFamily="34" charset="0"/>
              <a:buChar char="•"/>
            </a:pPr>
            <a:r>
              <a:rPr lang="en-GB" dirty="0"/>
              <a:t>WHO recommend PDMC in </a:t>
            </a:r>
            <a:r>
              <a:rPr lang="en-GB" u="sng" dirty="0"/>
              <a:t>children with severe anaemia</a:t>
            </a:r>
            <a:r>
              <a:rPr lang="en-GB" dirty="0"/>
              <a:t>.</a:t>
            </a:r>
          </a:p>
          <a:p>
            <a:pPr marL="171450" indent="-171450">
              <a:buFont typeface="Arial" panose="020B0604020202020204" pitchFamily="34" charset="0"/>
              <a:buChar char="•"/>
            </a:pPr>
            <a:r>
              <a:rPr lang="en-GB" dirty="0"/>
              <a:t>The </a:t>
            </a:r>
            <a:r>
              <a:rPr lang="en-GB" u="sng" dirty="0"/>
              <a:t>recommendation falls short of recommending a specific drug  or age group</a:t>
            </a:r>
          </a:p>
          <a:p>
            <a:pPr marL="171450" indent="-171450">
              <a:buFont typeface="Arial" panose="020B0604020202020204" pitchFamily="34" charset="0"/>
              <a:buChar char="•"/>
            </a:pPr>
            <a:r>
              <a:rPr lang="en-GB" u="none" dirty="0"/>
              <a:t>It p</a:t>
            </a:r>
            <a:r>
              <a:rPr lang="en-GB" dirty="0"/>
              <a:t>rovides </a:t>
            </a:r>
            <a:r>
              <a:rPr lang="en-GB" u="sng" dirty="0"/>
              <a:t>no guidance on how PDMC should be delivered</a:t>
            </a:r>
            <a:r>
              <a:rPr lang="en-GB" dirty="0"/>
              <a:t>.</a:t>
            </a:r>
          </a:p>
        </p:txBody>
      </p:sp>
      <p:sp>
        <p:nvSpPr>
          <p:cNvPr id="4" name="Slide Number Placeholder 3">
            <a:extLst>
              <a:ext uri="{FF2B5EF4-FFF2-40B4-BE49-F238E27FC236}">
                <a16:creationId xmlns:a16="http://schemas.microsoft.com/office/drawing/2014/main" id="{674697CD-B820-6987-F7A6-1B939B0DF74E}"/>
              </a:ext>
            </a:extLst>
          </p:cNvPr>
          <p:cNvSpPr>
            <a:spLocks noGrp="1"/>
          </p:cNvSpPr>
          <p:nvPr>
            <p:ph type="sldNum" sz="quarter" idx="5"/>
          </p:nvPr>
        </p:nvSpPr>
        <p:spPr/>
        <p:txBody>
          <a:bodyPr/>
          <a:lstStyle/>
          <a:p>
            <a:fld id="{E472E5BF-EFD3-41DE-9C28-7E030BCC4B56}" type="slidenum">
              <a:rPr lang="en-GB" smtClean="0"/>
              <a:t>2</a:t>
            </a:fld>
            <a:endParaRPr lang="en-GB"/>
          </a:p>
        </p:txBody>
      </p:sp>
    </p:spTree>
    <p:extLst>
      <p:ext uri="{BB962C8B-B14F-4D97-AF65-F5344CB8AC3E}">
        <p14:creationId xmlns:p14="http://schemas.microsoft.com/office/powerpoint/2010/main" val="200491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evidence for PDMC came from an IPD metanalysis of three trials using </a:t>
            </a:r>
            <a:r>
              <a:rPr lang="en-GB" b="1" dirty="0"/>
              <a:t>SP, AL and DP, respectively. </a:t>
            </a:r>
          </a:p>
          <a:p>
            <a:pPr marL="171450" indent="-171450">
              <a:buFont typeface="Arial" panose="020B0604020202020204" pitchFamily="34" charset="0"/>
              <a:buChar char="•"/>
            </a:pPr>
            <a:r>
              <a:rPr lang="en-GB" dirty="0"/>
              <a:t>Results showed that three months of PDMC was associated with a 77% (95% CI 30-98) reduction in mortality during the intervention period (primary endpoint) (p=0.009), a 55% (44-64) reduction in all-cause readmissions (p&lt;0.001) in the intervention period.</a:t>
            </a:r>
          </a:p>
          <a:p>
            <a:pPr marL="171450" indent="-171450">
              <a:buFont typeface="Arial" panose="020B0604020202020204" pitchFamily="34" charset="0"/>
              <a:buChar char="•"/>
            </a:pPr>
            <a:r>
              <a:rPr lang="en-GB" dirty="0"/>
              <a:t>Additional evidence on delivery, adherence and cost effectiveness from a single trial in Malawi.</a:t>
            </a:r>
          </a:p>
          <a:p>
            <a:pPr marL="171450" indent="-171450">
              <a:buFont typeface="Arial" panose="020B0604020202020204" pitchFamily="34" charset="0"/>
              <a:buChar char="•"/>
            </a:pPr>
            <a:r>
              <a:rPr lang="en-GB" dirty="0"/>
              <a:t>WHO recommended further research on </a:t>
            </a:r>
            <a:r>
              <a:rPr lang="en-GB" u="sng" dirty="0"/>
              <a:t>alternative delivery and coordination mechanisms between hospital and outpatient or community care</a:t>
            </a:r>
            <a:r>
              <a:rPr lang="en-GB" dirty="0"/>
              <a:t>, and patient </a:t>
            </a:r>
            <a:r>
              <a:rPr lang="en-GB" u="sng" dirty="0"/>
              <a:t>adherence in real world settings</a:t>
            </a:r>
            <a:r>
              <a:rPr lang="en-GB" dirty="0"/>
              <a:t>.</a:t>
            </a:r>
          </a:p>
        </p:txBody>
      </p:sp>
      <p:sp>
        <p:nvSpPr>
          <p:cNvPr id="4" name="Slide Number Placeholder 3"/>
          <p:cNvSpPr>
            <a:spLocks noGrp="1"/>
          </p:cNvSpPr>
          <p:nvPr>
            <p:ph type="sldNum" sz="quarter" idx="5"/>
          </p:nvPr>
        </p:nvSpPr>
        <p:spPr/>
        <p:txBody>
          <a:bodyPr/>
          <a:lstStyle/>
          <a:p>
            <a:fld id="{E472E5BF-EFD3-41DE-9C28-7E030BCC4B56}" type="slidenum">
              <a:rPr lang="en-GB" smtClean="0"/>
              <a:t>3</a:t>
            </a:fld>
            <a:endParaRPr lang="en-GB"/>
          </a:p>
        </p:txBody>
      </p:sp>
    </p:spTree>
    <p:extLst>
      <p:ext uri="{BB962C8B-B14F-4D97-AF65-F5344CB8AC3E}">
        <p14:creationId xmlns:p14="http://schemas.microsoft.com/office/powerpoint/2010/main" val="131441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Okell LC, et al. Projected health impact of post-discharge malaria chemoprevention among children with severe malarial anaemia in Africa. Nat Commun. 2023 Jan 25;14(1):402. </a:t>
            </a:r>
          </a:p>
          <a:p>
            <a:endParaRPr lang="en-GB" dirty="0"/>
          </a:p>
          <a:p>
            <a:r>
              <a:rPr lang="en-GB" b="1" dirty="0"/>
              <a:t>Figure on Right: </a:t>
            </a:r>
            <a:r>
              <a:rPr lang="en-GB" dirty="0"/>
              <a:t>The number of children eligible for PDMC ranked by country from highest to lowest (children under 5 years old per year who are hospitalised with SMA and survive, across all subnational regions with PfPR2–10 &gt; 10% in Africa).</a:t>
            </a:r>
          </a:p>
          <a:p>
            <a:endParaRPr lang="en-GB" dirty="0"/>
          </a:p>
          <a:p>
            <a:r>
              <a:rPr lang="en-GB" b="1" dirty="0"/>
              <a:t>Map on left: </a:t>
            </a:r>
            <a:r>
              <a:rPr lang="en-GB" dirty="0"/>
              <a:t>Figure S10. Forecast PDMC demand: the </a:t>
            </a:r>
            <a:r>
              <a:rPr lang="en-GB" u="sng" dirty="0"/>
              <a:t>estimated number of treatments required </a:t>
            </a:r>
            <a:r>
              <a:rPr lang="en-GB" u="sng" dirty="0">
                <a:highlight>
                  <a:srgbClr val="FFFF00"/>
                </a:highlight>
              </a:rPr>
              <a:t>per year per 100 children aged 0-5 years in subnational (admin-1) regions </a:t>
            </a:r>
            <a:r>
              <a:rPr lang="en-GB" dirty="0"/>
              <a:t>of malaria-endemic countries. Calculations based on incidence of hospitalised SMA in 0–5-year-old children, assuming a 7.4% in-hospital case fatality rate. </a:t>
            </a:r>
            <a:r>
              <a:rPr lang="en-GB" u="sng" dirty="0"/>
              <a:t>Panels</a:t>
            </a:r>
            <a:r>
              <a:rPr lang="en-GB" dirty="0"/>
              <a:t> A, B and </a:t>
            </a:r>
            <a:r>
              <a:rPr lang="en-GB" u="sng" dirty="0"/>
              <a:t>C show </a:t>
            </a:r>
            <a:r>
              <a:rPr lang="en-GB" dirty="0"/>
              <a:t>the lowest, base scenario </a:t>
            </a:r>
            <a:r>
              <a:rPr lang="en-GB" u="sng" dirty="0"/>
              <a:t>and highest forecasts of demand</a:t>
            </a:r>
            <a:r>
              <a:rPr lang="en-GB" dirty="0"/>
              <a:t>, respectively, based on varying assumptions about the </a:t>
            </a:r>
            <a:r>
              <a:rPr lang="en-GB" u="sng" dirty="0"/>
              <a:t>proportion of patients with SMA that access hospital</a:t>
            </a:r>
            <a:r>
              <a:rPr lang="en-GB" dirty="0"/>
              <a:t>. </a:t>
            </a:r>
          </a:p>
        </p:txBody>
      </p:sp>
      <p:sp>
        <p:nvSpPr>
          <p:cNvPr id="4" name="Slide Number Placeholder 3"/>
          <p:cNvSpPr>
            <a:spLocks noGrp="1"/>
          </p:cNvSpPr>
          <p:nvPr>
            <p:ph type="sldNum" sz="quarter" idx="5"/>
          </p:nvPr>
        </p:nvSpPr>
        <p:spPr/>
        <p:txBody>
          <a:bodyPr/>
          <a:lstStyle/>
          <a:p>
            <a:fld id="{34493895-1203-6847-9BA2-4CA72929C2DD}" type="slidenum">
              <a:rPr lang="en-US" smtClean="0"/>
              <a:t>4</a:t>
            </a:fld>
            <a:endParaRPr lang="en-US"/>
          </a:p>
        </p:txBody>
      </p:sp>
    </p:spTree>
    <p:extLst>
      <p:ext uri="{BB962C8B-B14F-4D97-AF65-F5344CB8AC3E}">
        <p14:creationId xmlns:p14="http://schemas.microsoft.com/office/powerpoint/2010/main" val="143786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24632-AB4C-4BC4-11A4-998878620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95BC3-6C2D-39EB-7EFC-40534EAC6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18FA4-0DFB-6307-24DE-21E22A8E15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F314C3-9CED-EDEC-0118-A0298B9E8FA6}"/>
              </a:ext>
            </a:extLst>
          </p:cNvPr>
          <p:cNvSpPr>
            <a:spLocks noGrp="1"/>
          </p:cNvSpPr>
          <p:nvPr>
            <p:ph type="sldNum" sz="quarter" idx="5"/>
          </p:nvPr>
        </p:nvSpPr>
        <p:spPr/>
        <p:txBody>
          <a:bodyPr/>
          <a:lstStyle/>
          <a:p>
            <a:fld id="{34493895-1203-6847-9BA2-4CA72929C2DD}" type="slidenum">
              <a:rPr lang="en-US" smtClean="0"/>
              <a:t>5</a:t>
            </a:fld>
            <a:endParaRPr lang="en-US"/>
          </a:p>
        </p:txBody>
      </p:sp>
    </p:spTree>
    <p:extLst>
      <p:ext uri="{BB962C8B-B14F-4D97-AF65-F5344CB8AC3E}">
        <p14:creationId xmlns:p14="http://schemas.microsoft.com/office/powerpoint/2010/main" val="84210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Number of children with severe anaemia.</a:t>
            </a:r>
          </a:p>
          <a:p>
            <a:r>
              <a:rPr lang="en-GB" dirty="0"/>
              <a:t>2. Number of children with severe malaria.</a:t>
            </a:r>
          </a:p>
          <a:p>
            <a:r>
              <a:rPr lang="en-GB" dirty="0"/>
              <a:t>3. Number of children who receive PDMC (coverage).</a:t>
            </a:r>
          </a:p>
          <a:p>
            <a:r>
              <a:rPr lang="en-GB" dirty="0"/>
              <a:t>a. First course</a:t>
            </a:r>
          </a:p>
          <a:p>
            <a:r>
              <a:rPr lang="en-GB" dirty="0"/>
              <a:t>b. Second course</a:t>
            </a:r>
          </a:p>
          <a:p>
            <a:r>
              <a:rPr lang="en-GB" dirty="0"/>
              <a:t>c. Third course</a:t>
            </a:r>
          </a:p>
          <a:p>
            <a:r>
              <a:rPr lang="en-GB" dirty="0"/>
              <a:t>4. Number of deaths averted.</a:t>
            </a:r>
          </a:p>
          <a:p>
            <a:r>
              <a:rPr lang="en-GB" dirty="0"/>
              <a:t>5. Number of re-admissions reduced.</a:t>
            </a:r>
          </a:p>
          <a:p>
            <a:r>
              <a:rPr lang="en-GB" dirty="0"/>
              <a:t>6. Trace blood transfusion data.</a:t>
            </a:r>
            <a:endParaRPr lang="en-US" dirty="0"/>
          </a:p>
        </p:txBody>
      </p:sp>
      <p:sp>
        <p:nvSpPr>
          <p:cNvPr id="4" name="Slide Number Placeholder 3"/>
          <p:cNvSpPr>
            <a:spLocks noGrp="1"/>
          </p:cNvSpPr>
          <p:nvPr>
            <p:ph type="sldNum" sz="quarter" idx="5"/>
          </p:nvPr>
        </p:nvSpPr>
        <p:spPr/>
        <p:txBody>
          <a:bodyPr/>
          <a:lstStyle/>
          <a:p>
            <a:fld id="{34493895-1203-6847-9BA2-4CA72929C2DD}" type="slidenum">
              <a:rPr lang="en-US" smtClean="0"/>
              <a:t>6</a:t>
            </a:fld>
            <a:endParaRPr lang="en-US"/>
          </a:p>
        </p:txBody>
      </p:sp>
    </p:spTree>
    <p:extLst>
      <p:ext uri="{BB962C8B-B14F-4D97-AF65-F5344CB8AC3E}">
        <p14:creationId xmlns:p14="http://schemas.microsoft.com/office/powerpoint/2010/main" val="422026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FBF77-8B8B-DEDD-4C5B-1C03C7AA7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20B55-80E0-C345-011F-23F47259A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978C-109C-E349-191B-7CA586DCFA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09F878-721E-63CD-B72F-1642CE212990}"/>
              </a:ext>
            </a:extLst>
          </p:cNvPr>
          <p:cNvSpPr>
            <a:spLocks noGrp="1"/>
          </p:cNvSpPr>
          <p:nvPr>
            <p:ph type="sldNum" sz="quarter" idx="5"/>
          </p:nvPr>
        </p:nvSpPr>
        <p:spPr/>
        <p:txBody>
          <a:bodyPr/>
          <a:lstStyle/>
          <a:p>
            <a:fld id="{34493895-1203-6847-9BA2-4CA72929C2DD}" type="slidenum">
              <a:rPr lang="en-US" smtClean="0"/>
              <a:t>7</a:t>
            </a:fld>
            <a:endParaRPr lang="en-US"/>
          </a:p>
        </p:txBody>
      </p:sp>
    </p:spTree>
    <p:extLst>
      <p:ext uri="{BB962C8B-B14F-4D97-AF65-F5344CB8AC3E}">
        <p14:creationId xmlns:p14="http://schemas.microsoft.com/office/powerpoint/2010/main" val="317493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four countries to come together to consider PDMC adoption at a meeting in Nairobi in 2023.</a:t>
            </a:r>
          </a:p>
          <a:p>
            <a:r>
              <a:rPr lang="en-GB" dirty="0"/>
              <a:t>We will hold another stakeholder engagement meeting for the wider African region in 2027. </a:t>
            </a:r>
          </a:p>
        </p:txBody>
      </p:sp>
      <p:sp>
        <p:nvSpPr>
          <p:cNvPr id="4" name="Slide Number Placeholder 3"/>
          <p:cNvSpPr>
            <a:spLocks noGrp="1"/>
          </p:cNvSpPr>
          <p:nvPr>
            <p:ph type="sldNum" sz="quarter" idx="5"/>
          </p:nvPr>
        </p:nvSpPr>
        <p:spPr/>
        <p:txBody>
          <a:bodyPr/>
          <a:lstStyle/>
          <a:p>
            <a:fld id="{34493895-1203-6847-9BA2-4CA72929C2DD}" type="slidenum">
              <a:rPr lang="en-US" smtClean="0"/>
              <a:t>8</a:t>
            </a:fld>
            <a:endParaRPr lang="en-US"/>
          </a:p>
        </p:txBody>
      </p:sp>
    </p:spTree>
    <p:extLst>
      <p:ext uri="{BB962C8B-B14F-4D97-AF65-F5344CB8AC3E}">
        <p14:creationId xmlns:p14="http://schemas.microsoft.com/office/powerpoint/2010/main" val="157582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8C78-C65E-E352-F951-F95C5AC161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W"/>
          </a:p>
        </p:txBody>
      </p:sp>
      <p:sp>
        <p:nvSpPr>
          <p:cNvPr id="3" name="Subtitle 2">
            <a:extLst>
              <a:ext uri="{FF2B5EF4-FFF2-40B4-BE49-F238E27FC236}">
                <a16:creationId xmlns:a16="http://schemas.microsoft.com/office/drawing/2014/main" id="{343E1D88-C5C5-A740-2F20-0E01B1259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W"/>
          </a:p>
        </p:txBody>
      </p:sp>
      <p:sp>
        <p:nvSpPr>
          <p:cNvPr id="4" name="Date Placeholder 3">
            <a:extLst>
              <a:ext uri="{FF2B5EF4-FFF2-40B4-BE49-F238E27FC236}">
                <a16:creationId xmlns:a16="http://schemas.microsoft.com/office/drawing/2014/main" id="{E34103F7-4FB8-6FC3-1758-34BF45AA281F}"/>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5" name="Footer Placeholder 4">
            <a:extLst>
              <a:ext uri="{FF2B5EF4-FFF2-40B4-BE49-F238E27FC236}">
                <a16:creationId xmlns:a16="http://schemas.microsoft.com/office/drawing/2014/main" id="{71FFD53B-7027-496D-BC0C-E5B109B3FFD7}"/>
              </a:ext>
            </a:extLst>
          </p:cNvPr>
          <p:cNvSpPr>
            <a:spLocks noGrp="1"/>
          </p:cNvSpPr>
          <p:nvPr>
            <p:ph type="ftr" sz="quarter" idx="11"/>
          </p:nvPr>
        </p:nvSpPr>
        <p:spPr/>
        <p:txBody>
          <a:bodyPr/>
          <a:lstStyle/>
          <a:p>
            <a:endParaRPr lang="en-MW"/>
          </a:p>
        </p:txBody>
      </p:sp>
      <p:sp>
        <p:nvSpPr>
          <p:cNvPr id="6" name="Slide Number Placeholder 5">
            <a:extLst>
              <a:ext uri="{FF2B5EF4-FFF2-40B4-BE49-F238E27FC236}">
                <a16:creationId xmlns:a16="http://schemas.microsoft.com/office/drawing/2014/main" id="{C232A6EC-F68E-540C-8881-84D7044655AB}"/>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310581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B0E8-EEBF-0BFA-4AAB-5E11D5BD0756}"/>
              </a:ext>
            </a:extLst>
          </p:cNvPr>
          <p:cNvSpPr>
            <a:spLocks noGrp="1"/>
          </p:cNvSpPr>
          <p:nvPr>
            <p:ph type="title"/>
          </p:nvPr>
        </p:nvSpPr>
        <p:spPr/>
        <p:txBody>
          <a:bodyPr/>
          <a:lstStyle/>
          <a:p>
            <a:r>
              <a:rPr lang="en-GB"/>
              <a:t>Click to edit Master title style</a:t>
            </a:r>
            <a:endParaRPr lang="en-MW"/>
          </a:p>
        </p:txBody>
      </p:sp>
      <p:sp>
        <p:nvSpPr>
          <p:cNvPr id="3" name="Vertical Text Placeholder 2">
            <a:extLst>
              <a:ext uri="{FF2B5EF4-FFF2-40B4-BE49-F238E27FC236}">
                <a16:creationId xmlns:a16="http://schemas.microsoft.com/office/drawing/2014/main" id="{D4198CA9-B2C4-EB05-560C-543E6F5022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4" name="Date Placeholder 3">
            <a:extLst>
              <a:ext uri="{FF2B5EF4-FFF2-40B4-BE49-F238E27FC236}">
                <a16:creationId xmlns:a16="http://schemas.microsoft.com/office/drawing/2014/main" id="{8EB734BF-968E-CAC9-736B-00D02A2A564E}"/>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5" name="Footer Placeholder 4">
            <a:extLst>
              <a:ext uri="{FF2B5EF4-FFF2-40B4-BE49-F238E27FC236}">
                <a16:creationId xmlns:a16="http://schemas.microsoft.com/office/drawing/2014/main" id="{27A58C13-9C17-EB70-59A5-82369A42FD3D}"/>
              </a:ext>
            </a:extLst>
          </p:cNvPr>
          <p:cNvSpPr>
            <a:spLocks noGrp="1"/>
          </p:cNvSpPr>
          <p:nvPr>
            <p:ph type="ftr" sz="quarter" idx="11"/>
          </p:nvPr>
        </p:nvSpPr>
        <p:spPr/>
        <p:txBody>
          <a:bodyPr/>
          <a:lstStyle/>
          <a:p>
            <a:endParaRPr lang="en-MW"/>
          </a:p>
        </p:txBody>
      </p:sp>
      <p:sp>
        <p:nvSpPr>
          <p:cNvPr id="6" name="Slide Number Placeholder 5">
            <a:extLst>
              <a:ext uri="{FF2B5EF4-FFF2-40B4-BE49-F238E27FC236}">
                <a16:creationId xmlns:a16="http://schemas.microsoft.com/office/drawing/2014/main" id="{B688F61B-D473-7F76-A345-299BB109B82B}"/>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310699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E91E9-8079-D302-BF64-CA22DBCC094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MW"/>
          </a:p>
        </p:txBody>
      </p:sp>
      <p:sp>
        <p:nvSpPr>
          <p:cNvPr id="3" name="Vertical Text Placeholder 2">
            <a:extLst>
              <a:ext uri="{FF2B5EF4-FFF2-40B4-BE49-F238E27FC236}">
                <a16:creationId xmlns:a16="http://schemas.microsoft.com/office/drawing/2014/main" id="{9769016D-0ED5-A957-7F08-8394D0407D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4" name="Date Placeholder 3">
            <a:extLst>
              <a:ext uri="{FF2B5EF4-FFF2-40B4-BE49-F238E27FC236}">
                <a16:creationId xmlns:a16="http://schemas.microsoft.com/office/drawing/2014/main" id="{D52158E1-3F82-9AB2-5FB8-A1285F048CD1}"/>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5" name="Footer Placeholder 4">
            <a:extLst>
              <a:ext uri="{FF2B5EF4-FFF2-40B4-BE49-F238E27FC236}">
                <a16:creationId xmlns:a16="http://schemas.microsoft.com/office/drawing/2014/main" id="{C9E6DA0B-4C08-8236-72B7-D7003FA4B7CF}"/>
              </a:ext>
            </a:extLst>
          </p:cNvPr>
          <p:cNvSpPr>
            <a:spLocks noGrp="1"/>
          </p:cNvSpPr>
          <p:nvPr>
            <p:ph type="ftr" sz="quarter" idx="11"/>
          </p:nvPr>
        </p:nvSpPr>
        <p:spPr/>
        <p:txBody>
          <a:bodyPr/>
          <a:lstStyle/>
          <a:p>
            <a:endParaRPr lang="en-MW"/>
          </a:p>
        </p:txBody>
      </p:sp>
      <p:sp>
        <p:nvSpPr>
          <p:cNvPr id="6" name="Slide Number Placeholder 5">
            <a:extLst>
              <a:ext uri="{FF2B5EF4-FFF2-40B4-BE49-F238E27FC236}">
                <a16:creationId xmlns:a16="http://schemas.microsoft.com/office/drawing/2014/main" id="{D4904438-9CE9-7B17-BBFE-B5A763D71B74}"/>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17272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on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21CDA20-31CE-E086-1420-27FD32B75505}"/>
              </a:ext>
            </a:extLst>
          </p:cNvPr>
          <p:cNvSpPr>
            <a:spLocks noGrp="1"/>
          </p:cNvSpPr>
          <p:nvPr>
            <p:ph type="title" hasCustomPrompt="1"/>
          </p:nvPr>
        </p:nvSpPr>
        <p:spPr>
          <a:xfrm>
            <a:off x="621519" y="2259241"/>
            <a:ext cx="10515600" cy="926963"/>
          </a:xfrm>
          <a:prstGeom prst="rect">
            <a:avLst/>
          </a:prstGeom>
        </p:spPr>
        <p:txBody>
          <a:bodyPr/>
          <a:lstStyle>
            <a:lvl1pPr>
              <a:defRPr sz="6000" b="1" i="0" baseline="0">
                <a:solidFill>
                  <a:schemeClr val="bg1"/>
                </a:solidFill>
              </a:defRPr>
            </a:lvl1pPr>
          </a:lstStyle>
          <a:p>
            <a:r>
              <a:rPr lang="en-GB"/>
              <a:t>Main title click here to edit</a:t>
            </a:r>
            <a:endParaRPr lang="en-US"/>
          </a:p>
        </p:txBody>
      </p:sp>
      <p:sp>
        <p:nvSpPr>
          <p:cNvPr id="9" name="Text Placeholder 4">
            <a:extLst>
              <a:ext uri="{FF2B5EF4-FFF2-40B4-BE49-F238E27FC236}">
                <a16:creationId xmlns:a16="http://schemas.microsoft.com/office/drawing/2014/main" id="{C8E00C00-F0F5-B163-80FD-C22695E68EFB}"/>
              </a:ext>
            </a:extLst>
          </p:cNvPr>
          <p:cNvSpPr>
            <a:spLocks noGrp="1"/>
          </p:cNvSpPr>
          <p:nvPr>
            <p:ph type="body" sz="quarter" idx="10" hasCustomPrompt="1"/>
          </p:nvPr>
        </p:nvSpPr>
        <p:spPr>
          <a:xfrm>
            <a:off x="622301" y="3089598"/>
            <a:ext cx="7189857" cy="1027260"/>
          </a:xfrm>
          <a:prstGeom prst="rect">
            <a:avLst/>
          </a:prstGeom>
        </p:spPr>
        <p:txBody>
          <a:bodyPr/>
          <a:lstStyle>
            <a:lvl1pPr marL="0" indent="0">
              <a:buNone/>
              <a:defRPr sz="3200" baseline="0">
                <a:solidFill>
                  <a:schemeClr val="bg1"/>
                </a:solidFill>
                <a:latin typeface="+mj-lt"/>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0" i="0" baseline="0">
                <a:solidFill>
                  <a:schemeClr val="bg1"/>
                </a:solidFill>
              </a:rPr>
              <a:t>Sub title click here to edit</a:t>
            </a:r>
            <a:endParaRPr lang="en-US" sz="2800" b="0" i="0" baseline="0">
              <a:solidFill>
                <a:schemeClr val="bg1"/>
              </a:solidFill>
            </a:endParaRPr>
          </a:p>
        </p:txBody>
      </p:sp>
    </p:spTree>
    <p:extLst>
      <p:ext uri="{BB962C8B-B14F-4D97-AF65-F5344CB8AC3E}">
        <p14:creationId xmlns:p14="http://schemas.microsoft.com/office/powerpoint/2010/main" val="1650575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9C1C77-242D-89AA-791D-6BD20481CFBB}"/>
              </a:ext>
            </a:extLst>
          </p:cNvPr>
          <p:cNvSpPr>
            <a:spLocks noGrp="1"/>
          </p:cNvSpPr>
          <p:nvPr>
            <p:ph type="body" sz="quarter" idx="10" hasCustomPrompt="1"/>
          </p:nvPr>
        </p:nvSpPr>
        <p:spPr>
          <a:xfrm>
            <a:off x="1082264" y="2455365"/>
            <a:ext cx="8642225" cy="2410551"/>
          </a:xfrm>
          <a:prstGeom prst="rect">
            <a:avLst/>
          </a:prstGeom>
        </p:spPr>
        <p:txBody>
          <a:bodyPr/>
          <a:lstStyle>
            <a:lvl1pPr marL="0" indent="0">
              <a:lnSpc>
                <a:spcPct val="100000"/>
              </a:lnSpc>
              <a:spcBef>
                <a:spcPts val="400"/>
              </a:spcBef>
              <a:spcAft>
                <a:spcPts val="600"/>
              </a:spcAft>
              <a:buClr>
                <a:schemeClr val="accent1"/>
              </a:buClr>
              <a:buFontTx/>
              <a:buNone/>
              <a:defRPr sz="200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8" name="Title 2">
            <a:extLst>
              <a:ext uri="{FF2B5EF4-FFF2-40B4-BE49-F238E27FC236}">
                <a16:creationId xmlns:a16="http://schemas.microsoft.com/office/drawing/2014/main" id="{FE406602-795D-3362-F3D8-14597380E39F}"/>
              </a:ext>
            </a:extLst>
          </p:cNvPr>
          <p:cNvSpPr>
            <a:spLocks noGrp="1"/>
          </p:cNvSpPr>
          <p:nvPr>
            <p:ph type="title" hasCustomPrompt="1"/>
          </p:nvPr>
        </p:nvSpPr>
        <p:spPr>
          <a:xfrm>
            <a:off x="1082263" y="1764527"/>
            <a:ext cx="10515600" cy="519656"/>
          </a:xfrm>
          <a:prstGeom prst="rect">
            <a:avLst/>
          </a:prstGeom>
        </p:spPr>
        <p:txBody>
          <a:bodyPr/>
          <a:lstStyle>
            <a:lvl1pPr>
              <a:defRPr sz="3400" b="1" i="0" baseline="0">
                <a:solidFill>
                  <a:schemeClr val="accent1"/>
                </a:solidFill>
              </a:defRPr>
            </a:lvl1pPr>
          </a:lstStyle>
          <a:p>
            <a:r>
              <a:rPr lang="en-GB"/>
              <a:t>Main title click here to edit</a:t>
            </a:r>
            <a:endParaRPr lang="en-US"/>
          </a:p>
        </p:txBody>
      </p:sp>
    </p:spTree>
    <p:extLst>
      <p:ext uri="{BB962C8B-B14F-4D97-AF65-F5344CB8AC3E}">
        <p14:creationId xmlns:p14="http://schemas.microsoft.com/office/powerpoint/2010/main" val="2828006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664E9AD4-3EAF-39CE-DCCA-1BD0B9CDBBE8}"/>
              </a:ext>
            </a:extLst>
          </p:cNvPr>
          <p:cNvSpPr>
            <a:spLocks noGrp="1"/>
          </p:cNvSpPr>
          <p:nvPr>
            <p:ph type="body" sz="quarter" idx="10" hasCustomPrompt="1"/>
          </p:nvPr>
        </p:nvSpPr>
        <p:spPr>
          <a:xfrm>
            <a:off x="6249688" y="2145754"/>
            <a:ext cx="5028169" cy="2410551"/>
          </a:xfrm>
          <a:prstGeom prst="rect">
            <a:avLst/>
          </a:prstGeom>
        </p:spPr>
        <p:txBody>
          <a:bodyPr/>
          <a:lstStyle>
            <a:lvl1pPr marL="0" indent="0">
              <a:lnSpc>
                <a:spcPct val="100000"/>
              </a:lnSpc>
              <a:spcBef>
                <a:spcPts val="400"/>
              </a:spcBef>
              <a:spcAft>
                <a:spcPts val="600"/>
              </a:spcAft>
              <a:buClr>
                <a:schemeClr val="accent1"/>
              </a:buClr>
              <a:buFontTx/>
              <a:buNone/>
              <a:defRPr sz="180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3" name="Title 2">
            <a:extLst>
              <a:ext uri="{FF2B5EF4-FFF2-40B4-BE49-F238E27FC236}">
                <a16:creationId xmlns:a16="http://schemas.microsoft.com/office/drawing/2014/main" id="{C74B1BC7-422C-DD0A-CDA2-E6154A530243}"/>
              </a:ext>
            </a:extLst>
          </p:cNvPr>
          <p:cNvSpPr>
            <a:spLocks noGrp="1"/>
          </p:cNvSpPr>
          <p:nvPr>
            <p:ph type="title" hasCustomPrompt="1"/>
          </p:nvPr>
        </p:nvSpPr>
        <p:spPr>
          <a:xfrm>
            <a:off x="6249687" y="1444940"/>
            <a:ext cx="5648653" cy="519656"/>
          </a:xfrm>
          <a:prstGeom prst="rect">
            <a:avLst/>
          </a:prstGeom>
        </p:spPr>
        <p:txBody>
          <a:bodyPr/>
          <a:lstStyle>
            <a:lvl1pPr>
              <a:defRPr sz="3400" b="1" i="0" baseline="0">
                <a:solidFill>
                  <a:schemeClr val="accent1"/>
                </a:solidFill>
              </a:defRPr>
            </a:lvl1pPr>
          </a:lstStyle>
          <a:p>
            <a:r>
              <a:rPr lang="en-GB"/>
              <a:t>Main title click here to edit</a:t>
            </a:r>
            <a:endParaRPr lang="en-US"/>
          </a:p>
        </p:txBody>
      </p:sp>
      <p:sp>
        <p:nvSpPr>
          <p:cNvPr id="4" name="Picture Placeholder 2">
            <a:extLst>
              <a:ext uri="{FF2B5EF4-FFF2-40B4-BE49-F238E27FC236}">
                <a16:creationId xmlns:a16="http://schemas.microsoft.com/office/drawing/2014/main" id="{638540D5-34E0-FAA4-533E-A2CE7C32B4E4}"/>
              </a:ext>
            </a:extLst>
          </p:cNvPr>
          <p:cNvSpPr>
            <a:spLocks noGrp="1"/>
          </p:cNvSpPr>
          <p:nvPr>
            <p:ph type="pic" sz="quarter" idx="11"/>
          </p:nvPr>
        </p:nvSpPr>
        <p:spPr>
          <a:xfrm>
            <a:off x="626990" y="1517085"/>
            <a:ext cx="4702175" cy="3221491"/>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31435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C748-19DE-B4D8-5E27-A7622C8004D4}"/>
              </a:ext>
            </a:extLst>
          </p:cNvPr>
          <p:cNvSpPr>
            <a:spLocks noGrp="1"/>
          </p:cNvSpPr>
          <p:nvPr>
            <p:ph type="title"/>
          </p:nvPr>
        </p:nvSpPr>
        <p:spPr/>
        <p:txBody>
          <a:bodyPr/>
          <a:lstStyle/>
          <a:p>
            <a:r>
              <a:rPr lang="en-GB"/>
              <a:t>Click to edit Master title style</a:t>
            </a:r>
            <a:endParaRPr lang="en-MW"/>
          </a:p>
        </p:txBody>
      </p:sp>
      <p:sp>
        <p:nvSpPr>
          <p:cNvPr id="3" name="Content Placeholder 2">
            <a:extLst>
              <a:ext uri="{FF2B5EF4-FFF2-40B4-BE49-F238E27FC236}">
                <a16:creationId xmlns:a16="http://schemas.microsoft.com/office/drawing/2014/main" id="{F8E1B590-CAB0-56C5-3C26-E371918833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4" name="Date Placeholder 3">
            <a:extLst>
              <a:ext uri="{FF2B5EF4-FFF2-40B4-BE49-F238E27FC236}">
                <a16:creationId xmlns:a16="http://schemas.microsoft.com/office/drawing/2014/main" id="{BB9BF5AD-77B0-E55A-CB00-FE1A9A8A48F4}"/>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5" name="Footer Placeholder 4">
            <a:extLst>
              <a:ext uri="{FF2B5EF4-FFF2-40B4-BE49-F238E27FC236}">
                <a16:creationId xmlns:a16="http://schemas.microsoft.com/office/drawing/2014/main" id="{DDD4A0A7-53B0-FF9A-3092-CBCA2961C2C3}"/>
              </a:ext>
            </a:extLst>
          </p:cNvPr>
          <p:cNvSpPr>
            <a:spLocks noGrp="1"/>
          </p:cNvSpPr>
          <p:nvPr>
            <p:ph type="ftr" sz="quarter" idx="11"/>
          </p:nvPr>
        </p:nvSpPr>
        <p:spPr/>
        <p:txBody>
          <a:bodyPr/>
          <a:lstStyle/>
          <a:p>
            <a:endParaRPr lang="en-MW"/>
          </a:p>
        </p:txBody>
      </p:sp>
      <p:sp>
        <p:nvSpPr>
          <p:cNvPr id="6" name="Slide Number Placeholder 5">
            <a:extLst>
              <a:ext uri="{FF2B5EF4-FFF2-40B4-BE49-F238E27FC236}">
                <a16:creationId xmlns:a16="http://schemas.microsoft.com/office/drawing/2014/main" id="{F1220C56-5D38-9F2B-74A0-3405683493C0}"/>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313543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E4FF-C38A-00CB-23E5-294D7196355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MW"/>
          </a:p>
        </p:txBody>
      </p:sp>
      <p:sp>
        <p:nvSpPr>
          <p:cNvPr id="3" name="Text Placeholder 2">
            <a:extLst>
              <a:ext uri="{FF2B5EF4-FFF2-40B4-BE49-F238E27FC236}">
                <a16:creationId xmlns:a16="http://schemas.microsoft.com/office/drawing/2014/main" id="{AE2C61CD-69ED-78BF-0EF1-F90CCEA0C5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6FAD75-E514-A7D6-3605-A9D11DC0B6CC}"/>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5" name="Footer Placeholder 4">
            <a:extLst>
              <a:ext uri="{FF2B5EF4-FFF2-40B4-BE49-F238E27FC236}">
                <a16:creationId xmlns:a16="http://schemas.microsoft.com/office/drawing/2014/main" id="{3102446D-A3CD-F28B-8E01-F3BDB2B07E11}"/>
              </a:ext>
            </a:extLst>
          </p:cNvPr>
          <p:cNvSpPr>
            <a:spLocks noGrp="1"/>
          </p:cNvSpPr>
          <p:nvPr>
            <p:ph type="ftr" sz="quarter" idx="11"/>
          </p:nvPr>
        </p:nvSpPr>
        <p:spPr/>
        <p:txBody>
          <a:bodyPr/>
          <a:lstStyle/>
          <a:p>
            <a:endParaRPr lang="en-MW"/>
          </a:p>
        </p:txBody>
      </p:sp>
      <p:sp>
        <p:nvSpPr>
          <p:cNvPr id="6" name="Slide Number Placeholder 5">
            <a:extLst>
              <a:ext uri="{FF2B5EF4-FFF2-40B4-BE49-F238E27FC236}">
                <a16:creationId xmlns:a16="http://schemas.microsoft.com/office/drawing/2014/main" id="{DDEA9FE1-39A1-3D64-E23B-561885434522}"/>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69368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3B8F-79D4-0102-937E-3228F86EB5B6}"/>
              </a:ext>
            </a:extLst>
          </p:cNvPr>
          <p:cNvSpPr>
            <a:spLocks noGrp="1"/>
          </p:cNvSpPr>
          <p:nvPr>
            <p:ph type="title"/>
          </p:nvPr>
        </p:nvSpPr>
        <p:spPr/>
        <p:txBody>
          <a:bodyPr/>
          <a:lstStyle/>
          <a:p>
            <a:r>
              <a:rPr lang="en-GB"/>
              <a:t>Click to edit Master title style</a:t>
            </a:r>
            <a:endParaRPr lang="en-MW"/>
          </a:p>
        </p:txBody>
      </p:sp>
      <p:sp>
        <p:nvSpPr>
          <p:cNvPr id="3" name="Content Placeholder 2">
            <a:extLst>
              <a:ext uri="{FF2B5EF4-FFF2-40B4-BE49-F238E27FC236}">
                <a16:creationId xmlns:a16="http://schemas.microsoft.com/office/drawing/2014/main" id="{0DAD8FCC-BADF-CED0-A022-F3A643EEE8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4" name="Content Placeholder 3">
            <a:extLst>
              <a:ext uri="{FF2B5EF4-FFF2-40B4-BE49-F238E27FC236}">
                <a16:creationId xmlns:a16="http://schemas.microsoft.com/office/drawing/2014/main" id="{181DEF3D-1168-8B60-17D9-68AA13B598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5" name="Date Placeholder 4">
            <a:extLst>
              <a:ext uri="{FF2B5EF4-FFF2-40B4-BE49-F238E27FC236}">
                <a16:creationId xmlns:a16="http://schemas.microsoft.com/office/drawing/2014/main" id="{05702E17-4FB4-7D50-4B8F-8725147DE5B0}"/>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6" name="Footer Placeholder 5">
            <a:extLst>
              <a:ext uri="{FF2B5EF4-FFF2-40B4-BE49-F238E27FC236}">
                <a16:creationId xmlns:a16="http://schemas.microsoft.com/office/drawing/2014/main" id="{D23CC964-57FA-1BEE-34C4-7473171CFB19}"/>
              </a:ext>
            </a:extLst>
          </p:cNvPr>
          <p:cNvSpPr>
            <a:spLocks noGrp="1"/>
          </p:cNvSpPr>
          <p:nvPr>
            <p:ph type="ftr" sz="quarter" idx="11"/>
          </p:nvPr>
        </p:nvSpPr>
        <p:spPr/>
        <p:txBody>
          <a:bodyPr/>
          <a:lstStyle/>
          <a:p>
            <a:endParaRPr lang="en-MW"/>
          </a:p>
        </p:txBody>
      </p:sp>
      <p:sp>
        <p:nvSpPr>
          <p:cNvPr id="7" name="Slide Number Placeholder 6">
            <a:extLst>
              <a:ext uri="{FF2B5EF4-FFF2-40B4-BE49-F238E27FC236}">
                <a16:creationId xmlns:a16="http://schemas.microsoft.com/office/drawing/2014/main" id="{7B0D7F49-8DF7-05A7-810F-C99E4A5FAEBA}"/>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306577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20B8-47D5-9C9B-46F9-026DB61F5A15}"/>
              </a:ext>
            </a:extLst>
          </p:cNvPr>
          <p:cNvSpPr>
            <a:spLocks noGrp="1"/>
          </p:cNvSpPr>
          <p:nvPr>
            <p:ph type="title"/>
          </p:nvPr>
        </p:nvSpPr>
        <p:spPr>
          <a:xfrm>
            <a:off x="839788" y="365125"/>
            <a:ext cx="10515600" cy="1325563"/>
          </a:xfrm>
        </p:spPr>
        <p:txBody>
          <a:bodyPr/>
          <a:lstStyle/>
          <a:p>
            <a:r>
              <a:rPr lang="en-GB"/>
              <a:t>Click to edit Master title style</a:t>
            </a:r>
            <a:endParaRPr lang="en-MW"/>
          </a:p>
        </p:txBody>
      </p:sp>
      <p:sp>
        <p:nvSpPr>
          <p:cNvPr id="3" name="Text Placeholder 2">
            <a:extLst>
              <a:ext uri="{FF2B5EF4-FFF2-40B4-BE49-F238E27FC236}">
                <a16:creationId xmlns:a16="http://schemas.microsoft.com/office/drawing/2014/main" id="{470D3FAE-778D-17A3-FD15-ED6EB3625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5D84E2-174D-FFDA-DF1A-C04D8E5515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5" name="Text Placeholder 4">
            <a:extLst>
              <a:ext uri="{FF2B5EF4-FFF2-40B4-BE49-F238E27FC236}">
                <a16:creationId xmlns:a16="http://schemas.microsoft.com/office/drawing/2014/main" id="{F071FA0C-C939-6D0E-1FEA-0E8097A2D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8BFA31-3AD7-CCD9-251C-C37B3FB4E7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7" name="Date Placeholder 6">
            <a:extLst>
              <a:ext uri="{FF2B5EF4-FFF2-40B4-BE49-F238E27FC236}">
                <a16:creationId xmlns:a16="http://schemas.microsoft.com/office/drawing/2014/main" id="{9B8C1392-DB05-33FB-34D4-0CE4F4164901}"/>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8" name="Footer Placeholder 7">
            <a:extLst>
              <a:ext uri="{FF2B5EF4-FFF2-40B4-BE49-F238E27FC236}">
                <a16:creationId xmlns:a16="http://schemas.microsoft.com/office/drawing/2014/main" id="{F3959FD6-F83E-0175-C02D-36E89B27AFB3}"/>
              </a:ext>
            </a:extLst>
          </p:cNvPr>
          <p:cNvSpPr>
            <a:spLocks noGrp="1"/>
          </p:cNvSpPr>
          <p:nvPr>
            <p:ph type="ftr" sz="quarter" idx="11"/>
          </p:nvPr>
        </p:nvSpPr>
        <p:spPr/>
        <p:txBody>
          <a:bodyPr/>
          <a:lstStyle/>
          <a:p>
            <a:endParaRPr lang="en-MW"/>
          </a:p>
        </p:txBody>
      </p:sp>
      <p:sp>
        <p:nvSpPr>
          <p:cNvPr id="9" name="Slide Number Placeholder 8">
            <a:extLst>
              <a:ext uri="{FF2B5EF4-FFF2-40B4-BE49-F238E27FC236}">
                <a16:creationId xmlns:a16="http://schemas.microsoft.com/office/drawing/2014/main" id="{C529D3E1-F647-F2C2-AC7B-C57A7A806265}"/>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335625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309A-900A-8F84-38F6-60C306374AF6}"/>
              </a:ext>
            </a:extLst>
          </p:cNvPr>
          <p:cNvSpPr>
            <a:spLocks noGrp="1"/>
          </p:cNvSpPr>
          <p:nvPr>
            <p:ph type="title"/>
          </p:nvPr>
        </p:nvSpPr>
        <p:spPr/>
        <p:txBody>
          <a:bodyPr/>
          <a:lstStyle/>
          <a:p>
            <a:r>
              <a:rPr lang="en-GB"/>
              <a:t>Click to edit Master title style</a:t>
            </a:r>
            <a:endParaRPr lang="en-MW"/>
          </a:p>
        </p:txBody>
      </p:sp>
      <p:sp>
        <p:nvSpPr>
          <p:cNvPr id="3" name="Date Placeholder 2">
            <a:extLst>
              <a:ext uri="{FF2B5EF4-FFF2-40B4-BE49-F238E27FC236}">
                <a16:creationId xmlns:a16="http://schemas.microsoft.com/office/drawing/2014/main" id="{EC18B47A-6579-EBED-64AB-986DB7DF2655}"/>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4" name="Footer Placeholder 3">
            <a:extLst>
              <a:ext uri="{FF2B5EF4-FFF2-40B4-BE49-F238E27FC236}">
                <a16:creationId xmlns:a16="http://schemas.microsoft.com/office/drawing/2014/main" id="{C9186240-AB2C-D67D-38A0-F7D4153489CE}"/>
              </a:ext>
            </a:extLst>
          </p:cNvPr>
          <p:cNvSpPr>
            <a:spLocks noGrp="1"/>
          </p:cNvSpPr>
          <p:nvPr>
            <p:ph type="ftr" sz="quarter" idx="11"/>
          </p:nvPr>
        </p:nvSpPr>
        <p:spPr/>
        <p:txBody>
          <a:bodyPr/>
          <a:lstStyle/>
          <a:p>
            <a:endParaRPr lang="en-MW"/>
          </a:p>
        </p:txBody>
      </p:sp>
      <p:sp>
        <p:nvSpPr>
          <p:cNvPr id="5" name="Slide Number Placeholder 4">
            <a:extLst>
              <a:ext uri="{FF2B5EF4-FFF2-40B4-BE49-F238E27FC236}">
                <a16:creationId xmlns:a16="http://schemas.microsoft.com/office/drawing/2014/main" id="{C5DEE748-E5A5-EEBF-3FB3-CFC8FE41EE1E}"/>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220966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90D28-4FF9-694B-2737-6EA2E279E830}"/>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3" name="Footer Placeholder 2">
            <a:extLst>
              <a:ext uri="{FF2B5EF4-FFF2-40B4-BE49-F238E27FC236}">
                <a16:creationId xmlns:a16="http://schemas.microsoft.com/office/drawing/2014/main" id="{7BEFB2D6-205F-AC66-8F66-62724D9F2EFC}"/>
              </a:ext>
            </a:extLst>
          </p:cNvPr>
          <p:cNvSpPr>
            <a:spLocks noGrp="1"/>
          </p:cNvSpPr>
          <p:nvPr>
            <p:ph type="ftr" sz="quarter" idx="11"/>
          </p:nvPr>
        </p:nvSpPr>
        <p:spPr/>
        <p:txBody>
          <a:bodyPr/>
          <a:lstStyle/>
          <a:p>
            <a:endParaRPr lang="en-MW"/>
          </a:p>
        </p:txBody>
      </p:sp>
      <p:sp>
        <p:nvSpPr>
          <p:cNvPr id="4" name="Slide Number Placeholder 3">
            <a:extLst>
              <a:ext uri="{FF2B5EF4-FFF2-40B4-BE49-F238E27FC236}">
                <a16:creationId xmlns:a16="http://schemas.microsoft.com/office/drawing/2014/main" id="{FC3F9567-1EEB-941E-E532-9A52DD0C5C3B}"/>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176654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B851-5F15-7711-1CB8-8DBE9F6AB4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W"/>
          </a:p>
        </p:txBody>
      </p:sp>
      <p:sp>
        <p:nvSpPr>
          <p:cNvPr id="3" name="Content Placeholder 2">
            <a:extLst>
              <a:ext uri="{FF2B5EF4-FFF2-40B4-BE49-F238E27FC236}">
                <a16:creationId xmlns:a16="http://schemas.microsoft.com/office/drawing/2014/main" id="{0E7FD905-4E46-E896-9F0F-00525E0399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4" name="Text Placeholder 3">
            <a:extLst>
              <a:ext uri="{FF2B5EF4-FFF2-40B4-BE49-F238E27FC236}">
                <a16:creationId xmlns:a16="http://schemas.microsoft.com/office/drawing/2014/main" id="{C9631233-F4EF-8A48-AAE8-6FA328EBB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1AB116-D191-E938-2BA8-EDB6E783D660}"/>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6" name="Footer Placeholder 5">
            <a:extLst>
              <a:ext uri="{FF2B5EF4-FFF2-40B4-BE49-F238E27FC236}">
                <a16:creationId xmlns:a16="http://schemas.microsoft.com/office/drawing/2014/main" id="{1E970BCD-99D4-3029-B80E-3D6E57CBC178}"/>
              </a:ext>
            </a:extLst>
          </p:cNvPr>
          <p:cNvSpPr>
            <a:spLocks noGrp="1"/>
          </p:cNvSpPr>
          <p:nvPr>
            <p:ph type="ftr" sz="quarter" idx="11"/>
          </p:nvPr>
        </p:nvSpPr>
        <p:spPr/>
        <p:txBody>
          <a:bodyPr/>
          <a:lstStyle/>
          <a:p>
            <a:endParaRPr lang="en-MW"/>
          </a:p>
        </p:txBody>
      </p:sp>
      <p:sp>
        <p:nvSpPr>
          <p:cNvPr id="7" name="Slide Number Placeholder 6">
            <a:extLst>
              <a:ext uri="{FF2B5EF4-FFF2-40B4-BE49-F238E27FC236}">
                <a16:creationId xmlns:a16="http://schemas.microsoft.com/office/drawing/2014/main" id="{7304FA56-B2CC-71F8-E581-0422D8FC307C}"/>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222174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741B-79F6-42B0-EF87-C3EF2C4E20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W"/>
          </a:p>
        </p:txBody>
      </p:sp>
      <p:sp>
        <p:nvSpPr>
          <p:cNvPr id="3" name="Picture Placeholder 2">
            <a:extLst>
              <a:ext uri="{FF2B5EF4-FFF2-40B4-BE49-F238E27FC236}">
                <a16:creationId xmlns:a16="http://schemas.microsoft.com/office/drawing/2014/main" id="{751CB9D8-EFC8-E00D-6CAF-8AF40B4B4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W"/>
          </a:p>
        </p:txBody>
      </p:sp>
      <p:sp>
        <p:nvSpPr>
          <p:cNvPr id="4" name="Text Placeholder 3">
            <a:extLst>
              <a:ext uri="{FF2B5EF4-FFF2-40B4-BE49-F238E27FC236}">
                <a16:creationId xmlns:a16="http://schemas.microsoft.com/office/drawing/2014/main" id="{FCAED49C-574B-9D51-1880-6D8198EAA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A8C7407-00F7-23C4-A2B3-DC81F82DC312}"/>
              </a:ext>
            </a:extLst>
          </p:cNvPr>
          <p:cNvSpPr>
            <a:spLocks noGrp="1"/>
          </p:cNvSpPr>
          <p:nvPr>
            <p:ph type="dt" sz="half" idx="10"/>
          </p:nvPr>
        </p:nvSpPr>
        <p:spPr/>
        <p:txBody>
          <a:bodyPr/>
          <a:lstStyle/>
          <a:p>
            <a:fld id="{9A21AE43-3DA4-4F45-BF47-DEB3C004CFFA}" type="datetimeFigureOut">
              <a:rPr lang="en-MW" smtClean="0"/>
              <a:t>2/26/26</a:t>
            </a:fld>
            <a:endParaRPr lang="en-MW"/>
          </a:p>
        </p:txBody>
      </p:sp>
      <p:sp>
        <p:nvSpPr>
          <p:cNvPr id="6" name="Footer Placeholder 5">
            <a:extLst>
              <a:ext uri="{FF2B5EF4-FFF2-40B4-BE49-F238E27FC236}">
                <a16:creationId xmlns:a16="http://schemas.microsoft.com/office/drawing/2014/main" id="{5079CA9D-9927-B8B8-001A-923B0B6CFAB3}"/>
              </a:ext>
            </a:extLst>
          </p:cNvPr>
          <p:cNvSpPr>
            <a:spLocks noGrp="1"/>
          </p:cNvSpPr>
          <p:nvPr>
            <p:ph type="ftr" sz="quarter" idx="11"/>
          </p:nvPr>
        </p:nvSpPr>
        <p:spPr/>
        <p:txBody>
          <a:bodyPr/>
          <a:lstStyle/>
          <a:p>
            <a:endParaRPr lang="en-MW"/>
          </a:p>
        </p:txBody>
      </p:sp>
      <p:sp>
        <p:nvSpPr>
          <p:cNvPr id="7" name="Slide Number Placeholder 6">
            <a:extLst>
              <a:ext uri="{FF2B5EF4-FFF2-40B4-BE49-F238E27FC236}">
                <a16:creationId xmlns:a16="http://schemas.microsoft.com/office/drawing/2014/main" id="{8EAE8B8D-157C-9240-6329-ACBC4A91ECDE}"/>
              </a:ext>
            </a:extLst>
          </p:cNvPr>
          <p:cNvSpPr>
            <a:spLocks noGrp="1"/>
          </p:cNvSpPr>
          <p:nvPr>
            <p:ph type="sldNum" sz="quarter" idx="12"/>
          </p:nvPr>
        </p:nvSpPr>
        <p:spPr/>
        <p:txBody>
          <a:bodyPr/>
          <a:lstStyle/>
          <a:p>
            <a:fld id="{7FE4FFB3-2639-B649-8179-F9913BCA52C8}" type="slidenum">
              <a:rPr lang="en-MW" smtClean="0"/>
              <a:t>‹#›</a:t>
            </a:fld>
            <a:endParaRPr lang="en-MW"/>
          </a:p>
        </p:txBody>
      </p:sp>
    </p:spTree>
    <p:extLst>
      <p:ext uri="{BB962C8B-B14F-4D97-AF65-F5344CB8AC3E}">
        <p14:creationId xmlns:p14="http://schemas.microsoft.com/office/powerpoint/2010/main" val="319339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80630-547C-0A11-8B95-9A3FF7E107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MW"/>
          </a:p>
        </p:txBody>
      </p:sp>
      <p:sp>
        <p:nvSpPr>
          <p:cNvPr id="3" name="Text Placeholder 2">
            <a:extLst>
              <a:ext uri="{FF2B5EF4-FFF2-40B4-BE49-F238E27FC236}">
                <a16:creationId xmlns:a16="http://schemas.microsoft.com/office/drawing/2014/main" id="{AF4FE439-78DF-AF8F-E5D5-CE7532F1E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W"/>
          </a:p>
        </p:txBody>
      </p:sp>
      <p:sp>
        <p:nvSpPr>
          <p:cNvPr id="4" name="Date Placeholder 3">
            <a:extLst>
              <a:ext uri="{FF2B5EF4-FFF2-40B4-BE49-F238E27FC236}">
                <a16:creationId xmlns:a16="http://schemas.microsoft.com/office/drawing/2014/main" id="{FDEC85CB-A7C3-5ABC-F792-EA58D095F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21AE43-3DA4-4F45-BF47-DEB3C004CFFA}" type="datetimeFigureOut">
              <a:rPr lang="en-MW" smtClean="0"/>
              <a:t>2/26/26</a:t>
            </a:fld>
            <a:endParaRPr lang="en-MW"/>
          </a:p>
        </p:txBody>
      </p:sp>
      <p:sp>
        <p:nvSpPr>
          <p:cNvPr id="5" name="Footer Placeholder 4">
            <a:extLst>
              <a:ext uri="{FF2B5EF4-FFF2-40B4-BE49-F238E27FC236}">
                <a16:creationId xmlns:a16="http://schemas.microsoft.com/office/drawing/2014/main" id="{DC0651D9-712A-357C-8B4A-105F4C470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MW"/>
          </a:p>
        </p:txBody>
      </p:sp>
      <p:sp>
        <p:nvSpPr>
          <p:cNvPr id="6" name="Slide Number Placeholder 5">
            <a:extLst>
              <a:ext uri="{FF2B5EF4-FFF2-40B4-BE49-F238E27FC236}">
                <a16:creationId xmlns:a16="http://schemas.microsoft.com/office/drawing/2014/main" id="{62148608-717E-AC31-1AFA-28A8191B8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E4FFB3-2639-B649-8179-F9913BCA52C8}" type="slidenum">
              <a:rPr lang="en-MW" smtClean="0"/>
              <a:t>‹#›</a:t>
            </a:fld>
            <a:endParaRPr lang="en-MW"/>
          </a:p>
        </p:txBody>
      </p:sp>
    </p:spTree>
    <p:extLst>
      <p:ext uri="{BB962C8B-B14F-4D97-AF65-F5344CB8AC3E}">
        <p14:creationId xmlns:p14="http://schemas.microsoft.com/office/powerpoint/2010/main" val="1767333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10.0.4.14/s41467-023-35939-w"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7C0D-5E79-E559-BDBF-CC2296E475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33C97A-7592-499A-4E1F-AAE985CA9FDA}"/>
              </a:ext>
            </a:extLst>
          </p:cNvPr>
          <p:cNvSpPr>
            <a:spLocks noGrp="1"/>
          </p:cNvSpPr>
          <p:nvPr>
            <p:ph type="title"/>
          </p:nvPr>
        </p:nvSpPr>
        <p:spPr>
          <a:xfrm>
            <a:off x="697230" y="1293617"/>
            <a:ext cx="11366829" cy="926963"/>
          </a:xfrm>
        </p:spPr>
        <p:txBody>
          <a:bodyPr>
            <a:normAutofit fontScale="90000"/>
          </a:bodyPr>
          <a:lstStyle/>
          <a:p>
            <a:r>
              <a:rPr lang="en-US" sz="4267" dirty="0"/>
              <a:t>Post-discharge Malaria Chemoprevention (PDMC) Overview</a:t>
            </a:r>
          </a:p>
        </p:txBody>
      </p:sp>
      <p:sp>
        <p:nvSpPr>
          <p:cNvPr id="4" name="Text Placeholder 3">
            <a:extLst>
              <a:ext uri="{FF2B5EF4-FFF2-40B4-BE49-F238E27FC236}">
                <a16:creationId xmlns:a16="http://schemas.microsoft.com/office/drawing/2014/main" id="{93698E9F-7910-0533-5E02-51A18821CA29}"/>
              </a:ext>
            </a:extLst>
          </p:cNvPr>
          <p:cNvSpPr>
            <a:spLocks noGrp="1"/>
          </p:cNvSpPr>
          <p:nvPr>
            <p:ph type="body" sz="quarter" idx="10"/>
          </p:nvPr>
        </p:nvSpPr>
        <p:spPr>
          <a:xfrm>
            <a:off x="828040" y="4758378"/>
            <a:ext cx="9053501" cy="1027260"/>
          </a:xfrm>
        </p:spPr>
        <p:txBody>
          <a:bodyPr>
            <a:normAutofit lnSpcReduction="10000"/>
          </a:bodyPr>
          <a:lstStyle/>
          <a:p>
            <a:r>
              <a:rPr lang="en-US" dirty="0"/>
              <a:t>Profs Jenny Hill &amp; </a:t>
            </a:r>
            <a:r>
              <a:rPr lang="en-US" dirty="0" err="1"/>
              <a:t>Kamjia</a:t>
            </a:r>
            <a:r>
              <a:rPr lang="en-US" dirty="0"/>
              <a:t> Phiri</a:t>
            </a:r>
          </a:p>
          <a:p>
            <a:r>
              <a:rPr lang="en-US" dirty="0"/>
              <a:t>Chemoprevention Alliance 2026, Uganda</a:t>
            </a:r>
          </a:p>
        </p:txBody>
      </p:sp>
      <p:pic>
        <p:nvPicPr>
          <p:cNvPr id="8" name="Picture 7">
            <a:extLst>
              <a:ext uri="{FF2B5EF4-FFF2-40B4-BE49-F238E27FC236}">
                <a16:creationId xmlns:a16="http://schemas.microsoft.com/office/drawing/2014/main" id="{2A9F11E4-80D3-E7B3-4228-018FD4CBE8C3}"/>
              </a:ext>
            </a:extLst>
          </p:cNvPr>
          <p:cNvPicPr>
            <a:picLocks noChangeAspect="1"/>
          </p:cNvPicPr>
          <p:nvPr/>
        </p:nvPicPr>
        <p:blipFill>
          <a:blip r:embed="rId3"/>
          <a:stretch>
            <a:fillRect/>
          </a:stretch>
        </p:blipFill>
        <p:spPr>
          <a:xfrm>
            <a:off x="10345675" y="4590307"/>
            <a:ext cx="1591143" cy="970867"/>
          </a:xfrm>
          <a:prstGeom prst="rect">
            <a:avLst/>
          </a:prstGeom>
        </p:spPr>
      </p:pic>
    </p:spTree>
    <p:extLst>
      <p:ext uri="{BB962C8B-B14F-4D97-AF65-F5344CB8AC3E}">
        <p14:creationId xmlns:p14="http://schemas.microsoft.com/office/powerpoint/2010/main" val="99682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521A-4FA2-FEB2-01C2-4D8DCB72D8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204BB7-C79E-896D-5D79-24AEC630132D}"/>
              </a:ext>
            </a:extLst>
          </p:cNvPr>
          <p:cNvSpPr txBox="1"/>
          <p:nvPr/>
        </p:nvSpPr>
        <p:spPr>
          <a:xfrm>
            <a:off x="450431" y="283973"/>
            <a:ext cx="8883355" cy="666786"/>
          </a:xfrm>
          <a:prstGeom prst="rect">
            <a:avLst/>
          </a:prstGeom>
          <a:noFill/>
        </p:spPr>
        <p:txBody>
          <a:bodyPr wrap="square" rtlCol="0">
            <a:spAutoFit/>
          </a:bodyPr>
          <a:lstStyle/>
          <a:p>
            <a:r>
              <a:rPr lang="en-GB" sz="3733" b="1" dirty="0">
                <a:solidFill>
                  <a:schemeClr val="accent1"/>
                </a:solidFill>
                <a:latin typeface="+mj-lt"/>
                <a:ea typeface="+mj-ea"/>
                <a:cs typeface="+mj-cs"/>
              </a:rPr>
              <a:t>PDMC Guidelines</a:t>
            </a:r>
          </a:p>
        </p:txBody>
      </p:sp>
      <p:pic>
        <p:nvPicPr>
          <p:cNvPr id="2" name="Picture 1" descr="A logo of a university&#10;&#10;Description automatically generated">
            <a:extLst>
              <a:ext uri="{FF2B5EF4-FFF2-40B4-BE49-F238E27FC236}">
                <a16:creationId xmlns:a16="http://schemas.microsoft.com/office/drawing/2014/main" id="{7B730676-C345-143D-C618-47D8A8025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376" y="5839760"/>
            <a:ext cx="508635" cy="497205"/>
          </a:xfrm>
          <a:prstGeom prst="rect">
            <a:avLst/>
          </a:prstGeom>
        </p:spPr>
      </p:pic>
      <p:pic>
        <p:nvPicPr>
          <p:cNvPr id="3" name="Picture 2" descr="A yellow and green logo&#10;&#10;Description automatically generated">
            <a:extLst>
              <a:ext uri="{FF2B5EF4-FFF2-40B4-BE49-F238E27FC236}">
                <a16:creationId xmlns:a16="http://schemas.microsoft.com/office/drawing/2014/main" id="{D0189DB1-E321-E7B2-9D44-A8A2601FD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581" y="5844839"/>
            <a:ext cx="494031" cy="482600"/>
          </a:xfrm>
          <a:prstGeom prst="rect">
            <a:avLst/>
          </a:prstGeom>
        </p:spPr>
      </p:pic>
      <p:pic>
        <p:nvPicPr>
          <p:cNvPr id="14" name="Picture 13" descr="A logo with red and blue letters&#10;&#10;Description automatically generated">
            <a:extLst>
              <a:ext uri="{FF2B5EF4-FFF2-40B4-BE49-F238E27FC236}">
                <a16:creationId xmlns:a16="http://schemas.microsoft.com/office/drawing/2014/main" id="{FF19C7EF-5389-7948-56C8-2A035443F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608" y="6006130"/>
            <a:ext cx="518160" cy="321311"/>
          </a:xfrm>
          <a:prstGeom prst="rect">
            <a:avLst/>
          </a:prstGeom>
        </p:spPr>
      </p:pic>
      <p:pic>
        <p:nvPicPr>
          <p:cNvPr id="15" name="Picture 14" descr="A blue circle with a snake and a crown&#10;&#10;Description automatically generated">
            <a:extLst>
              <a:ext uri="{FF2B5EF4-FFF2-40B4-BE49-F238E27FC236}">
                <a16:creationId xmlns:a16="http://schemas.microsoft.com/office/drawing/2014/main" id="{2E1032A9-7647-5E82-3328-544759EF7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8545" y="5955965"/>
            <a:ext cx="414655" cy="398145"/>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1422E36E-EFA4-F31B-D779-A6456E8E1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9713" y="6025179"/>
            <a:ext cx="1253491" cy="320040"/>
          </a:xfrm>
          <a:prstGeom prst="rect">
            <a:avLst/>
          </a:prstGeom>
        </p:spPr>
      </p:pic>
      <p:pic>
        <p:nvPicPr>
          <p:cNvPr id="17" name="Picture 16" descr="A red and black logo&#10;&#10;Description automatically generated">
            <a:extLst>
              <a:ext uri="{FF2B5EF4-FFF2-40B4-BE49-F238E27FC236}">
                <a16:creationId xmlns:a16="http://schemas.microsoft.com/office/drawing/2014/main" id="{D73698D2-F667-4929-5A30-005243D83F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9243" y="6006130"/>
            <a:ext cx="476251" cy="367031"/>
          </a:xfrm>
          <a:prstGeom prst="rect">
            <a:avLst/>
          </a:prstGeom>
        </p:spPr>
      </p:pic>
      <p:pic>
        <p:nvPicPr>
          <p:cNvPr id="20" name="Picture 19" descr="A red and white logo&#10;&#10;Description automatically generated">
            <a:extLst>
              <a:ext uri="{FF2B5EF4-FFF2-40B4-BE49-F238E27FC236}">
                <a16:creationId xmlns:a16="http://schemas.microsoft.com/office/drawing/2014/main" id="{FC208AC9-A5C5-03BE-9FFC-79D133926D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885" y="5893212"/>
            <a:ext cx="442595" cy="442595"/>
          </a:xfrm>
          <a:prstGeom prst="rect">
            <a:avLst/>
          </a:prstGeom>
        </p:spPr>
      </p:pic>
      <p:pic>
        <p:nvPicPr>
          <p:cNvPr id="5" name="Picture 4" descr="A red background with white text&#10;&#10;Description automatically generated">
            <a:extLst>
              <a:ext uri="{FF2B5EF4-FFF2-40B4-BE49-F238E27FC236}">
                <a16:creationId xmlns:a16="http://schemas.microsoft.com/office/drawing/2014/main" id="{F3DC4E32-5F60-9000-031B-AD5563A32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4786" y="5897546"/>
            <a:ext cx="453029" cy="455295"/>
          </a:xfrm>
          <a:prstGeom prst="rect">
            <a:avLst/>
          </a:prstGeom>
        </p:spPr>
      </p:pic>
      <p:pic>
        <p:nvPicPr>
          <p:cNvPr id="7" name="Picture 6">
            <a:extLst>
              <a:ext uri="{FF2B5EF4-FFF2-40B4-BE49-F238E27FC236}">
                <a16:creationId xmlns:a16="http://schemas.microsoft.com/office/drawing/2014/main" id="{EC3BCCEC-AA31-2389-767E-BB1D85260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3071" y="5864781"/>
            <a:ext cx="524744" cy="531663"/>
          </a:xfrm>
          <a:prstGeom prst="rect">
            <a:avLst/>
          </a:prstGeom>
        </p:spPr>
      </p:pic>
      <p:pic>
        <p:nvPicPr>
          <p:cNvPr id="13" name="Picture 12">
            <a:extLst>
              <a:ext uri="{FF2B5EF4-FFF2-40B4-BE49-F238E27FC236}">
                <a16:creationId xmlns:a16="http://schemas.microsoft.com/office/drawing/2014/main" id="{CFE4A812-9A6D-073A-BDEC-7C9A19F7B0D7}"/>
              </a:ext>
            </a:extLst>
          </p:cNvPr>
          <p:cNvPicPr>
            <a:picLocks noChangeAspect="1"/>
          </p:cNvPicPr>
          <p:nvPr/>
        </p:nvPicPr>
        <p:blipFill>
          <a:blip r:embed="rId12"/>
          <a:stretch>
            <a:fillRect/>
          </a:stretch>
        </p:blipFill>
        <p:spPr>
          <a:xfrm>
            <a:off x="8982899" y="495376"/>
            <a:ext cx="3124971" cy="2933625"/>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E97DD8D9-B108-A733-B0BF-0FDDAC5C7277}"/>
              </a:ext>
            </a:extLst>
          </p:cNvPr>
          <p:cNvPicPr>
            <a:picLocks noChangeAspect="1"/>
          </p:cNvPicPr>
          <p:nvPr/>
        </p:nvPicPr>
        <p:blipFill>
          <a:blip r:embed="rId13"/>
          <a:stretch>
            <a:fillRect/>
          </a:stretch>
        </p:blipFill>
        <p:spPr>
          <a:xfrm>
            <a:off x="497437" y="1112399"/>
            <a:ext cx="8627721" cy="1780324"/>
          </a:xfrm>
          <a:prstGeom prst="rect">
            <a:avLst/>
          </a:prstGeom>
        </p:spPr>
      </p:pic>
      <p:pic>
        <p:nvPicPr>
          <p:cNvPr id="11" name="Picture 10" descr="A close-up of a white background&#10;&#10;AI-generated content may be incorrect.">
            <a:extLst>
              <a:ext uri="{FF2B5EF4-FFF2-40B4-BE49-F238E27FC236}">
                <a16:creationId xmlns:a16="http://schemas.microsoft.com/office/drawing/2014/main" id="{57A21B5F-CBAE-9348-5D56-AD5A2BB1F33F}"/>
              </a:ext>
            </a:extLst>
          </p:cNvPr>
          <p:cNvPicPr>
            <a:picLocks noChangeAspect="1"/>
          </p:cNvPicPr>
          <p:nvPr/>
        </p:nvPicPr>
        <p:blipFill>
          <a:blip r:embed="rId14"/>
          <a:stretch>
            <a:fillRect/>
          </a:stretch>
        </p:blipFill>
        <p:spPr>
          <a:xfrm>
            <a:off x="631053" y="2994590"/>
            <a:ext cx="8547520" cy="2211805"/>
          </a:xfrm>
          <a:prstGeom prst="rect">
            <a:avLst/>
          </a:prstGeom>
        </p:spPr>
      </p:pic>
    </p:spTree>
    <p:extLst>
      <p:ext uri="{BB962C8B-B14F-4D97-AF65-F5344CB8AC3E}">
        <p14:creationId xmlns:p14="http://schemas.microsoft.com/office/powerpoint/2010/main" val="243633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25D79-C61F-9C91-F148-08ECDE40B6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38D046-4E31-9566-F165-600A9004DD8F}"/>
              </a:ext>
            </a:extLst>
          </p:cNvPr>
          <p:cNvSpPr txBox="1"/>
          <p:nvPr/>
        </p:nvSpPr>
        <p:spPr>
          <a:xfrm>
            <a:off x="450431" y="283973"/>
            <a:ext cx="8883355" cy="666786"/>
          </a:xfrm>
          <a:prstGeom prst="rect">
            <a:avLst/>
          </a:prstGeom>
          <a:noFill/>
        </p:spPr>
        <p:txBody>
          <a:bodyPr wrap="square" rtlCol="0">
            <a:spAutoFit/>
          </a:bodyPr>
          <a:lstStyle/>
          <a:p>
            <a:r>
              <a:rPr lang="en-GB" sz="3733" b="1" dirty="0">
                <a:solidFill>
                  <a:schemeClr val="accent1"/>
                </a:solidFill>
                <a:latin typeface="+mj-lt"/>
                <a:ea typeface="+mj-ea"/>
                <a:cs typeface="+mj-cs"/>
              </a:rPr>
              <a:t>PDMC Evidence</a:t>
            </a:r>
          </a:p>
        </p:txBody>
      </p:sp>
      <p:pic>
        <p:nvPicPr>
          <p:cNvPr id="2" name="Picture 1" descr="A logo of a university&#10;&#10;Description automatically generated">
            <a:extLst>
              <a:ext uri="{FF2B5EF4-FFF2-40B4-BE49-F238E27FC236}">
                <a16:creationId xmlns:a16="http://schemas.microsoft.com/office/drawing/2014/main" id="{AE5B71F1-B148-4D2B-34EB-A18237E3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376" y="5839760"/>
            <a:ext cx="508635" cy="497205"/>
          </a:xfrm>
          <a:prstGeom prst="rect">
            <a:avLst/>
          </a:prstGeom>
        </p:spPr>
      </p:pic>
      <p:pic>
        <p:nvPicPr>
          <p:cNvPr id="3" name="Picture 2" descr="A yellow and green logo&#10;&#10;Description automatically generated">
            <a:extLst>
              <a:ext uri="{FF2B5EF4-FFF2-40B4-BE49-F238E27FC236}">
                <a16:creationId xmlns:a16="http://schemas.microsoft.com/office/drawing/2014/main" id="{0A96F076-C56C-5136-41ED-585621A61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581" y="5844839"/>
            <a:ext cx="494031" cy="482600"/>
          </a:xfrm>
          <a:prstGeom prst="rect">
            <a:avLst/>
          </a:prstGeom>
        </p:spPr>
      </p:pic>
      <p:pic>
        <p:nvPicPr>
          <p:cNvPr id="14" name="Picture 13" descr="A logo with red and blue letters&#10;&#10;Description automatically generated">
            <a:extLst>
              <a:ext uri="{FF2B5EF4-FFF2-40B4-BE49-F238E27FC236}">
                <a16:creationId xmlns:a16="http://schemas.microsoft.com/office/drawing/2014/main" id="{5FAF6C61-AE30-2F2D-D294-CC82A13DF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608" y="6006130"/>
            <a:ext cx="518160" cy="321311"/>
          </a:xfrm>
          <a:prstGeom prst="rect">
            <a:avLst/>
          </a:prstGeom>
        </p:spPr>
      </p:pic>
      <p:pic>
        <p:nvPicPr>
          <p:cNvPr id="15" name="Picture 14" descr="A blue circle with a snake and a crown&#10;&#10;Description automatically generated">
            <a:extLst>
              <a:ext uri="{FF2B5EF4-FFF2-40B4-BE49-F238E27FC236}">
                <a16:creationId xmlns:a16="http://schemas.microsoft.com/office/drawing/2014/main" id="{0E1A4ED9-6011-0420-EC4C-170E83006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8545" y="5955965"/>
            <a:ext cx="414655" cy="398145"/>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6965FF74-EC4A-96CB-D02F-FF830D3C63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9713" y="6025179"/>
            <a:ext cx="1253491" cy="320040"/>
          </a:xfrm>
          <a:prstGeom prst="rect">
            <a:avLst/>
          </a:prstGeom>
        </p:spPr>
      </p:pic>
      <p:pic>
        <p:nvPicPr>
          <p:cNvPr id="17" name="Picture 16" descr="A red and black logo&#10;&#10;Description automatically generated">
            <a:extLst>
              <a:ext uri="{FF2B5EF4-FFF2-40B4-BE49-F238E27FC236}">
                <a16:creationId xmlns:a16="http://schemas.microsoft.com/office/drawing/2014/main" id="{7B04F5B6-BAF0-28CD-45EE-7DC8F3A5E5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9243" y="6006130"/>
            <a:ext cx="476251" cy="367031"/>
          </a:xfrm>
          <a:prstGeom prst="rect">
            <a:avLst/>
          </a:prstGeom>
        </p:spPr>
      </p:pic>
      <p:pic>
        <p:nvPicPr>
          <p:cNvPr id="20" name="Picture 19" descr="A red and white logo&#10;&#10;Description automatically generated">
            <a:extLst>
              <a:ext uri="{FF2B5EF4-FFF2-40B4-BE49-F238E27FC236}">
                <a16:creationId xmlns:a16="http://schemas.microsoft.com/office/drawing/2014/main" id="{A853E6E6-9CC4-E882-DDCE-2148A1234D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885" y="5893212"/>
            <a:ext cx="442595" cy="442595"/>
          </a:xfrm>
          <a:prstGeom prst="rect">
            <a:avLst/>
          </a:prstGeom>
        </p:spPr>
      </p:pic>
      <p:pic>
        <p:nvPicPr>
          <p:cNvPr id="5" name="Picture 4" descr="A red background with white text&#10;&#10;Description automatically generated">
            <a:extLst>
              <a:ext uri="{FF2B5EF4-FFF2-40B4-BE49-F238E27FC236}">
                <a16:creationId xmlns:a16="http://schemas.microsoft.com/office/drawing/2014/main" id="{567A7EAB-F8C2-3E5C-0A0E-A75BF7035A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4786" y="5897546"/>
            <a:ext cx="453029" cy="455295"/>
          </a:xfrm>
          <a:prstGeom prst="rect">
            <a:avLst/>
          </a:prstGeom>
        </p:spPr>
      </p:pic>
      <p:pic>
        <p:nvPicPr>
          <p:cNvPr id="7" name="Picture 6">
            <a:extLst>
              <a:ext uri="{FF2B5EF4-FFF2-40B4-BE49-F238E27FC236}">
                <a16:creationId xmlns:a16="http://schemas.microsoft.com/office/drawing/2014/main" id="{FB4B48FE-1849-3145-14C9-4AFF887614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3071" y="5864781"/>
            <a:ext cx="524744" cy="531663"/>
          </a:xfrm>
          <a:prstGeom prst="rect">
            <a:avLst/>
          </a:prstGeom>
        </p:spPr>
      </p:pic>
      <p:sp>
        <p:nvSpPr>
          <p:cNvPr id="6" name="Text Placeholder 1">
            <a:extLst>
              <a:ext uri="{FF2B5EF4-FFF2-40B4-BE49-F238E27FC236}">
                <a16:creationId xmlns:a16="http://schemas.microsoft.com/office/drawing/2014/main" id="{94B99927-B6C2-75E5-7247-159EE9D262E9}"/>
              </a:ext>
            </a:extLst>
          </p:cNvPr>
          <p:cNvSpPr txBox="1">
            <a:spLocks/>
          </p:cNvSpPr>
          <p:nvPr/>
        </p:nvSpPr>
        <p:spPr>
          <a:xfrm>
            <a:off x="450431" y="1574341"/>
            <a:ext cx="5034757" cy="342046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91" indent="-342891" fontAlgn="ctr">
              <a:spcBef>
                <a:spcPts val="600"/>
              </a:spcBef>
              <a:buFont typeface="Arial" panose="020B0604020202020204" pitchFamily="34" charset="0"/>
              <a:buChar char="•"/>
            </a:pPr>
            <a:r>
              <a:rPr lang="en-GB" sz="1600" dirty="0">
                <a:solidFill>
                  <a:schemeClr val="tx1"/>
                </a:solidFill>
              </a:rPr>
              <a:t>Children admitted with </a:t>
            </a:r>
            <a:r>
              <a:rPr lang="en-GB" sz="1600" b="1" dirty="0">
                <a:solidFill>
                  <a:schemeClr val="tx1"/>
                </a:solidFill>
              </a:rPr>
              <a:t>severe anaemia </a:t>
            </a:r>
            <a:r>
              <a:rPr lang="en-GB" sz="1600" dirty="0">
                <a:solidFill>
                  <a:schemeClr val="tx1"/>
                </a:solidFill>
              </a:rPr>
              <a:t>at substantial risk of readmission or death within six months post-discharge.</a:t>
            </a:r>
          </a:p>
          <a:p>
            <a:pPr marL="342891" indent="-342891" fontAlgn="ctr">
              <a:spcBef>
                <a:spcPts val="600"/>
              </a:spcBef>
              <a:buFont typeface="Arial" panose="020B0604020202020204" pitchFamily="34" charset="0"/>
              <a:buChar char="•"/>
            </a:pPr>
            <a:r>
              <a:rPr lang="en-GB" sz="1600" dirty="0">
                <a:solidFill>
                  <a:schemeClr val="tx1"/>
                </a:solidFill>
              </a:rPr>
              <a:t>PDMC reduced all-cause mortality by </a:t>
            </a:r>
            <a:r>
              <a:rPr lang="en-GB" sz="1600" b="1" dirty="0">
                <a:solidFill>
                  <a:schemeClr val="tx1"/>
                </a:solidFill>
              </a:rPr>
              <a:t>77% </a:t>
            </a:r>
            <a:r>
              <a:rPr lang="en-GB" sz="1600" dirty="0">
                <a:solidFill>
                  <a:schemeClr val="tx1"/>
                </a:solidFill>
              </a:rPr>
              <a:t>and all-cause readmissions by </a:t>
            </a:r>
            <a:r>
              <a:rPr lang="en-GB" sz="1600" b="1" dirty="0">
                <a:solidFill>
                  <a:schemeClr val="tx1"/>
                </a:solidFill>
              </a:rPr>
              <a:t>55% </a:t>
            </a:r>
            <a:r>
              <a:rPr lang="en-GB" sz="1600" dirty="0">
                <a:solidFill>
                  <a:schemeClr val="tx1"/>
                </a:solidFill>
              </a:rPr>
              <a:t>in the intervention period. </a:t>
            </a:r>
          </a:p>
          <a:p>
            <a:pPr marL="342891" indent="-342891" fontAlgn="ctr">
              <a:spcBef>
                <a:spcPts val="600"/>
              </a:spcBef>
              <a:buFont typeface="Arial" panose="020B0604020202020204" pitchFamily="34" charset="0"/>
              <a:buChar char="•"/>
            </a:pPr>
            <a:r>
              <a:rPr lang="en-GB" sz="1600" b="1" dirty="0">
                <a:solidFill>
                  <a:schemeClr val="tx1"/>
                </a:solidFill>
              </a:rPr>
              <a:t>PDMC</a:t>
            </a:r>
            <a:r>
              <a:rPr lang="en-GB" sz="1600" dirty="0">
                <a:solidFill>
                  <a:schemeClr val="tx1"/>
                </a:solidFill>
              </a:rPr>
              <a:t> - full treatment courses of long-acting antimalarials at scheduled intervals, </a:t>
            </a:r>
            <a:r>
              <a:rPr lang="en-GB" sz="1600" i="1" dirty="0">
                <a:solidFill>
                  <a:schemeClr val="tx1"/>
                </a:solidFill>
              </a:rPr>
              <a:t>irrespective of malaria status at discharge</a:t>
            </a:r>
            <a:r>
              <a:rPr lang="en-GB" sz="1600" dirty="0">
                <a:solidFill>
                  <a:schemeClr val="tx1"/>
                </a:solidFill>
              </a:rPr>
              <a:t>.</a:t>
            </a:r>
          </a:p>
          <a:p>
            <a:pPr marL="342891" indent="-342891" fontAlgn="ctr">
              <a:spcBef>
                <a:spcPts val="600"/>
              </a:spcBef>
              <a:buFont typeface="Arial" panose="020B0604020202020204" pitchFamily="34" charset="0"/>
              <a:buChar char="•"/>
            </a:pPr>
            <a:r>
              <a:rPr lang="en-GB" sz="1600" b="1" dirty="0">
                <a:solidFill>
                  <a:schemeClr val="tx1"/>
                </a:solidFill>
              </a:rPr>
              <a:t>Evidence gap – Implementation strategies and considerations</a:t>
            </a:r>
          </a:p>
        </p:txBody>
      </p:sp>
      <p:pic>
        <p:nvPicPr>
          <p:cNvPr id="22" name="Picture 21">
            <a:extLst>
              <a:ext uri="{FF2B5EF4-FFF2-40B4-BE49-F238E27FC236}">
                <a16:creationId xmlns:a16="http://schemas.microsoft.com/office/drawing/2014/main" id="{97CA8A73-A0E6-043D-1704-10EFBC8DF4CB}"/>
              </a:ext>
            </a:extLst>
          </p:cNvPr>
          <p:cNvPicPr>
            <a:picLocks noChangeAspect="1"/>
          </p:cNvPicPr>
          <p:nvPr/>
        </p:nvPicPr>
        <p:blipFill>
          <a:blip r:embed="rId12"/>
          <a:stretch>
            <a:fillRect/>
          </a:stretch>
        </p:blipFill>
        <p:spPr>
          <a:xfrm>
            <a:off x="5805158" y="750299"/>
            <a:ext cx="5746956" cy="1872148"/>
          </a:xfrm>
          <a:prstGeom prst="rect">
            <a:avLst/>
          </a:prstGeom>
        </p:spPr>
      </p:pic>
      <p:pic>
        <p:nvPicPr>
          <p:cNvPr id="8" name="Picture 7">
            <a:extLst>
              <a:ext uri="{FF2B5EF4-FFF2-40B4-BE49-F238E27FC236}">
                <a16:creationId xmlns:a16="http://schemas.microsoft.com/office/drawing/2014/main" id="{2FDB8BDA-43C4-4F3F-F719-9BD7FD05E560}"/>
              </a:ext>
            </a:extLst>
          </p:cNvPr>
          <p:cNvPicPr>
            <a:picLocks noChangeAspect="1"/>
          </p:cNvPicPr>
          <p:nvPr/>
        </p:nvPicPr>
        <p:blipFill>
          <a:blip r:embed="rId13"/>
          <a:stretch>
            <a:fillRect/>
          </a:stretch>
        </p:blipFill>
        <p:spPr>
          <a:xfrm>
            <a:off x="6555494" y="3208129"/>
            <a:ext cx="4037213" cy="2656651"/>
          </a:xfrm>
          <a:prstGeom prst="rect">
            <a:avLst/>
          </a:prstGeom>
          <a:ln w="57150">
            <a:solidFill>
              <a:schemeClr val="tx1"/>
            </a:solidFill>
          </a:ln>
        </p:spPr>
      </p:pic>
      <p:sp>
        <p:nvSpPr>
          <p:cNvPr id="9" name="Arrow: Right 8">
            <a:extLst>
              <a:ext uri="{FF2B5EF4-FFF2-40B4-BE49-F238E27FC236}">
                <a16:creationId xmlns:a16="http://schemas.microsoft.com/office/drawing/2014/main" id="{0A0AF2FB-CF6B-A795-201A-244C4E063B80}"/>
              </a:ext>
            </a:extLst>
          </p:cNvPr>
          <p:cNvSpPr/>
          <p:nvPr/>
        </p:nvSpPr>
        <p:spPr>
          <a:xfrm>
            <a:off x="5485189" y="4131733"/>
            <a:ext cx="835377" cy="48166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311070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8A6E2-444E-0D9E-1684-1145C4FD0D4D}"/>
              </a:ext>
            </a:extLst>
          </p:cNvPr>
          <p:cNvSpPr>
            <a:spLocks noGrp="1"/>
          </p:cNvSpPr>
          <p:nvPr>
            <p:ph type="title"/>
          </p:nvPr>
        </p:nvSpPr>
        <p:spPr>
          <a:xfrm>
            <a:off x="1082263" y="545327"/>
            <a:ext cx="10515600" cy="519656"/>
          </a:xfrm>
        </p:spPr>
        <p:txBody>
          <a:bodyPr>
            <a:normAutofit fontScale="90000"/>
          </a:bodyPr>
          <a:lstStyle/>
          <a:p>
            <a:r>
              <a:rPr lang="en-US" dirty="0"/>
              <a:t>PDMC benefits and demand</a:t>
            </a:r>
          </a:p>
        </p:txBody>
      </p:sp>
      <p:pic>
        <p:nvPicPr>
          <p:cNvPr id="7" name="Picture 6" descr="A screenshot of a computer&#10;&#10;AI-generated content may be incorrect.">
            <a:extLst>
              <a:ext uri="{FF2B5EF4-FFF2-40B4-BE49-F238E27FC236}">
                <a16:creationId xmlns:a16="http://schemas.microsoft.com/office/drawing/2014/main" id="{ED2571B7-F29B-2C8A-EB36-581E03E7D3B7}"/>
              </a:ext>
            </a:extLst>
          </p:cNvPr>
          <p:cNvPicPr>
            <a:picLocks noChangeAspect="1"/>
          </p:cNvPicPr>
          <p:nvPr/>
        </p:nvPicPr>
        <p:blipFill>
          <a:blip r:embed="rId3"/>
          <a:stretch>
            <a:fillRect/>
          </a:stretch>
        </p:blipFill>
        <p:spPr>
          <a:xfrm>
            <a:off x="8725827" y="4223357"/>
            <a:ext cx="3450684" cy="2634644"/>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9F12BACE-5B9B-D10E-B087-2C4F83A3622C}"/>
              </a:ext>
            </a:extLst>
          </p:cNvPr>
          <p:cNvPicPr>
            <a:picLocks noChangeAspect="1"/>
          </p:cNvPicPr>
          <p:nvPr/>
        </p:nvPicPr>
        <p:blipFill>
          <a:blip r:embed="rId4"/>
          <a:stretch>
            <a:fillRect/>
          </a:stretch>
        </p:blipFill>
        <p:spPr>
          <a:xfrm>
            <a:off x="8725829" y="1"/>
            <a:ext cx="3450684" cy="4279796"/>
          </a:xfrm>
          <a:prstGeom prst="rect">
            <a:avLst/>
          </a:prstGeom>
        </p:spPr>
      </p:pic>
      <p:pic>
        <p:nvPicPr>
          <p:cNvPr id="3" name="Picture 2" descr="A map of africa with different shades of blue&#10;&#10;AI-generated content may be incorrect.">
            <a:extLst>
              <a:ext uri="{FF2B5EF4-FFF2-40B4-BE49-F238E27FC236}">
                <a16:creationId xmlns:a16="http://schemas.microsoft.com/office/drawing/2014/main" id="{310F3D31-DE54-23C6-12C9-593FC7643916}"/>
              </a:ext>
            </a:extLst>
          </p:cNvPr>
          <p:cNvPicPr>
            <a:picLocks noChangeAspect="1"/>
          </p:cNvPicPr>
          <p:nvPr/>
        </p:nvPicPr>
        <p:blipFill>
          <a:blip r:embed="rId5"/>
          <a:stretch>
            <a:fillRect/>
          </a:stretch>
        </p:blipFill>
        <p:spPr>
          <a:xfrm>
            <a:off x="4472742" y="1393330"/>
            <a:ext cx="3734641" cy="3883601"/>
          </a:xfrm>
          <a:prstGeom prst="rect">
            <a:avLst/>
          </a:prstGeom>
        </p:spPr>
      </p:pic>
      <p:sp>
        <p:nvSpPr>
          <p:cNvPr id="5" name="TextBox 4">
            <a:extLst>
              <a:ext uri="{FF2B5EF4-FFF2-40B4-BE49-F238E27FC236}">
                <a16:creationId xmlns:a16="http://schemas.microsoft.com/office/drawing/2014/main" id="{135452F6-511B-A8D5-D4AB-1431B83AC75B}"/>
              </a:ext>
            </a:extLst>
          </p:cNvPr>
          <p:cNvSpPr txBox="1"/>
          <p:nvPr/>
        </p:nvSpPr>
        <p:spPr>
          <a:xfrm>
            <a:off x="1616291" y="5974119"/>
            <a:ext cx="4893635" cy="1200329"/>
          </a:xfrm>
          <a:prstGeom prst="rect">
            <a:avLst/>
          </a:prstGeom>
          <a:noFill/>
        </p:spPr>
        <p:txBody>
          <a:bodyPr wrap="square" rtlCol="0">
            <a:spAutoFit/>
          </a:bodyPr>
          <a:lstStyle/>
          <a:p>
            <a:r>
              <a:rPr lang="en-GB" sz="2400" dirty="0"/>
              <a:t>Okell LC, et al. Nat Commun. 2023 </a:t>
            </a:r>
            <a:r>
              <a:rPr lang="en-GB" sz="2400" dirty="0" err="1"/>
              <a:t>doi</a:t>
            </a:r>
            <a:r>
              <a:rPr lang="en-GB" sz="2400" dirty="0"/>
              <a:t>: </a:t>
            </a:r>
            <a:r>
              <a:rPr lang="en-GB" sz="2400" dirty="0">
                <a:hlinkClick r:id="rId6"/>
              </a:rPr>
              <a:t>http://10.1038/s41467-023-35939-w</a:t>
            </a:r>
            <a:r>
              <a:rPr lang="en-GB" sz="2400" dirty="0"/>
              <a:t>  </a:t>
            </a:r>
          </a:p>
        </p:txBody>
      </p:sp>
      <p:sp>
        <p:nvSpPr>
          <p:cNvPr id="2" name="TextBox 1">
            <a:extLst>
              <a:ext uri="{FF2B5EF4-FFF2-40B4-BE49-F238E27FC236}">
                <a16:creationId xmlns:a16="http://schemas.microsoft.com/office/drawing/2014/main" id="{368C0F0F-AC75-9F2F-AFA8-EFDEE9A54503}"/>
              </a:ext>
            </a:extLst>
          </p:cNvPr>
          <p:cNvSpPr txBox="1"/>
          <p:nvPr/>
        </p:nvSpPr>
        <p:spPr>
          <a:xfrm>
            <a:off x="631284" y="1310545"/>
            <a:ext cx="3841456" cy="4196020"/>
          </a:xfrm>
          <a:prstGeom prst="rect">
            <a:avLst/>
          </a:prstGeom>
          <a:noFill/>
        </p:spPr>
        <p:txBody>
          <a:bodyPr wrap="square" rtlCol="0">
            <a:spAutoFit/>
          </a:bodyPr>
          <a:lstStyle/>
          <a:p>
            <a:pPr marL="228594" indent="-228594">
              <a:spcAft>
                <a:spcPts val="800"/>
              </a:spcAft>
              <a:buFont typeface="Arial" panose="020B0604020202020204" pitchFamily="34" charset="0"/>
              <a:buChar char="•"/>
            </a:pPr>
            <a:r>
              <a:rPr lang="en-GB" sz="1600" dirty="0"/>
              <a:t>Readmissions are 20-60 times higher than in community peers</a:t>
            </a:r>
          </a:p>
          <a:p>
            <a:pPr marL="228594" indent="-228594">
              <a:spcAft>
                <a:spcPts val="800"/>
              </a:spcAft>
              <a:buFont typeface="Arial" panose="020B0604020202020204" pitchFamily="34" charset="0"/>
              <a:buChar char="•"/>
            </a:pPr>
            <a:r>
              <a:rPr lang="en-GB" sz="1600" dirty="0"/>
              <a:t>Could benefit 123,000 children yearly (54,000 – 283,000)</a:t>
            </a:r>
          </a:p>
          <a:p>
            <a:pPr marL="228594" indent="-228594">
              <a:spcAft>
                <a:spcPts val="800"/>
              </a:spcAft>
              <a:buFont typeface="Arial" panose="020B0604020202020204" pitchFamily="34" charset="0"/>
              <a:buChar char="•"/>
            </a:pPr>
            <a:r>
              <a:rPr lang="en-GB" sz="1600" dirty="0"/>
              <a:t>Could avert ~36,000 (range 16,000-82,000) readmissions per year</a:t>
            </a:r>
          </a:p>
          <a:p>
            <a:pPr marL="228594" indent="-228594">
              <a:buFont typeface="Arial" panose="020B0604020202020204" pitchFamily="34" charset="0"/>
              <a:buChar char="•"/>
            </a:pPr>
            <a:r>
              <a:rPr lang="en-GB" sz="1600" dirty="0"/>
              <a:t>Number needed to treat (NNT) to: Prevent one malaria readmission</a:t>
            </a:r>
          </a:p>
          <a:p>
            <a:pPr marL="685783" lvl="1" indent="-228594">
              <a:buFont typeface="Arial" panose="020B0604020202020204" pitchFamily="34" charset="0"/>
              <a:buChar char="•"/>
            </a:pPr>
            <a:r>
              <a:rPr lang="en-GB" sz="1600" dirty="0"/>
              <a:t>Nigeria: NNT = 3.1 </a:t>
            </a:r>
          </a:p>
          <a:p>
            <a:pPr marL="685783" lvl="1" indent="-228594">
              <a:buFont typeface="Arial" panose="020B0604020202020204" pitchFamily="34" charset="0"/>
              <a:buChar char="•"/>
            </a:pPr>
            <a:r>
              <a:rPr lang="en-GB" sz="1600" dirty="0"/>
              <a:t>DRC: NNT = 2.9</a:t>
            </a:r>
          </a:p>
          <a:p>
            <a:pPr marL="685783" lvl="1" indent="-228594">
              <a:spcAft>
                <a:spcPts val="800"/>
              </a:spcAft>
              <a:buFont typeface="Arial" panose="020B0604020202020204" pitchFamily="34" charset="0"/>
              <a:buChar char="•"/>
            </a:pPr>
            <a:r>
              <a:rPr lang="en-GB" sz="1600" dirty="0"/>
              <a:t>Countries PfPR</a:t>
            </a:r>
            <a:r>
              <a:rPr lang="en-GB" sz="1600" baseline="-25000" dirty="0"/>
              <a:t>2–10</a:t>
            </a:r>
            <a:r>
              <a:rPr lang="en-GB" sz="1600" dirty="0"/>
              <a:t> &gt;10%  =&lt;10</a:t>
            </a:r>
          </a:p>
          <a:p>
            <a:pPr marL="228594" indent="-228594">
              <a:buFont typeface="Arial" panose="020B0604020202020204" pitchFamily="34" charset="0"/>
              <a:buChar char="•"/>
            </a:pPr>
            <a:r>
              <a:rPr lang="en-GB" sz="1600" dirty="0"/>
              <a:t>Prevent one death</a:t>
            </a:r>
          </a:p>
          <a:p>
            <a:pPr marL="685783" lvl="1" indent="-228594">
              <a:buFont typeface="Arial" panose="020B0604020202020204" pitchFamily="34" charset="0"/>
              <a:buChar char="•"/>
            </a:pPr>
            <a:r>
              <a:rPr lang="en-GB" sz="1600" dirty="0"/>
              <a:t>&lt;100 in 23 countries</a:t>
            </a:r>
          </a:p>
          <a:p>
            <a:pPr marL="685783" lvl="1" indent="-228594">
              <a:buFont typeface="Arial" panose="020B0604020202020204" pitchFamily="34" charset="0"/>
              <a:buChar char="•"/>
            </a:pPr>
            <a:r>
              <a:rPr lang="en-GB" sz="1600" dirty="0"/>
              <a:t>55 Nigeria</a:t>
            </a:r>
          </a:p>
          <a:p>
            <a:pPr marL="685783" lvl="1" indent="-228594">
              <a:buFont typeface="Arial" panose="020B0604020202020204" pitchFamily="34" charset="0"/>
              <a:buChar char="•"/>
            </a:pPr>
            <a:r>
              <a:rPr lang="en-GB" sz="1600" dirty="0"/>
              <a:t>53 DRC</a:t>
            </a:r>
          </a:p>
        </p:txBody>
      </p:sp>
    </p:spTree>
    <p:extLst>
      <p:ext uri="{BB962C8B-B14F-4D97-AF65-F5344CB8AC3E}">
        <p14:creationId xmlns:p14="http://schemas.microsoft.com/office/powerpoint/2010/main" val="403396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F3E89-896C-DD10-19DE-3C6A547D99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393F61-322E-7F50-6597-378B10B62DC9}"/>
              </a:ext>
            </a:extLst>
          </p:cNvPr>
          <p:cNvSpPr>
            <a:spLocks noGrp="1"/>
          </p:cNvSpPr>
          <p:nvPr>
            <p:ph type="title"/>
          </p:nvPr>
        </p:nvSpPr>
        <p:spPr>
          <a:xfrm>
            <a:off x="1091975" y="157037"/>
            <a:ext cx="10515600" cy="519656"/>
          </a:xfrm>
        </p:spPr>
        <p:txBody>
          <a:bodyPr>
            <a:normAutofit fontScale="90000"/>
          </a:bodyPr>
          <a:lstStyle/>
          <a:p>
            <a:r>
              <a:rPr lang="en-US" dirty="0"/>
              <a:t>Status of PDMC policy uptake and research</a:t>
            </a:r>
          </a:p>
        </p:txBody>
      </p:sp>
      <p:sp>
        <p:nvSpPr>
          <p:cNvPr id="11" name="TextBox 10">
            <a:extLst>
              <a:ext uri="{FF2B5EF4-FFF2-40B4-BE49-F238E27FC236}">
                <a16:creationId xmlns:a16="http://schemas.microsoft.com/office/drawing/2014/main" id="{F5EFFF56-C3C3-D948-E44D-3D8659CF502B}"/>
              </a:ext>
            </a:extLst>
          </p:cNvPr>
          <p:cNvSpPr txBox="1"/>
          <p:nvPr/>
        </p:nvSpPr>
        <p:spPr>
          <a:xfrm>
            <a:off x="759115" y="6197437"/>
            <a:ext cx="2550223" cy="584775"/>
          </a:xfrm>
          <a:prstGeom prst="rect">
            <a:avLst/>
          </a:prstGeom>
          <a:solidFill>
            <a:schemeClr val="bg1">
              <a:alpha val="56138"/>
            </a:schemeClr>
          </a:solidFill>
        </p:spPr>
        <p:txBody>
          <a:bodyPr wrap="square" rtlCol="0">
            <a:spAutoFit/>
          </a:bodyPr>
          <a:lstStyle/>
          <a:p>
            <a:pPr>
              <a:defRPr/>
            </a:pPr>
            <a:r>
              <a:rPr lang="en-US" sz="1600" dirty="0">
                <a:solidFill>
                  <a:prstClr val="white">
                    <a:lumMod val="65000"/>
                  </a:prstClr>
                </a:solidFill>
                <a:latin typeface="Aptos" panose="02110004020202020204"/>
                <a:sym typeface="Wingdings" pitchFamily="2" charset="2"/>
              </a:rPr>
              <a:t>Map created with mapchart.com</a:t>
            </a:r>
            <a:endParaRPr lang="en-US" sz="1600" dirty="0">
              <a:solidFill>
                <a:prstClr val="white">
                  <a:lumMod val="65000"/>
                </a:prstClr>
              </a:solidFill>
              <a:latin typeface="Aptos" panose="02110004020202020204"/>
            </a:endParaRPr>
          </a:p>
        </p:txBody>
      </p:sp>
      <p:pic>
        <p:nvPicPr>
          <p:cNvPr id="8" name="Picture 7">
            <a:extLst>
              <a:ext uri="{FF2B5EF4-FFF2-40B4-BE49-F238E27FC236}">
                <a16:creationId xmlns:a16="http://schemas.microsoft.com/office/drawing/2014/main" id="{B4CAD6A7-784B-79F1-FA2B-B2C17FDCC995}"/>
              </a:ext>
            </a:extLst>
          </p:cNvPr>
          <p:cNvPicPr>
            <a:picLocks noChangeAspect="1"/>
          </p:cNvPicPr>
          <p:nvPr/>
        </p:nvPicPr>
        <p:blipFill>
          <a:blip r:embed="rId3"/>
          <a:stretch>
            <a:fillRect/>
          </a:stretch>
        </p:blipFill>
        <p:spPr>
          <a:xfrm>
            <a:off x="3089649" y="874264"/>
            <a:ext cx="5956420" cy="5950216"/>
          </a:xfrm>
          <a:prstGeom prst="rect">
            <a:avLst/>
          </a:prstGeom>
        </p:spPr>
      </p:pic>
      <p:sp>
        <p:nvSpPr>
          <p:cNvPr id="17" name="TextBox 16">
            <a:extLst>
              <a:ext uri="{FF2B5EF4-FFF2-40B4-BE49-F238E27FC236}">
                <a16:creationId xmlns:a16="http://schemas.microsoft.com/office/drawing/2014/main" id="{187D2D2E-2EB6-6DC1-0776-C4263DEA19FD}"/>
              </a:ext>
            </a:extLst>
          </p:cNvPr>
          <p:cNvSpPr txBox="1"/>
          <p:nvPr/>
        </p:nvSpPr>
        <p:spPr>
          <a:xfrm>
            <a:off x="759115" y="2846169"/>
            <a:ext cx="2965213" cy="769634"/>
          </a:xfrm>
          <a:prstGeom prst="rect">
            <a:avLst/>
          </a:prstGeom>
          <a:noFill/>
          <a:ln w="28575">
            <a:solidFill>
              <a:srgbClr val="FFC000"/>
            </a:solidFill>
          </a:ln>
        </p:spPr>
        <p:txBody>
          <a:bodyPr wrap="square" rtlCol="0">
            <a:spAutoFit/>
          </a:bodyPr>
          <a:lstStyle/>
          <a:p>
            <a:r>
              <a:rPr lang="en-GB" sz="1467" dirty="0"/>
              <a:t>Benin </a:t>
            </a:r>
          </a:p>
          <a:p>
            <a:r>
              <a:rPr lang="en-GB" sz="1467" dirty="0"/>
              <a:t>- Formative research &amp; cluster randomised implementation trial</a:t>
            </a:r>
          </a:p>
        </p:txBody>
      </p:sp>
      <p:sp>
        <p:nvSpPr>
          <p:cNvPr id="6" name="TextBox 5">
            <a:extLst>
              <a:ext uri="{FF2B5EF4-FFF2-40B4-BE49-F238E27FC236}">
                <a16:creationId xmlns:a16="http://schemas.microsoft.com/office/drawing/2014/main" id="{C76885E1-D750-F484-8C51-15BAE1E71216}"/>
              </a:ext>
            </a:extLst>
          </p:cNvPr>
          <p:cNvSpPr txBox="1"/>
          <p:nvPr/>
        </p:nvSpPr>
        <p:spPr>
          <a:xfrm>
            <a:off x="8854586" y="1065281"/>
            <a:ext cx="3016861" cy="1200329"/>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467" dirty="0"/>
              <a:t>Kenya</a:t>
            </a:r>
            <a:r>
              <a:rPr lang="en-GB" sz="1600" dirty="0"/>
              <a:t> </a:t>
            </a:r>
          </a:p>
          <a:p>
            <a:pPr marL="228594" indent="-228594">
              <a:buFontTx/>
              <a:buChar char="-"/>
            </a:pPr>
            <a:r>
              <a:rPr lang="en-GB" sz="1333" dirty="0"/>
              <a:t>Formative research &amp; cluster randomised  implementation trial</a:t>
            </a:r>
          </a:p>
          <a:p>
            <a:pPr marL="228594" indent="-228594">
              <a:buFontTx/>
              <a:buChar char="-"/>
            </a:pPr>
            <a:r>
              <a:rPr lang="en-GB" sz="1467" dirty="0"/>
              <a:t>PDMC + Azithromycin RCT</a:t>
            </a:r>
          </a:p>
          <a:p>
            <a:pPr marL="228594" indent="-228594">
              <a:buFontTx/>
              <a:buChar char="-"/>
            </a:pPr>
            <a:r>
              <a:rPr lang="en-GB" sz="1467" dirty="0"/>
              <a:t>PDMC vs R21 booster RCT</a:t>
            </a:r>
          </a:p>
        </p:txBody>
      </p:sp>
      <p:sp>
        <p:nvSpPr>
          <p:cNvPr id="10" name="TextBox 9">
            <a:extLst>
              <a:ext uri="{FF2B5EF4-FFF2-40B4-BE49-F238E27FC236}">
                <a16:creationId xmlns:a16="http://schemas.microsoft.com/office/drawing/2014/main" id="{555DA200-4C57-52E1-89B6-289B39CFE127}"/>
              </a:ext>
            </a:extLst>
          </p:cNvPr>
          <p:cNvSpPr txBox="1"/>
          <p:nvPr/>
        </p:nvSpPr>
        <p:spPr>
          <a:xfrm>
            <a:off x="8882663" y="2587117"/>
            <a:ext cx="2965215" cy="1672702"/>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467" dirty="0"/>
              <a:t>Uganda </a:t>
            </a:r>
          </a:p>
          <a:p>
            <a:pPr marL="228594" indent="-228594">
              <a:buFontTx/>
              <a:buChar char="-"/>
            </a:pPr>
            <a:r>
              <a:rPr lang="en-GB" sz="1467" dirty="0"/>
              <a:t>Programme implementation (Smart discharge)</a:t>
            </a:r>
          </a:p>
          <a:p>
            <a:pPr marL="228594" indent="-228594">
              <a:buFontTx/>
              <a:buChar char="-"/>
            </a:pPr>
            <a:r>
              <a:rPr lang="en-GB" sz="1467" dirty="0"/>
              <a:t>PDMC + Azithromycin RCT</a:t>
            </a:r>
          </a:p>
          <a:p>
            <a:pPr marL="228594" indent="-228594">
              <a:buFontTx/>
              <a:buChar char="-"/>
            </a:pPr>
            <a:r>
              <a:rPr lang="en-GB" sz="1467" dirty="0"/>
              <a:t>PDMC in severe acute malnutrition RCT</a:t>
            </a:r>
          </a:p>
          <a:p>
            <a:pPr marL="228594" indent="-228594">
              <a:buFontTx/>
              <a:buChar char="-"/>
            </a:pPr>
            <a:r>
              <a:rPr lang="en-GB" sz="1467" dirty="0"/>
              <a:t>PDMC vs R21 booster RCT</a:t>
            </a:r>
          </a:p>
        </p:txBody>
      </p:sp>
      <p:sp>
        <p:nvSpPr>
          <p:cNvPr id="16" name="TextBox 15">
            <a:extLst>
              <a:ext uri="{FF2B5EF4-FFF2-40B4-BE49-F238E27FC236}">
                <a16:creationId xmlns:a16="http://schemas.microsoft.com/office/drawing/2014/main" id="{96A7A8C0-0F5B-B43B-BD53-C0BB31E35F6A}"/>
              </a:ext>
            </a:extLst>
          </p:cNvPr>
          <p:cNvSpPr txBox="1"/>
          <p:nvPr/>
        </p:nvSpPr>
        <p:spPr>
          <a:xfrm>
            <a:off x="8882664" y="4494405"/>
            <a:ext cx="2988784" cy="144693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467" dirty="0"/>
              <a:t>Malawi</a:t>
            </a:r>
          </a:p>
          <a:p>
            <a:pPr marL="228594" indent="-228594">
              <a:buFontTx/>
              <a:buChar char="-"/>
            </a:pPr>
            <a:r>
              <a:rPr lang="en-GB" sz="1467" dirty="0"/>
              <a:t>Pilot implementation (PDMCC)</a:t>
            </a:r>
          </a:p>
          <a:p>
            <a:pPr marL="228594" indent="-228594">
              <a:buFontTx/>
              <a:buChar char="-"/>
            </a:pPr>
            <a:r>
              <a:rPr lang="en-GB" sz="1467" dirty="0"/>
              <a:t>PMDC + Azithromycin RCT</a:t>
            </a:r>
          </a:p>
          <a:p>
            <a:pPr marL="228594" indent="-228594">
              <a:buFontTx/>
              <a:buChar char="-"/>
            </a:pPr>
            <a:r>
              <a:rPr lang="en-GB" sz="1467" dirty="0"/>
              <a:t>PDMC in severe acute malnutrition RCT</a:t>
            </a:r>
          </a:p>
          <a:p>
            <a:pPr marL="228594" indent="-228594">
              <a:buFontTx/>
              <a:buChar char="-"/>
            </a:pPr>
            <a:r>
              <a:rPr lang="en-GB" sz="1467" dirty="0"/>
              <a:t>PDMC vs R21 booster RCT</a:t>
            </a:r>
          </a:p>
        </p:txBody>
      </p:sp>
    </p:spTree>
    <p:extLst>
      <p:ext uri="{BB962C8B-B14F-4D97-AF65-F5344CB8AC3E}">
        <p14:creationId xmlns:p14="http://schemas.microsoft.com/office/powerpoint/2010/main" val="97575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73AD3B65-2192-B14B-AA26-5EA8563EA9CF}"/>
              </a:ext>
            </a:extLst>
          </p:cNvPr>
          <p:cNvSpPr txBox="1">
            <a:spLocks/>
          </p:cNvSpPr>
          <p:nvPr/>
        </p:nvSpPr>
        <p:spPr>
          <a:xfrm>
            <a:off x="5001491" y="571687"/>
            <a:ext cx="6389148" cy="5196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6" name="Text Placeholder 5">
            <a:extLst>
              <a:ext uri="{FF2B5EF4-FFF2-40B4-BE49-F238E27FC236}">
                <a16:creationId xmlns:a16="http://schemas.microsoft.com/office/drawing/2014/main" id="{5CA98033-E485-12E8-4E90-5FE4784734AD}"/>
              </a:ext>
            </a:extLst>
          </p:cNvPr>
          <p:cNvSpPr>
            <a:spLocks noGrp="1"/>
          </p:cNvSpPr>
          <p:nvPr>
            <p:ph type="body" sz="quarter" idx="10"/>
          </p:nvPr>
        </p:nvSpPr>
        <p:spPr>
          <a:xfrm>
            <a:off x="879537" y="1225329"/>
            <a:ext cx="10921052" cy="5060984"/>
          </a:xfrm>
        </p:spPr>
        <p:txBody>
          <a:bodyPr/>
          <a:lstStyle/>
          <a:p>
            <a:pPr marL="125408">
              <a:lnSpc>
                <a:spcPts val="2400"/>
              </a:lnSpc>
              <a:spcBef>
                <a:spcPts val="0"/>
              </a:spcBef>
              <a:spcAft>
                <a:spcPts val="0"/>
              </a:spcAft>
            </a:pPr>
            <a:r>
              <a:rPr lang="en-GB" sz="1600" dirty="0"/>
              <a:t>1. </a:t>
            </a:r>
            <a:r>
              <a:rPr lang="en-GB" sz="1867" b="1" dirty="0"/>
              <a:t>Drug selection </a:t>
            </a:r>
            <a:r>
              <a:rPr lang="en-GB" sz="1867" dirty="0"/>
              <a:t>for PDMC </a:t>
            </a:r>
          </a:p>
          <a:p>
            <a:pPr marL="1039785" lvl="1">
              <a:lnSpc>
                <a:spcPts val="2400"/>
              </a:lnSpc>
              <a:spcBef>
                <a:spcPts val="0"/>
              </a:spcBef>
            </a:pPr>
            <a:r>
              <a:rPr lang="en-GB" sz="1600" dirty="0"/>
              <a:t>promote continuity of care</a:t>
            </a:r>
          </a:p>
          <a:p>
            <a:pPr marL="1039785" lvl="1">
              <a:lnSpc>
                <a:spcPts val="2400"/>
              </a:lnSpc>
              <a:spcBef>
                <a:spcPts val="0"/>
              </a:spcBef>
            </a:pPr>
            <a:r>
              <a:rPr lang="en-GB" sz="1600" dirty="0"/>
              <a:t>treatment &amp; prevention policies (</a:t>
            </a:r>
            <a:r>
              <a:rPr lang="en-GB" sz="1467" dirty="0"/>
              <a:t>SMC, PMC, </a:t>
            </a:r>
            <a:r>
              <a:rPr lang="en-GB" sz="1467" dirty="0" err="1"/>
              <a:t>IPTsc</a:t>
            </a:r>
            <a:r>
              <a:rPr lang="en-GB" sz="1467" dirty="0"/>
              <a:t>, CCM</a:t>
            </a:r>
            <a:r>
              <a:rPr lang="en-GB" sz="1600" dirty="0"/>
              <a:t>)</a:t>
            </a:r>
          </a:p>
          <a:p>
            <a:pPr marL="1039785" lvl="1">
              <a:lnSpc>
                <a:spcPts val="2400"/>
              </a:lnSpc>
              <a:spcBef>
                <a:spcPts val="0"/>
              </a:spcBef>
            </a:pPr>
            <a:r>
              <a:rPr lang="en-GB" sz="1600" dirty="0"/>
              <a:t>drug resistance patterns</a:t>
            </a:r>
          </a:p>
          <a:p>
            <a:pPr marL="1039785" lvl="1">
              <a:lnSpc>
                <a:spcPts val="2400"/>
              </a:lnSpc>
              <a:spcBef>
                <a:spcPts val="0"/>
              </a:spcBef>
            </a:pPr>
            <a:r>
              <a:rPr lang="en-GB" sz="1600" dirty="0"/>
              <a:t>drug supply/availability</a:t>
            </a:r>
          </a:p>
          <a:p>
            <a:pPr marL="1039785" lvl="1">
              <a:lnSpc>
                <a:spcPts val="2400"/>
              </a:lnSpc>
              <a:spcBef>
                <a:spcPts val="0"/>
              </a:spcBef>
            </a:pPr>
            <a:r>
              <a:rPr lang="en-GB" sz="1600" dirty="0"/>
              <a:t>drug registration and national regulations</a:t>
            </a:r>
          </a:p>
          <a:p>
            <a:pPr marL="125408">
              <a:lnSpc>
                <a:spcPts val="2400"/>
              </a:lnSpc>
              <a:spcBef>
                <a:spcPts val="0"/>
              </a:spcBef>
              <a:spcAft>
                <a:spcPts val="0"/>
              </a:spcAft>
            </a:pPr>
            <a:r>
              <a:rPr lang="en-GB" sz="1600" dirty="0"/>
              <a:t>2. </a:t>
            </a:r>
            <a:r>
              <a:rPr lang="en-GB" sz="1867" b="1" dirty="0"/>
              <a:t>Target disease/condition </a:t>
            </a:r>
            <a:r>
              <a:rPr lang="en-GB" sz="1600" dirty="0"/>
              <a:t>– expand to severe malaria?</a:t>
            </a:r>
          </a:p>
          <a:p>
            <a:pPr marL="1039785" lvl="1">
              <a:lnSpc>
                <a:spcPts val="2400"/>
              </a:lnSpc>
              <a:spcBef>
                <a:spcPts val="0"/>
              </a:spcBef>
            </a:pPr>
            <a:r>
              <a:rPr lang="en-GB" sz="1600" dirty="0"/>
              <a:t>epidemiological data and implementation feasibility</a:t>
            </a:r>
          </a:p>
          <a:p>
            <a:pPr marL="125408">
              <a:lnSpc>
                <a:spcPts val="2400"/>
              </a:lnSpc>
              <a:spcBef>
                <a:spcPts val="0"/>
              </a:spcBef>
              <a:spcAft>
                <a:spcPts val="0"/>
              </a:spcAft>
            </a:pPr>
            <a:r>
              <a:rPr lang="en-GB" sz="1600" dirty="0"/>
              <a:t>3</a:t>
            </a:r>
            <a:r>
              <a:rPr lang="en-GB" sz="1867" dirty="0"/>
              <a:t>. </a:t>
            </a:r>
            <a:r>
              <a:rPr lang="en-GB" sz="1867" b="1" dirty="0"/>
              <a:t>Target age group </a:t>
            </a:r>
            <a:r>
              <a:rPr lang="en-GB" sz="1600" dirty="0"/>
              <a:t>– expand to children &gt;5 years? </a:t>
            </a:r>
          </a:p>
          <a:p>
            <a:pPr marL="1039785" lvl="1">
              <a:lnSpc>
                <a:spcPts val="2400"/>
              </a:lnSpc>
              <a:spcBef>
                <a:spcPts val="0"/>
              </a:spcBef>
            </a:pPr>
            <a:r>
              <a:rPr lang="en-GB" sz="1600" dirty="0"/>
              <a:t>age distribution and implementation feasibility</a:t>
            </a:r>
          </a:p>
          <a:p>
            <a:pPr marL="125408">
              <a:lnSpc>
                <a:spcPts val="2400"/>
              </a:lnSpc>
              <a:spcBef>
                <a:spcPts val="0"/>
              </a:spcBef>
              <a:spcAft>
                <a:spcPts val="0"/>
              </a:spcAft>
            </a:pPr>
            <a:r>
              <a:rPr lang="en-US" sz="1600" dirty="0"/>
              <a:t>4. </a:t>
            </a:r>
            <a:r>
              <a:rPr lang="en-US" sz="1867" b="1" dirty="0"/>
              <a:t>Delivery strategy </a:t>
            </a:r>
            <a:r>
              <a:rPr lang="en-US" sz="1600" dirty="0"/>
              <a:t>– no existing platform</a:t>
            </a:r>
          </a:p>
          <a:p>
            <a:pPr marL="914377" lvl="1">
              <a:lnSpc>
                <a:spcPts val="2400"/>
              </a:lnSpc>
              <a:spcBef>
                <a:spcPts val="0"/>
              </a:spcBef>
            </a:pPr>
            <a:r>
              <a:rPr lang="en-US" sz="1600" dirty="0" err="1"/>
              <a:t>Centralised</a:t>
            </a:r>
            <a:r>
              <a:rPr lang="en-US" sz="1600" dirty="0"/>
              <a:t> versus </a:t>
            </a:r>
            <a:r>
              <a:rPr lang="en-US" sz="1600" dirty="0" err="1"/>
              <a:t>decentralised</a:t>
            </a:r>
            <a:r>
              <a:rPr lang="en-US" sz="1600" dirty="0"/>
              <a:t> drug delivery – community linkage**</a:t>
            </a:r>
          </a:p>
          <a:p>
            <a:pPr marL="914377" lvl="1">
              <a:lnSpc>
                <a:spcPct val="100000"/>
              </a:lnSpc>
              <a:spcBef>
                <a:spcPts val="0"/>
              </a:spcBef>
            </a:pPr>
            <a:r>
              <a:rPr lang="en-US" sz="1600" dirty="0"/>
              <a:t>Adherence reminder support – community linkage**</a:t>
            </a:r>
            <a:endParaRPr lang="en-US" sz="1200" dirty="0"/>
          </a:p>
          <a:p>
            <a:pPr>
              <a:lnSpc>
                <a:spcPts val="2400"/>
              </a:lnSpc>
              <a:spcBef>
                <a:spcPts val="0"/>
              </a:spcBef>
              <a:spcAft>
                <a:spcPts val="0"/>
              </a:spcAft>
            </a:pPr>
            <a:r>
              <a:rPr lang="en-US" sz="1600" dirty="0"/>
              <a:t>5. </a:t>
            </a:r>
            <a:r>
              <a:rPr lang="en-US" sz="1867" b="1" dirty="0"/>
              <a:t>HMIS indicators</a:t>
            </a:r>
          </a:p>
          <a:p>
            <a:pPr marL="914377" lvl="1">
              <a:lnSpc>
                <a:spcPts val="2400"/>
              </a:lnSpc>
              <a:spcBef>
                <a:spcPts val="0"/>
              </a:spcBef>
            </a:pPr>
            <a:r>
              <a:rPr lang="en-GB" sz="1600" dirty="0"/>
              <a:t>coverage – proportion of eligible children who receive 1, 2, 3 courses of PDMC</a:t>
            </a:r>
          </a:p>
          <a:p>
            <a:pPr marL="914377" lvl="1">
              <a:lnSpc>
                <a:spcPts val="2400"/>
              </a:lnSpc>
              <a:spcBef>
                <a:spcPts val="0"/>
              </a:spcBef>
            </a:pPr>
            <a:r>
              <a:rPr lang="en-GB" sz="1600" dirty="0"/>
              <a:t>impact – no. of deaths averted, hospital readmissions reduced, blood transfusion data</a:t>
            </a:r>
          </a:p>
          <a:p>
            <a:pPr>
              <a:lnSpc>
                <a:spcPts val="4800"/>
              </a:lnSpc>
            </a:pPr>
            <a:endParaRPr lang="en-US" sz="1600" dirty="0"/>
          </a:p>
        </p:txBody>
      </p:sp>
      <p:sp>
        <p:nvSpPr>
          <p:cNvPr id="5" name="Title 4">
            <a:extLst>
              <a:ext uri="{FF2B5EF4-FFF2-40B4-BE49-F238E27FC236}">
                <a16:creationId xmlns:a16="http://schemas.microsoft.com/office/drawing/2014/main" id="{D866EEDD-2850-64BA-559E-39F2C11EC597}"/>
              </a:ext>
            </a:extLst>
          </p:cNvPr>
          <p:cNvSpPr>
            <a:spLocks noGrp="1"/>
          </p:cNvSpPr>
          <p:nvPr>
            <p:ph type="title"/>
          </p:nvPr>
        </p:nvSpPr>
        <p:spPr>
          <a:xfrm>
            <a:off x="1082263" y="397432"/>
            <a:ext cx="10515600" cy="519656"/>
          </a:xfrm>
        </p:spPr>
        <p:txBody>
          <a:bodyPr>
            <a:normAutofit fontScale="90000"/>
          </a:bodyPr>
          <a:lstStyle/>
          <a:p>
            <a:r>
              <a:rPr lang="en-US" sz="3733" dirty="0"/>
              <a:t>National policy considerations</a:t>
            </a:r>
            <a:endParaRPr lang="en-US" dirty="0"/>
          </a:p>
        </p:txBody>
      </p:sp>
      <p:sp>
        <p:nvSpPr>
          <p:cNvPr id="11" name="TextBox 10">
            <a:extLst>
              <a:ext uri="{FF2B5EF4-FFF2-40B4-BE49-F238E27FC236}">
                <a16:creationId xmlns:a16="http://schemas.microsoft.com/office/drawing/2014/main" id="{F0050ECF-1392-8315-6284-F695FC3BB329}"/>
              </a:ext>
            </a:extLst>
          </p:cNvPr>
          <p:cNvSpPr txBox="1"/>
          <p:nvPr/>
        </p:nvSpPr>
        <p:spPr>
          <a:xfrm>
            <a:off x="10427451" y="685929"/>
            <a:ext cx="513282" cy="830997"/>
          </a:xfrm>
          <a:prstGeom prst="rect">
            <a:avLst/>
          </a:prstGeom>
          <a:noFill/>
        </p:spPr>
        <p:txBody>
          <a:bodyPr wrap="none" rtlCol="0">
            <a:spAutoFit/>
          </a:bodyPr>
          <a:lstStyle/>
          <a:p>
            <a:r>
              <a:rPr lang="en-US" sz="4800" b="1" dirty="0">
                <a:solidFill>
                  <a:schemeClr val="bg1"/>
                </a:solidFill>
              </a:rPr>
              <a:t>$</a:t>
            </a:r>
          </a:p>
        </p:txBody>
      </p:sp>
      <p:pic>
        <p:nvPicPr>
          <p:cNvPr id="7" name="Picture 6" descr="A screenshot of a computer&#10;&#10;AI-generated content may be incorrect.">
            <a:extLst>
              <a:ext uri="{FF2B5EF4-FFF2-40B4-BE49-F238E27FC236}">
                <a16:creationId xmlns:a16="http://schemas.microsoft.com/office/drawing/2014/main" id="{AA3BC42E-4B8D-32BC-7B75-CF988787450A}"/>
              </a:ext>
            </a:extLst>
          </p:cNvPr>
          <p:cNvPicPr>
            <a:picLocks noChangeAspect="1"/>
          </p:cNvPicPr>
          <p:nvPr/>
        </p:nvPicPr>
        <p:blipFill>
          <a:blip r:embed="rId3"/>
          <a:stretch>
            <a:fillRect/>
          </a:stretch>
        </p:blipFill>
        <p:spPr>
          <a:xfrm>
            <a:off x="7292623" y="1040911"/>
            <a:ext cx="4839171" cy="2279852"/>
          </a:xfrm>
          <a:prstGeom prst="rect">
            <a:avLst/>
          </a:prstGeom>
        </p:spPr>
      </p:pic>
    </p:spTree>
    <p:extLst>
      <p:ext uri="{BB962C8B-B14F-4D97-AF65-F5344CB8AC3E}">
        <p14:creationId xmlns:p14="http://schemas.microsoft.com/office/powerpoint/2010/main" val="335114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301C4-7875-E845-8BEB-A56D21FC852E}"/>
            </a:ext>
          </a:extLst>
        </p:cNvPr>
        <p:cNvGrpSpPr/>
        <p:nvPr/>
      </p:nvGrpSpPr>
      <p:grpSpPr>
        <a:xfrm>
          <a:off x="0" y="0"/>
          <a:ext cx="0" cy="0"/>
          <a:chOff x="0" y="0"/>
          <a:chExt cx="0" cy="0"/>
        </a:xfrm>
      </p:grpSpPr>
      <p:sp>
        <p:nvSpPr>
          <p:cNvPr id="3" name="Title 6">
            <a:extLst>
              <a:ext uri="{FF2B5EF4-FFF2-40B4-BE49-F238E27FC236}">
                <a16:creationId xmlns:a16="http://schemas.microsoft.com/office/drawing/2014/main" id="{D386591F-3B85-EE2C-4EEA-7DEF70B9A473}"/>
              </a:ext>
            </a:extLst>
          </p:cNvPr>
          <p:cNvSpPr txBox="1">
            <a:spLocks/>
          </p:cNvSpPr>
          <p:nvPr/>
        </p:nvSpPr>
        <p:spPr>
          <a:xfrm>
            <a:off x="5001491" y="571687"/>
            <a:ext cx="6389148" cy="5196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6" name="Text Placeholder 5">
            <a:extLst>
              <a:ext uri="{FF2B5EF4-FFF2-40B4-BE49-F238E27FC236}">
                <a16:creationId xmlns:a16="http://schemas.microsoft.com/office/drawing/2014/main" id="{5FBD18C6-692A-8B51-723C-11EBFF872949}"/>
              </a:ext>
            </a:extLst>
          </p:cNvPr>
          <p:cNvSpPr>
            <a:spLocks noGrp="1"/>
          </p:cNvSpPr>
          <p:nvPr>
            <p:ph type="body" sz="quarter" idx="10"/>
          </p:nvPr>
        </p:nvSpPr>
        <p:spPr>
          <a:xfrm>
            <a:off x="879537" y="1225329"/>
            <a:ext cx="10921052" cy="5060984"/>
          </a:xfrm>
        </p:spPr>
        <p:txBody>
          <a:bodyPr/>
          <a:lstStyle/>
          <a:p>
            <a:pPr marL="125408">
              <a:lnSpc>
                <a:spcPts val="2400"/>
              </a:lnSpc>
              <a:spcBef>
                <a:spcPts val="0"/>
              </a:spcBef>
              <a:spcAft>
                <a:spcPts val="800"/>
              </a:spcAft>
            </a:pPr>
            <a:r>
              <a:rPr lang="en-GB" sz="1867" dirty="0"/>
              <a:t>1. Develop </a:t>
            </a:r>
            <a:r>
              <a:rPr lang="en-GB" sz="1867" b="1" dirty="0"/>
              <a:t>policy roadmap </a:t>
            </a:r>
            <a:r>
              <a:rPr lang="en-GB" sz="1867" dirty="0"/>
              <a:t>for each country reflecting current planning stage and additional evidence requirements </a:t>
            </a:r>
          </a:p>
          <a:p>
            <a:pPr marL="430200" indent="-304792">
              <a:lnSpc>
                <a:spcPts val="2400"/>
              </a:lnSpc>
              <a:spcBef>
                <a:spcPts val="0"/>
              </a:spcBef>
              <a:spcAft>
                <a:spcPts val="800"/>
              </a:spcAft>
              <a:buFont typeface="Wingdings" panose="05000000000000000000" pitchFamily="2" charset="2"/>
              <a:buChar char="v"/>
            </a:pPr>
            <a:r>
              <a:rPr lang="en-GB" sz="1600" dirty="0"/>
              <a:t>Determine PDMC </a:t>
            </a:r>
            <a:r>
              <a:rPr lang="en-GB" sz="1600" b="1" dirty="0"/>
              <a:t>target</a:t>
            </a:r>
            <a:r>
              <a:rPr lang="en-GB" sz="1600" dirty="0"/>
              <a:t> group (i.e., age range/underlying condition)</a:t>
            </a:r>
          </a:p>
          <a:p>
            <a:pPr marL="430200" indent="-304792">
              <a:lnSpc>
                <a:spcPts val="2400"/>
              </a:lnSpc>
              <a:spcBef>
                <a:spcPts val="0"/>
              </a:spcBef>
              <a:spcAft>
                <a:spcPts val="800"/>
              </a:spcAft>
              <a:buFont typeface="Wingdings" panose="05000000000000000000" pitchFamily="2" charset="2"/>
              <a:buChar char="v"/>
            </a:pPr>
            <a:r>
              <a:rPr lang="en-GB" sz="1600" dirty="0"/>
              <a:t>Determine </a:t>
            </a:r>
            <a:r>
              <a:rPr lang="en-GB" sz="1600" b="1" dirty="0"/>
              <a:t>drug</a:t>
            </a:r>
          </a:p>
          <a:p>
            <a:pPr marL="430200" indent="-304792">
              <a:lnSpc>
                <a:spcPts val="2400"/>
              </a:lnSpc>
              <a:spcBef>
                <a:spcPts val="0"/>
              </a:spcBef>
              <a:spcAft>
                <a:spcPts val="800"/>
              </a:spcAft>
              <a:buFont typeface="Wingdings" panose="05000000000000000000" pitchFamily="2" charset="2"/>
              <a:buChar char="v"/>
            </a:pPr>
            <a:r>
              <a:rPr lang="en-GB" sz="1600" b="1" dirty="0"/>
              <a:t>Integration</a:t>
            </a:r>
            <a:r>
              <a:rPr lang="en-GB" sz="1600" dirty="0"/>
              <a:t> across SMC, PMC, </a:t>
            </a:r>
            <a:r>
              <a:rPr lang="en-GB" sz="1600" dirty="0" err="1"/>
              <a:t>IPTsc</a:t>
            </a:r>
            <a:r>
              <a:rPr lang="en-GB" sz="1600" dirty="0"/>
              <a:t>, CCM</a:t>
            </a:r>
          </a:p>
          <a:p>
            <a:pPr marL="430200" indent="-304792">
              <a:lnSpc>
                <a:spcPts val="2400"/>
              </a:lnSpc>
              <a:spcBef>
                <a:spcPts val="0"/>
              </a:spcBef>
              <a:spcAft>
                <a:spcPts val="800"/>
              </a:spcAft>
              <a:buFont typeface="Wingdings" panose="05000000000000000000" pitchFamily="2" charset="2"/>
              <a:buChar char="v"/>
            </a:pPr>
            <a:r>
              <a:rPr lang="en-GB" sz="1600" dirty="0"/>
              <a:t>Pilot implementation trials to generate country-specific approaches that optimise adherence </a:t>
            </a:r>
          </a:p>
          <a:p>
            <a:pPr marL="1039785" indent="-228594">
              <a:lnSpc>
                <a:spcPts val="2400"/>
              </a:lnSpc>
              <a:spcBef>
                <a:spcPts val="0"/>
              </a:spcBef>
              <a:spcAft>
                <a:spcPts val="800"/>
              </a:spcAft>
              <a:buFont typeface="Arial" panose="020B0604020202020204" pitchFamily="34" charset="0"/>
              <a:buChar char="•"/>
            </a:pPr>
            <a:r>
              <a:rPr lang="en-GB" sz="1600" dirty="0"/>
              <a:t>coordination mechanisms between health facility and community structures</a:t>
            </a:r>
          </a:p>
          <a:p>
            <a:pPr marL="354002" indent="-228594">
              <a:lnSpc>
                <a:spcPts val="2400"/>
              </a:lnSpc>
              <a:spcBef>
                <a:spcPts val="0"/>
              </a:spcBef>
              <a:spcAft>
                <a:spcPts val="800"/>
              </a:spcAft>
              <a:buFont typeface="Wingdings" panose="05000000000000000000" pitchFamily="2" charset="2"/>
              <a:buChar char="v"/>
            </a:pPr>
            <a:r>
              <a:rPr lang="en-GB" sz="1600" b="1" dirty="0"/>
              <a:t>Economic studies </a:t>
            </a:r>
            <a:r>
              <a:rPr lang="en-GB" sz="1600" dirty="0"/>
              <a:t>to support national health budgeting &amp; Global Fund applications</a:t>
            </a:r>
          </a:p>
          <a:p>
            <a:pPr marL="1039785" lvl="1">
              <a:lnSpc>
                <a:spcPts val="2400"/>
              </a:lnSpc>
              <a:spcBef>
                <a:spcPts val="0"/>
              </a:spcBef>
              <a:spcAft>
                <a:spcPts val="800"/>
              </a:spcAft>
            </a:pPr>
            <a:r>
              <a:rPr lang="en-GB" sz="1600" dirty="0"/>
              <a:t>Cost savings owing to PDMC; Cost per life saved</a:t>
            </a:r>
          </a:p>
          <a:p>
            <a:pPr marL="1039785" lvl="1">
              <a:lnSpc>
                <a:spcPts val="2400"/>
              </a:lnSpc>
              <a:spcBef>
                <a:spcPts val="0"/>
              </a:spcBef>
              <a:spcAft>
                <a:spcPts val="800"/>
              </a:spcAft>
            </a:pPr>
            <a:r>
              <a:rPr lang="en-GB" sz="1600" dirty="0"/>
              <a:t>Cost‑effectiveness of alternative delivery strategies</a:t>
            </a:r>
          </a:p>
          <a:p>
            <a:pPr marL="125408">
              <a:lnSpc>
                <a:spcPts val="2400"/>
              </a:lnSpc>
              <a:spcBef>
                <a:spcPts val="0"/>
              </a:spcBef>
              <a:spcAft>
                <a:spcPts val="800"/>
              </a:spcAft>
            </a:pPr>
            <a:r>
              <a:rPr lang="en-GB" sz="1867" dirty="0">
                <a:solidFill>
                  <a:srgbClr val="000000"/>
                </a:solidFill>
                <a:latin typeface="Arial" panose="020B0604020202020204"/>
              </a:rPr>
              <a:t>2. Use evidence from implementation programmes, pilots and trials to develop globally available  </a:t>
            </a:r>
            <a:r>
              <a:rPr lang="en-GB" sz="1867" b="1" dirty="0">
                <a:solidFill>
                  <a:srgbClr val="000000"/>
                </a:solidFill>
                <a:latin typeface="Arial" panose="020B0604020202020204"/>
              </a:rPr>
              <a:t>implementation guidance </a:t>
            </a:r>
            <a:r>
              <a:rPr lang="en-GB" sz="1867" dirty="0">
                <a:solidFill>
                  <a:srgbClr val="000000"/>
                </a:solidFill>
                <a:latin typeface="Arial" panose="020B0604020202020204"/>
              </a:rPr>
              <a:t>to support country scale-up </a:t>
            </a:r>
            <a:r>
              <a:rPr lang="en-GB" sz="1200" dirty="0"/>
              <a:t> </a:t>
            </a:r>
          </a:p>
        </p:txBody>
      </p:sp>
      <p:sp>
        <p:nvSpPr>
          <p:cNvPr id="5" name="Title 4">
            <a:extLst>
              <a:ext uri="{FF2B5EF4-FFF2-40B4-BE49-F238E27FC236}">
                <a16:creationId xmlns:a16="http://schemas.microsoft.com/office/drawing/2014/main" id="{21298ECE-9C58-50E6-8CA4-3C3D3B89C16C}"/>
              </a:ext>
            </a:extLst>
          </p:cNvPr>
          <p:cNvSpPr>
            <a:spLocks noGrp="1"/>
          </p:cNvSpPr>
          <p:nvPr>
            <p:ph type="title"/>
          </p:nvPr>
        </p:nvSpPr>
        <p:spPr>
          <a:xfrm>
            <a:off x="1082263" y="397432"/>
            <a:ext cx="10515600" cy="519656"/>
          </a:xfrm>
        </p:spPr>
        <p:txBody>
          <a:bodyPr>
            <a:normAutofit fontScale="90000"/>
          </a:bodyPr>
          <a:lstStyle/>
          <a:p>
            <a:r>
              <a:rPr lang="en-US" sz="3733" dirty="0"/>
              <a:t>Knowledge gaps &amp; next steps</a:t>
            </a:r>
            <a:endParaRPr lang="en-US" dirty="0"/>
          </a:p>
        </p:txBody>
      </p:sp>
    </p:spTree>
    <p:extLst>
      <p:ext uri="{BB962C8B-B14F-4D97-AF65-F5344CB8AC3E}">
        <p14:creationId xmlns:p14="http://schemas.microsoft.com/office/powerpoint/2010/main" val="1575419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15B59A5-D819-76E6-7C87-6352254F4745}"/>
              </a:ext>
            </a:extLst>
          </p:cNvPr>
          <p:cNvSpPr>
            <a:spLocks noGrp="1"/>
          </p:cNvSpPr>
          <p:nvPr>
            <p:ph type="body" sz="quarter" idx="10"/>
          </p:nvPr>
        </p:nvSpPr>
        <p:spPr>
          <a:xfrm>
            <a:off x="10069688" y="3334852"/>
            <a:ext cx="1918963" cy="887195"/>
          </a:xfrm>
        </p:spPr>
        <p:txBody>
          <a:bodyPr>
            <a:normAutofit fontScale="62500" lnSpcReduction="20000"/>
          </a:bodyPr>
          <a:lstStyle/>
          <a:p>
            <a:r>
              <a:rPr lang="en-US" dirty="0">
                <a:solidFill>
                  <a:schemeClr val="tx1">
                    <a:lumMod val="65000"/>
                    <a:lumOff val="35000"/>
                  </a:schemeClr>
                </a:solidFill>
              </a:rPr>
              <a:t>PDMC stakeholder engagement meeting with Benin, Kenya, Malawi, and Uganda held in Nairobi  (September 2023) </a:t>
            </a:r>
            <a:r>
              <a:rPr lang="en-US" sz="1467" i="1" dirty="0">
                <a:solidFill>
                  <a:schemeClr val="tx1">
                    <a:lumMod val="65000"/>
                    <a:lumOff val="35000"/>
                  </a:schemeClr>
                </a:solidFill>
              </a:rPr>
              <a:t>Photo credit: Jenny Hill</a:t>
            </a:r>
          </a:p>
        </p:txBody>
      </p:sp>
      <p:sp>
        <p:nvSpPr>
          <p:cNvPr id="10" name="Title 2">
            <a:extLst>
              <a:ext uri="{FF2B5EF4-FFF2-40B4-BE49-F238E27FC236}">
                <a16:creationId xmlns:a16="http://schemas.microsoft.com/office/drawing/2014/main" id="{9CFC5A9D-FF09-580C-ADA5-D5F91F984AD1}"/>
              </a:ext>
            </a:extLst>
          </p:cNvPr>
          <p:cNvSpPr>
            <a:spLocks noGrp="1"/>
          </p:cNvSpPr>
          <p:nvPr>
            <p:ph type="title"/>
          </p:nvPr>
        </p:nvSpPr>
        <p:spPr>
          <a:xfrm>
            <a:off x="10069689" y="1413879"/>
            <a:ext cx="2082807" cy="519656"/>
          </a:xfrm>
        </p:spPr>
        <p:txBody>
          <a:bodyPr>
            <a:normAutofit fontScale="90000"/>
          </a:bodyPr>
          <a:lstStyle/>
          <a:p>
            <a:r>
              <a:rPr lang="en-US" dirty="0"/>
              <a:t>Thank you!</a:t>
            </a:r>
          </a:p>
        </p:txBody>
      </p:sp>
      <p:pic>
        <p:nvPicPr>
          <p:cNvPr id="3" name="Picture 2">
            <a:extLst>
              <a:ext uri="{FF2B5EF4-FFF2-40B4-BE49-F238E27FC236}">
                <a16:creationId xmlns:a16="http://schemas.microsoft.com/office/drawing/2014/main" id="{B6D5BC6B-C5F3-C454-A97E-46D0BAF04A52}"/>
              </a:ext>
            </a:extLst>
          </p:cNvPr>
          <p:cNvPicPr>
            <a:picLocks noChangeAspect="1"/>
          </p:cNvPicPr>
          <p:nvPr/>
        </p:nvPicPr>
        <p:blipFill>
          <a:blip r:embed="rId3"/>
          <a:srcRect l="11932" r="5961" b="-3"/>
          <a:stretch>
            <a:fillRect/>
          </a:stretch>
        </p:blipFill>
        <p:spPr>
          <a:xfrm>
            <a:off x="1" y="10532"/>
            <a:ext cx="9979377" cy="6836937"/>
          </a:xfrm>
          <a:prstGeom prst="rect">
            <a:avLst/>
          </a:prstGeom>
          <a:noFill/>
        </p:spPr>
      </p:pic>
    </p:spTree>
    <p:extLst>
      <p:ext uri="{BB962C8B-B14F-4D97-AF65-F5344CB8AC3E}">
        <p14:creationId xmlns:p14="http://schemas.microsoft.com/office/powerpoint/2010/main" val="421827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Rectangle 43">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DA7225-7643-42CB-EC0D-443FCAF6C7FC}"/>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3100">
                <a:solidFill>
                  <a:srgbClr val="FFFFFF"/>
                </a:solidFill>
              </a:rPr>
              <a:t>PDMC Program Implementation: Panel Discussion</a:t>
            </a:r>
          </a:p>
        </p:txBody>
      </p:sp>
      <p:pic>
        <p:nvPicPr>
          <p:cNvPr id="4" name="Picture 3">
            <a:extLst>
              <a:ext uri="{FF2B5EF4-FFF2-40B4-BE49-F238E27FC236}">
                <a16:creationId xmlns:a16="http://schemas.microsoft.com/office/drawing/2014/main" id="{22062892-0A0B-B175-3FEA-119367148A17}"/>
              </a:ext>
            </a:extLst>
          </p:cNvPr>
          <p:cNvPicPr>
            <a:picLocks noChangeAspect="1"/>
          </p:cNvPicPr>
          <p:nvPr/>
        </p:nvPicPr>
        <p:blipFill>
          <a:blip r:embed="rId2"/>
          <a:srcRect l="1776" r="11188" b="3"/>
          <a:stretch>
            <a:fillRect/>
          </a:stretch>
        </p:blipFill>
        <p:spPr>
          <a:xfrm>
            <a:off x="4775217" y="760154"/>
            <a:ext cx="3147413" cy="5337432"/>
          </a:xfrm>
          <a:prstGeom prst="rect">
            <a:avLst/>
          </a:prstGeom>
        </p:spPr>
      </p:pic>
      <p:pic>
        <p:nvPicPr>
          <p:cNvPr id="5" name="Picture 4">
            <a:extLst>
              <a:ext uri="{FF2B5EF4-FFF2-40B4-BE49-F238E27FC236}">
                <a16:creationId xmlns:a16="http://schemas.microsoft.com/office/drawing/2014/main" id="{569BAB50-1D0F-3141-BF96-C5170443832C}"/>
              </a:ext>
            </a:extLst>
          </p:cNvPr>
          <p:cNvPicPr>
            <a:picLocks noChangeAspect="1"/>
          </p:cNvPicPr>
          <p:nvPr/>
        </p:nvPicPr>
        <p:blipFill>
          <a:blip r:embed="rId3"/>
          <a:srcRect l="6399" r="3" b="3"/>
          <a:stretch>
            <a:fillRect/>
          </a:stretch>
        </p:blipFill>
        <p:spPr>
          <a:xfrm>
            <a:off x="8266414" y="764888"/>
            <a:ext cx="3141973" cy="5328225"/>
          </a:xfrm>
          <a:prstGeom prst="rect">
            <a:avLst/>
          </a:prstGeom>
        </p:spPr>
      </p:pic>
      <p:sp>
        <p:nvSpPr>
          <p:cNvPr id="8" name="TextBox 7">
            <a:extLst>
              <a:ext uri="{FF2B5EF4-FFF2-40B4-BE49-F238E27FC236}">
                <a16:creationId xmlns:a16="http://schemas.microsoft.com/office/drawing/2014/main" id="{48496C0D-74D2-31A9-928C-324F5E71E739}"/>
              </a:ext>
            </a:extLst>
          </p:cNvPr>
          <p:cNvSpPr txBox="1"/>
          <p:nvPr/>
        </p:nvSpPr>
        <p:spPr>
          <a:xfrm>
            <a:off x="5278582" y="6289964"/>
            <a:ext cx="2424545" cy="374072"/>
          </a:xfrm>
          <a:prstGeom prst="rect">
            <a:avLst/>
          </a:prstGeom>
          <a:noFill/>
        </p:spPr>
        <p:txBody>
          <a:bodyPr wrap="square" rtlCol="0">
            <a:spAutoFit/>
          </a:bodyPr>
          <a:lstStyle/>
          <a:p>
            <a:pPr algn="ctr"/>
            <a:r>
              <a:rPr lang="en-MW" b="1" dirty="0"/>
              <a:t>Uganda</a:t>
            </a:r>
          </a:p>
        </p:txBody>
      </p:sp>
      <p:sp>
        <p:nvSpPr>
          <p:cNvPr id="9" name="TextBox 8">
            <a:extLst>
              <a:ext uri="{FF2B5EF4-FFF2-40B4-BE49-F238E27FC236}">
                <a16:creationId xmlns:a16="http://schemas.microsoft.com/office/drawing/2014/main" id="{F10CBD46-4E89-5B17-F0DB-CE4010FEADCC}"/>
              </a:ext>
            </a:extLst>
          </p:cNvPr>
          <p:cNvSpPr txBox="1"/>
          <p:nvPr/>
        </p:nvSpPr>
        <p:spPr>
          <a:xfrm>
            <a:off x="8625127" y="6288520"/>
            <a:ext cx="2424545" cy="374072"/>
          </a:xfrm>
          <a:prstGeom prst="rect">
            <a:avLst/>
          </a:prstGeom>
          <a:noFill/>
        </p:spPr>
        <p:txBody>
          <a:bodyPr wrap="square" rtlCol="0">
            <a:spAutoFit/>
          </a:bodyPr>
          <a:lstStyle/>
          <a:p>
            <a:pPr algn="ctr"/>
            <a:r>
              <a:rPr lang="en-MW" b="1" dirty="0"/>
              <a:t>Malawi</a:t>
            </a:r>
          </a:p>
        </p:txBody>
      </p:sp>
    </p:spTree>
    <p:extLst>
      <p:ext uri="{BB962C8B-B14F-4D97-AF65-F5344CB8AC3E}">
        <p14:creationId xmlns:p14="http://schemas.microsoft.com/office/powerpoint/2010/main" val="1030191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TotalTime>
  <Words>962</Words>
  <Application>Microsoft Macintosh PowerPoint</Application>
  <PresentationFormat>Widescreen</PresentationFormat>
  <Paragraphs>105</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Wingdings</vt:lpstr>
      <vt:lpstr>Office Theme</vt:lpstr>
      <vt:lpstr>Post-discharge Malaria Chemoprevention (PDMC) Overview</vt:lpstr>
      <vt:lpstr>PowerPoint Presentation</vt:lpstr>
      <vt:lpstr>PowerPoint Presentation</vt:lpstr>
      <vt:lpstr>PDMC benefits and demand</vt:lpstr>
      <vt:lpstr>Status of PDMC policy uptake and research</vt:lpstr>
      <vt:lpstr>National policy considerations</vt:lpstr>
      <vt:lpstr>Knowledge gaps &amp; next steps</vt:lpstr>
      <vt:lpstr>Thank you!</vt:lpstr>
      <vt:lpstr>PDMC Program Implementation: Panel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Kamija Phiri</dc:creator>
  <cp:lastModifiedBy>Microsoft Office User</cp:lastModifiedBy>
  <cp:revision>3</cp:revision>
  <dcterms:created xsi:type="dcterms:W3CDTF">2026-02-25T13:31:34Z</dcterms:created>
  <dcterms:modified xsi:type="dcterms:W3CDTF">2026-02-26T12:48:31Z</dcterms:modified>
</cp:coreProperties>
</file>