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0" r:id="rId4"/>
  </p:sldMasterIdLst>
  <p:notesMasterIdLst>
    <p:notesMasterId r:id="rId19"/>
  </p:notesMasterIdLst>
  <p:sldIdLst>
    <p:sldId id="525" r:id="rId5"/>
    <p:sldId id="1564" r:id="rId6"/>
    <p:sldId id="1568" r:id="rId7"/>
    <p:sldId id="3025" r:id="rId8"/>
    <p:sldId id="2147483146" r:id="rId9"/>
    <p:sldId id="257" r:id="rId10"/>
    <p:sldId id="1305" r:id="rId11"/>
    <p:sldId id="2147374824" r:id="rId12"/>
    <p:sldId id="1554" r:id="rId13"/>
    <p:sldId id="2147483133" r:id="rId14"/>
    <p:sldId id="550" r:id="rId15"/>
    <p:sldId id="2147483141" r:id="rId16"/>
    <p:sldId id="2147483147" r:id="rId17"/>
    <p:sldId id="2147483148" r:id="rId18"/>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90015-EFCF-0FBA-72AA-EC5932BB32AF}" name="Luigi Nunez" initials="LN" userId="S::lnunez@psi.org::a5644c20-130a-4064-9fb3-6f0430525b71" providerId="AD"/>
  <p188:author id="{8E82CE56-86C2-C78F-03DA-F78F5D6F36A1}" name="Erica Berlin" initials="EB" userId="S::eberlin@psi.org::1fbe28a4-3999-4f5d-95af-4cb51578a42f" providerId="AD"/>
  <p188:author id="{D7D0A77C-3EC1-2B77-BAD0-A19F55DDB26F}" name="Maggie Clougherty" initials="MC" userId="S::mclougherty@psi.org::4963bdeb-8b21-4a1d-8545-69584354f20a" providerId="AD"/>
  <p188:author id="{001DFE86-C389-4C87-1C8F-456592C31FE4}" name="Charlotte Eddis" initials="E" userId="S::ceddis@psi.org::4fccab93-82f3-4b4b-9597-eb75872c70a2" providerId="AD"/>
  <p188:author id="{90869BA4-A69E-609C-F49E-DD6DC2C94F91}" name="Taylor Prochnow" initials="TP" userId="S::tprochnow@psi.org::23091137-d37e-49bf-b1b9-5ccc7a3422ae" providerId="AD"/>
  <p188:author id="{320E89B3-1347-772D-2A64-0021DCDB0492}" name="Meredith Center" initials="MC" userId="S::mcenter@psi.org::1294a8c6-9bb4-4d7c-b13d-e80cc667e1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redith Center" initials="MC [2]" lastIdx="3" clrIdx="6">
    <p:extLst>
      <p:ext uri="{19B8F6BF-5375-455C-9EA6-DF929625EA0E}">
        <p15:presenceInfo xmlns:p15="http://schemas.microsoft.com/office/powerpoint/2012/main" userId="Meredith Center" providerId="None"/>
      </p:ext>
    </p:extLst>
  </p:cmAuthor>
  <p:cmAuthor id="1" name="Christopher Lourenco" initials="CL" lastIdx="1" clrIdx="0">
    <p:extLst>
      <p:ext uri="{19B8F6BF-5375-455C-9EA6-DF929625EA0E}">
        <p15:presenceInfo xmlns:p15="http://schemas.microsoft.com/office/powerpoint/2012/main" userId="S::clourenco@psi.org::5ea8c904-8677-4abd-8349-a80b5124605a" providerId="AD"/>
      </p:ext>
    </p:extLst>
  </p:cmAuthor>
  <p:cmAuthor id="8" name="Andy Tompsett" initials="AT" lastIdx="2" clrIdx="7">
    <p:extLst>
      <p:ext uri="{19B8F6BF-5375-455C-9EA6-DF929625EA0E}">
        <p15:presenceInfo xmlns:p15="http://schemas.microsoft.com/office/powerpoint/2012/main" userId="S::atompsett@psi.org::64b60bb2-a6ba-4f31-ab69-46fbd70072db" providerId="AD"/>
      </p:ext>
    </p:extLst>
  </p:cmAuthor>
  <p:cmAuthor id="2" name="Meredith Center" initials="MC" lastIdx="14" clrIdx="1">
    <p:extLst>
      <p:ext uri="{19B8F6BF-5375-455C-9EA6-DF929625EA0E}">
        <p15:presenceInfo xmlns:p15="http://schemas.microsoft.com/office/powerpoint/2012/main" userId="S::mcenter@psi.org::1294a8c6-9bb4-4d7c-b13d-e80cc667e163" providerId="AD"/>
      </p:ext>
    </p:extLst>
  </p:cmAuthor>
  <p:cmAuthor id="9" name="Gosling, Roland (Roly)" initials="GR(" lastIdx="1" clrIdx="8">
    <p:extLst>
      <p:ext uri="{19B8F6BF-5375-455C-9EA6-DF929625EA0E}">
        <p15:presenceInfo xmlns:p15="http://schemas.microsoft.com/office/powerpoint/2012/main" userId="S::roly.gosling@ucsf.edu::8838bd05-e16b-4b46-9939-69aa81586179" providerId="AD"/>
      </p:ext>
    </p:extLst>
  </p:cmAuthor>
  <p:cmAuthor id="3" name="Tarryn Haslam" initials="TH" lastIdx="1" clrIdx="2">
    <p:extLst>
      <p:ext uri="{19B8F6BF-5375-455C-9EA6-DF929625EA0E}">
        <p15:presenceInfo xmlns:p15="http://schemas.microsoft.com/office/powerpoint/2012/main" userId="S::thaslam@psi.org::8ea2b272-7fbd-4810-bb90-3e04eef4d0e3" providerId="AD"/>
      </p:ext>
    </p:extLst>
  </p:cmAuthor>
  <p:cmAuthor id="4" name="Lucy Paintain" initials="LP" lastIdx="9" clrIdx="3">
    <p:extLst>
      <p:ext uri="{19B8F6BF-5375-455C-9EA6-DF929625EA0E}">
        <p15:presenceInfo xmlns:p15="http://schemas.microsoft.com/office/powerpoint/2012/main" userId="S::idcvlpai@lshtm.ac.uk::731b37e5-8470-4580-a3e9-34ed80677242" providerId="AD"/>
      </p:ext>
    </p:extLst>
  </p:cmAuthor>
  <p:cmAuthor id="5" name="Sian Clarke" initials="SC" lastIdx="1" clrIdx="4">
    <p:extLst>
      <p:ext uri="{19B8F6BF-5375-455C-9EA6-DF929625EA0E}">
        <p15:presenceInfo xmlns:p15="http://schemas.microsoft.com/office/powerpoint/2012/main" userId="S::idcvscla@lshtm.ac.uk::c7211bd1-62f1-4ee7-b325-fb0ba2df049c" providerId="AD"/>
      </p:ext>
    </p:extLst>
  </p:cmAuthor>
  <p:cmAuthor id="6" name="Meredith Center (PSI/C)" initials="MC(" lastIdx="6" clrIdx="5">
    <p:extLst>
      <p:ext uri="{19B8F6BF-5375-455C-9EA6-DF929625EA0E}">
        <p15:presenceInfo xmlns:p15="http://schemas.microsoft.com/office/powerpoint/2012/main" userId="S::mcenter@psi.org.kh::d2e2002e-502d-4b7f-b61e-9d0d444b0c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E20"/>
    <a:srgbClr val="0000FF"/>
    <a:srgbClr val="8DC9C8"/>
    <a:srgbClr val="FFFFFF"/>
    <a:srgbClr val="00B5E1"/>
    <a:srgbClr val="18AC68"/>
    <a:srgbClr val="ED4699"/>
    <a:srgbClr val="FCF45B"/>
    <a:srgbClr val="BFD730"/>
    <a:srgbClr val="F18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99453-2153-40A0-9223-8A446002538C}" v="176" dt="2026-02-20T11:46:17.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2" autoAdjust="0"/>
  </p:normalViewPr>
  <p:slideViewPr>
    <p:cSldViewPr snapToGrid="0" showGuides="1">
      <p:cViewPr varScale="1">
        <p:scale>
          <a:sx n="28" d="100"/>
          <a:sy n="28" d="100"/>
        </p:scale>
        <p:origin x="1044" y="36"/>
      </p:cViewPr>
      <p:guideLst/>
    </p:cSldViewPr>
  </p:slideViewPr>
  <p:notesTextViewPr>
    <p:cViewPr>
      <p:scale>
        <a:sx n="1" d="1"/>
        <a:sy n="1" d="1"/>
      </p:scale>
      <p:origin x="0" y="0"/>
    </p:cViewPr>
  </p:notesTextViewPr>
  <p:sorterViewPr>
    <p:cViewPr varScale="1">
      <p:scale>
        <a:sx n="1" d="1"/>
        <a:sy n="1" d="1"/>
      </p:scale>
      <p:origin x="0" y="-29504"/>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psiorg-my.sharepoint.com/personal/eberlin_psi_org/Documents/250812%20Plus%20Project%20RBM%20CMWG%20PMC%20presentation_ColumnClust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siorg-my.sharepoint.com/personal/eberlin_psi_org/Documents/250812%20Plus%20Project%20RBM%20CMWG%20PMC%20presentation_ColumnCluster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siorg-my.sharepoint.com/personal/eberlin_psi_org/Documents/250812%20Plus%20Project%20RBM%20CMWG%20PMC%20presentation_ColumnClust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a:solidFill>
                  <a:schemeClr val="tx1"/>
                </a:solidFill>
              </a:rPr>
              <a:t>Cote d'Ivoire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Cote d'Ivoire</c:v>
                </c:pt>
              </c:strCache>
            </c:strRef>
          </c:tx>
          <c:spPr>
            <a:solidFill>
              <a:srgbClr val="8DC9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PMC1</c:v>
                </c:pt>
                <c:pt idx="1">
                  <c:v>PMC2</c:v>
                </c:pt>
                <c:pt idx="2">
                  <c:v>PMC3</c:v>
                </c:pt>
                <c:pt idx="3">
                  <c:v>PMC4</c:v>
                </c:pt>
                <c:pt idx="4">
                  <c:v>PMC5</c:v>
                </c:pt>
              </c:strCache>
            </c:strRef>
          </c:cat>
          <c:val>
            <c:numRef>
              <c:f>Sheet1!$B$2:$B$6</c:f>
              <c:numCache>
                <c:formatCode>#,##0</c:formatCode>
                <c:ptCount val="5"/>
                <c:pt idx="0">
                  <c:v>149630</c:v>
                </c:pt>
                <c:pt idx="1">
                  <c:v>100311</c:v>
                </c:pt>
                <c:pt idx="2">
                  <c:v>59948</c:v>
                </c:pt>
                <c:pt idx="3">
                  <c:v>24370</c:v>
                </c:pt>
                <c:pt idx="4">
                  <c:v>6280</c:v>
                </c:pt>
              </c:numCache>
            </c:numRef>
          </c:val>
          <c:extLst>
            <c:ext xmlns:c16="http://schemas.microsoft.com/office/drawing/2014/chart" uri="{C3380CC4-5D6E-409C-BE32-E72D297353CC}">
              <c16:uniqueId val="{00000000-860E-4AD4-A075-463621BA097B}"/>
            </c:ext>
          </c:extLst>
        </c:ser>
        <c:dLbls>
          <c:showLegendKey val="0"/>
          <c:showVal val="0"/>
          <c:showCatName val="0"/>
          <c:showSerName val="0"/>
          <c:showPercent val="0"/>
          <c:showBubbleSize val="0"/>
        </c:dLbls>
        <c:gapWidth val="219"/>
        <c:overlap val="-27"/>
        <c:axId val="834203583"/>
        <c:axId val="834200703"/>
      </c:barChart>
      <c:catAx>
        <c:axId val="83420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834200703"/>
        <c:crosses val="autoZero"/>
        <c:auto val="1"/>
        <c:lblAlgn val="ctr"/>
        <c:lblOffset val="100"/>
        <c:noMultiLvlLbl val="0"/>
      </c:catAx>
      <c:valAx>
        <c:axId val="834200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834203583"/>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a:solidFill>
                  <a:schemeClr val="tx1"/>
                </a:solidFill>
              </a:rPr>
              <a:t>Benin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Benin</c:v>
                </c:pt>
              </c:strCache>
            </c:strRef>
          </c:tx>
          <c:spPr>
            <a:solidFill>
              <a:srgbClr val="8DC9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PMC1</c:v>
                </c:pt>
                <c:pt idx="1">
                  <c:v>PMC2</c:v>
                </c:pt>
                <c:pt idx="2">
                  <c:v>PMC3</c:v>
                </c:pt>
                <c:pt idx="3">
                  <c:v>PMC4</c:v>
                </c:pt>
                <c:pt idx="4">
                  <c:v>PMC5</c:v>
                </c:pt>
                <c:pt idx="5">
                  <c:v>PMC6</c:v>
                </c:pt>
                <c:pt idx="6">
                  <c:v>PMC7</c:v>
                </c:pt>
                <c:pt idx="7">
                  <c:v>PMC8</c:v>
                </c:pt>
              </c:strCache>
            </c:strRef>
          </c:cat>
          <c:val>
            <c:numRef>
              <c:f>Sheet1!$B$2:$B$9</c:f>
              <c:numCache>
                <c:formatCode>#,##0</c:formatCode>
                <c:ptCount val="8"/>
                <c:pt idx="0">
                  <c:v>149162</c:v>
                </c:pt>
                <c:pt idx="1">
                  <c:v>121318</c:v>
                </c:pt>
                <c:pt idx="2">
                  <c:v>93669</c:v>
                </c:pt>
                <c:pt idx="3">
                  <c:v>74758</c:v>
                </c:pt>
                <c:pt idx="4">
                  <c:v>36977</c:v>
                </c:pt>
                <c:pt idx="5">
                  <c:v>21858</c:v>
                </c:pt>
                <c:pt idx="6">
                  <c:v>12731</c:v>
                </c:pt>
                <c:pt idx="7">
                  <c:v>5383</c:v>
                </c:pt>
              </c:numCache>
            </c:numRef>
          </c:val>
          <c:extLst>
            <c:ext xmlns:c16="http://schemas.microsoft.com/office/drawing/2014/chart" uri="{C3380CC4-5D6E-409C-BE32-E72D297353CC}">
              <c16:uniqueId val="{00000000-80B1-4C8F-87F8-E448FEC4EF58}"/>
            </c:ext>
          </c:extLst>
        </c:ser>
        <c:dLbls>
          <c:showLegendKey val="0"/>
          <c:showVal val="0"/>
          <c:showCatName val="0"/>
          <c:showSerName val="0"/>
          <c:showPercent val="0"/>
          <c:showBubbleSize val="0"/>
        </c:dLbls>
        <c:gapWidth val="219"/>
        <c:overlap val="-27"/>
        <c:axId val="834203583"/>
        <c:axId val="834200703"/>
      </c:barChart>
      <c:catAx>
        <c:axId val="83420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834200703"/>
        <c:crosses val="autoZero"/>
        <c:auto val="1"/>
        <c:lblAlgn val="ctr"/>
        <c:lblOffset val="100"/>
        <c:noMultiLvlLbl val="0"/>
      </c:catAx>
      <c:valAx>
        <c:axId val="834200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834203583"/>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a:solidFill>
                  <a:schemeClr val="tx1"/>
                </a:solidFill>
              </a:rPr>
              <a:t>Mozambique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Mozambique</c:v>
                </c:pt>
              </c:strCache>
            </c:strRef>
          </c:tx>
          <c:spPr>
            <a:solidFill>
              <a:srgbClr val="8DC9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PMC1</c:v>
                </c:pt>
                <c:pt idx="1">
                  <c:v>PMC2</c:v>
                </c:pt>
                <c:pt idx="2">
                  <c:v>PMC3</c:v>
                </c:pt>
                <c:pt idx="3">
                  <c:v>PMC4</c:v>
                </c:pt>
                <c:pt idx="4">
                  <c:v>PMC5</c:v>
                </c:pt>
              </c:strCache>
            </c:strRef>
          </c:cat>
          <c:val>
            <c:numRef>
              <c:f>Sheet1!$B$2:$B$6</c:f>
              <c:numCache>
                <c:formatCode>#,##0</c:formatCode>
                <c:ptCount val="5"/>
                <c:pt idx="0">
                  <c:v>329749</c:v>
                </c:pt>
                <c:pt idx="1">
                  <c:v>197613</c:v>
                </c:pt>
                <c:pt idx="2">
                  <c:v>134406</c:v>
                </c:pt>
                <c:pt idx="3">
                  <c:v>68713</c:v>
                </c:pt>
                <c:pt idx="4">
                  <c:v>22589</c:v>
                </c:pt>
              </c:numCache>
            </c:numRef>
          </c:val>
          <c:extLst>
            <c:ext xmlns:c16="http://schemas.microsoft.com/office/drawing/2014/chart" uri="{C3380CC4-5D6E-409C-BE32-E72D297353CC}">
              <c16:uniqueId val="{00000000-A0E6-4D06-AAED-721090409C7F}"/>
            </c:ext>
          </c:extLst>
        </c:ser>
        <c:dLbls>
          <c:showLegendKey val="0"/>
          <c:showVal val="0"/>
          <c:showCatName val="0"/>
          <c:showSerName val="0"/>
          <c:showPercent val="0"/>
          <c:showBubbleSize val="0"/>
        </c:dLbls>
        <c:gapWidth val="219"/>
        <c:overlap val="-27"/>
        <c:axId val="834203583"/>
        <c:axId val="834200703"/>
      </c:barChart>
      <c:catAx>
        <c:axId val="83420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834200703"/>
        <c:crosses val="autoZero"/>
        <c:auto val="1"/>
        <c:lblAlgn val="ctr"/>
        <c:lblOffset val="100"/>
        <c:noMultiLvlLbl val="0"/>
      </c:catAx>
      <c:valAx>
        <c:axId val="834200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834203583"/>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Cameroon</c:v>
                </c:pt>
              </c:strCache>
            </c:strRef>
          </c:tx>
          <c:spPr>
            <a:solidFill>
              <a:srgbClr val="8DC9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PMC1</c:v>
                </c:pt>
                <c:pt idx="1">
                  <c:v>PMC2</c:v>
                </c:pt>
                <c:pt idx="2">
                  <c:v>PMC3</c:v>
                </c:pt>
                <c:pt idx="3">
                  <c:v>PMC4</c:v>
                </c:pt>
                <c:pt idx="4">
                  <c:v>PMC5</c:v>
                </c:pt>
                <c:pt idx="5">
                  <c:v>PMC6</c:v>
                </c:pt>
                <c:pt idx="6">
                  <c:v>PMC7</c:v>
                </c:pt>
                <c:pt idx="7">
                  <c:v>PMC8</c:v>
                </c:pt>
              </c:strCache>
            </c:strRef>
          </c:cat>
          <c:val>
            <c:numRef>
              <c:f>Sheet1!$B$2:$B$9</c:f>
              <c:numCache>
                <c:formatCode>General</c:formatCode>
                <c:ptCount val="8"/>
                <c:pt idx="0">
                  <c:v>70131</c:v>
                </c:pt>
                <c:pt idx="1">
                  <c:v>57103</c:v>
                </c:pt>
                <c:pt idx="2">
                  <c:v>44204</c:v>
                </c:pt>
                <c:pt idx="3">
                  <c:v>33788</c:v>
                </c:pt>
                <c:pt idx="4">
                  <c:v>17586</c:v>
                </c:pt>
                <c:pt idx="5">
                  <c:v>10282</c:v>
                </c:pt>
                <c:pt idx="6">
                  <c:v>4633</c:v>
                </c:pt>
                <c:pt idx="7">
                  <c:v>1947</c:v>
                </c:pt>
              </c:numCache>
            </c:numRef>
          </c:val>
          <c:extLst>
            <c:ext xmlns:c16="http://schemas.microsoft.com/office/drawing/2014/chart" uri="{C3380CC4-5D6E-409C-BE32-E72D297353CC}">
              <c16:uniqueId val="{00000000-EC5F-4AF9-AC4A-42C1375E9414}"/>
            </c:ext>
          </c:extLst>
        </c:ser>
        <c:dLbls>
          <c:dLblPos val="outEnd"/>
          <c:showLegendKey val="0"/>
          <c:showVal val="1"/>
          <c:showCatName val="0"/>
          <c:showSerName val="0"/>
          <c:showPercent val="0"/>
          <c:showBubbleSize val="0"/>
        </c:dLbls>
        <c:gapWidth val="219"/>
        <c:overlap val="-27"/>
        <c:axId val="5794367"/>
        <c:axId val="5799167"/>
      </c:barChart>
      <c:catAx>
        <c:axId val="579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5799167"/>
        <c:crosses val="autoZero"/>
        <c:auto val="1"/>
        <c:lblAlgn val="ctr"/>
        <c:lblOffset val="100"/>
        <c:noMultiLvlLbl val="0"/>
      </c:catAx>
      <c:valAx>
        <c:axId val="5799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5794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Light" panose="02000000000000000000" pitchFamily="2" charset="0"/>
              </a:defRPr>
            </a:lvl1pPr>
          </a:lstStyle>
          <a:p>
            <a:fld id="{498593FA-E9AB-EC48-9716-96CC64AC765D}" type="slidenum">
              <a:rPr lang="en-US" smtClean="0"/>
              <a:pPr/>
              <a:t>‹#›</a:t>
            </a:fld>
            <a:endParaRPr lang="en-US"/>
          </a:p>
        </p:txBody>
      </p:sp>
      <p:sp>
        <p:nvSpPr>
          <p:cNvPr id="8" name="Footer Placeholder 7">
            <a:extLst>
              <a:ext uri="{FF2B5EF4-FFF2-40B4-BE49-F238E27FC236}">
                <a16:creationId xmlns:a16="http://schemas.microsoft.com/office/drawing/2014/main" id="{D3C8C52C-8C54-AA48-867D-06C02049155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1984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8593FA-E9AB-EC48-9716-96CC64AC765D}" type="slidenum">
              <a:rPr kumimoji="0" lang="en-US"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417506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DA94D-75C2-4D99-8FB0-EC5861B0C156}" type="slidenum">
              <a:rPr lang="fr-FR" smtClean="0"/>
              <a:t>4</a:t>
            </a:fld>
            <a:endParaRPr lang="fr-FR"/>
          </a:p>
        </p:txBody>
      </p:sp>
    </p:spTree>
    <p:extLst>
      <p:ext uri="{BB962C8B-B14F-4D97-AF65-F5344CB8AC3E}">
        <p14:creationId xmlns:p14="http://schemas.microsoft.com/office/powerpoint/2010/main" val="282211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92C81-EA16-4981-12A3-212AABE6E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4EF87-7434-D409-8005-019E1B72D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34CB3-465E-670D-CC45-60D873693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DBC66-E271-C48F-BBB4-52F62084C6ED}"/>
              </a:ext>
            </a:extLst>
          </p:cNvPr>
          <p:cNvSpPr>
            <a:spLocks noGrp="1"/>
          </p:cNvSpPr>
          <p:nvPr>
            <p:ph type="sldNum" sz="quarter" idx="5"/>
          </p:nvPr>
        </p:nvSpPr>
        <p:spPr/>
        <p:txBody>
          <a:bodyPr/>
          <a:lstStyle/>
          <a:p>
            <a:fld id="{5D9DA94D-75C2-4D99-8FB0-EC5861B0C156}" type="slidenum">
              <a:rPr lang="fr-FR" smtClean="0"/>
              <a:t>5</a:t>
            </a:fld>
            <a:endParaRPr lang="fr-FR"/>
          </a:p>
        </p:txBody>
      </p:sp>
    </p:spTree>
    <p:extLst>
      <p:ext uri="{BB962C8B-B14F-4D97-AF65-F5344CB8AC3E}">
        <p14:creationId xmlns:p14="http://schemas.microsoft.com/office/powerpoint/2010/main" val="204434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DA94D-75C2-4D99-8FB0-EC5861B0C156}" type="slidenum">
              <a:rPr lang="fr-FR" smtClean="0"/>
              <a:t>7</a:t>
            </a:fld>
            <a:endParaRPr lang="fr-FR"/>
          </a:p>
        </p:txBody>
      </p:sp>
    </p:spTree>
    <p:extLst>
      <p:ext uri="{BB962C8B-B14F-4D97-AF65-F5344CB8AC3E}">
        <p14:creationId xmlns:p14="http://schemas.microsoft.com/office/powerpoint/2010/main" val="338170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0F2B-F442-FA64-04D1-EB1A9D49C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760D3-7441-5D2D-B3F0-6965D8A81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D558E-E124-C2D2-EE37-5CAF0D498233}"/>
              </a:ext>
            </a:extLst>
          </p:cNvPr>
          <p:cNvSpPr>
            <a:spLocks noGrp="1"/>
          </p:cNvSpPr>
          <p:nvPr>
            <p:ph type="body" idx="1"/>
          </p:nvPr>
        </p:nvSpPr>
        <p:spPr/>
        <p:txBody>
          <a:bodyPr/>
          <a:lstStyle/>
          <a:p>
            <a:r>
              <a:rPr lang="en-US" dirty="0">
                <a:ea typeface="Roboto Light" panose="02000000000000000000" pitchFamily="2" charset="0"/>
              </a:rPr>
              <a:t>The more important thing to observe here is that each country adopts his calendar according to its capacity of ordering SP, coverage, opportunities to catchup and more informed by the age pattern of severe malaria</a:t>
            </a:r>
          </a:p>
          <a:p>
            <a:r>
              <a:rPr lang="en-US" dirty="0">
                <a:ea typeface="Roboto Light" panose="02000000000000000000" pitchFamily="2" charset="0"/>
              </a:rPr>
              <a:t>You can note that at the 2</a:t>
            </a:r>
            <a:r>
              <a:rPr lang="en-US" baseline="30000" dirty="0">
                <a:ea typeface="Roboto Light" panose="02000000000000000000" pitchFamily="2" charset="0"/>
              </a:rPr>
              <a:t>nd</a:t>
            </a:r>
            <a:r>
              <a:rPr lang="en-US" dirty="0">
                <a:ea typeface="Roboto Light" panose="02000000000000000000" pitchFamily="2" charset="0"/>
              </a:rPr>
              <a:t> </a:t>
            </a:r>
            <a:r>
              <a:rPr lang="en-US" dirty="0" err="1">
                <a:ea typeface="Roboto Light" panose="02000000000000000000" pitchFamily="2" charset="0"/>
              </a:rPr>
              <a:t>yol</a:t>
            </a:r>
            <a:r>
              <a:rPr lang="en-US" dirty="0">
                <a:ea typeface="Roboto Light" panose="02000000000000000000" pitchFamily="2" charset="0"/>
              </a:rPr>
              <a:t>, the contacts are more aligned to vit A because of the hard-to-reach group age through the EPI</a:t>
            </a:r>
          </a:p>
        </p:txBody>
      </p:sp>
      <p:sp>
        <p:nvSpPr>
          <p:cNvPr id="4" name="Slide Number Placeholder 3">
            <a:extLst>
              <a:ext uri="{FF2B5EF4-FFF2-40B4-BE49-F238E27FC236}">
                <a16:creationId xmlns:a16="http://schemas.microsoft.com/office/drawing/2014/main" id="{A2F8BCAD-43B5-7E8F-B96D-9D373F5D19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593FA-E9AB-EC48-9716-96CC64AC7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59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B985C-1FB8-9272-736A-CB690D31A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DD183-4786-3880-4A6F-E0FEDFF9B1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F8DA-C96D-1722-D835-0142F1BF3E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A7EF21-DFB9-2800-9FB9-E5F96FE4C2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8593FA-E9AB-EC48-9716-96CC64AC765D}" type="slidenum">
              <a:rPr kumimoji="0" lang="en-US"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271591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BAB75-2C12-0041-89F1-37A8042FC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2DC9E-578B-ED0C-F505-AA747C5CC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2EB4-6B46-AEFB-D005-1C926F1A516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Difference between coverage of individual dose and cumulative doses is due mostly by vit A being delivered by “nutrition and child week” (and not recorded in vaccination cards). 27% (82%-55%) of children receiving the first dose of vitamin A hadn’t received DPT2 &amp; DPT3 </a:t>
            </a:r>
            <a:r>
              <a:rPr lang="en-US" b="1" u="sng" dirty="0"/>
              <a:t>(this is a potential way that could be used to find zero dose or dropped out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our baseline it seems that the proportion of vaccines received by outreach delivery method is very low. Need to see if it is the same is happening in </a:t>
            </a:r>
            <a:r>
              <a:rPr lang="en-US" dirty="0" err="1"/>
              <a:t>CdI</a:t>
            </a:r>
            <a:r>
              <a:rPr lang="en-US" dirty="0"/>
              <a:t>/ Benin and at end of the study evaluations (we expect differences, seeing the support of PSI to outreach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9A075B1-6413-2430-BE5A-0FA6AD62ACE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172D5D-3715-4A0A-960A-5D3C70AACC16}" type="slidenum">
              <a:rPr kumimoji="0" lang="en-GB"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20531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M" dirty="0"/>
          </a:p>
        </p:txBody>
      </p:sp>
      <p:sp>
        <p:nvSpPr>
          <p:cNvPr id="4" name="Espace réservé du numéro de diapositive 3"/>
          <p:cNvSpPr>
            <a:spLocks noGrp="1"/>
          </p:cNvSpPr>
          <p:nvPr>
            <p:ph type="sldNum" sz="quarter" idx="5"/>
          </p:nvPr>
        </p:nvSpPr>
        <p:spPr/>
        <p:txBody>
          <a:bodyPr/>
          <a:lstStyle/>
          <a:p>
            <a:fld id="{498593FA-E9AB-EC48-9716-96CC64AC765D}" type="slidenum">
              <a:rPr lang="en-US" smtClean="0"/>
              <a:pPr/>
              <a:t>14</a:t>
            </a:fld>
            <a:endParaRPr lang="en-US"/>
          </a:p>
        </p:txBody>
      </p:sp>
    </p:spTree>
    <p:extLst>
      <p:ext uri="{BB962C8B-B14F-4D97-AF65-F5344CB8AC3E}">
        <p14:creationId xmlns:p14="http://schemas.microsoft.com/office/powerpoint/2010/main" val="3829975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1306138" y="6089650"/>
            <a:ext cx="9914312" cy="696955"/>
          </a:xfrm>
          <a:prstGeom prst="rect">
            <a:avLst/>
          </a:prstGeom>
        </p:spPr>
        <p:txBody>
          <a:bodyPr/>
          <a:lstStyle>
            <a:lvl1pPr>
              <a:defRPr>
                <a:solidFill>
                  <a:schemeClr val="accent1"/>
                </a:solidFill>
              </a:defRPr>
            </a:lvl1p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1477588" y="7620000"/>
            <a:ext cx="7010400" cy="2731524"/>
          </a:xfrm>
          <a:prstGeom prst="rect">
            <a:avLst/>
          </a:prstGeom>
        </p:spPr>
        <p:txBody>
          <a:bodyPr/>
          <a:lstStyle>
            <a:lvl1pPr>
              <a:defRPr sz="3600">
                <a:latin typeface="+mn-lt"/>
                <a:ea typeface="+mn-ea"/>
              </a:defRPr>
            </a:lvl1pPr>
          </a:lstStyle>
          <a:p>
            <a:pPr lvl="0"/>
            <a:r>
              <a:rPr lang="en-US"/>
              <a:t>Click to edit Master text styles</a:t>
            </a:r>
          </a:p>
        </p:txBody>
      </p:sp>
      <p:sp>
        <p:nvSpPr>
          <p:cNvPr id="10" name="Picture Placeholder 8">
            <a:extLst>
              <a:ext uri="{FF2B5EF4-FFF2-40B4-BE49-F238E27FC236}">
                <a16:creationId xmlns:a16="http://schemas.microsoft.com/office/drawing/2014/main" id="{C0805733-1346-49B9-6346-8AF91F1F02D4}"/>
              </a:ext>
            </a:extLst>
          </p:cNvPr>
          <p:cNvSpPr>
            <a:spLocks noGrp="1"/>
          </p:cNvSpPr>
          <p:nvPr>
            <p:ph type="pic" sz="quarter" idx="12"/>
          </p:nvPr>
        </p:nvSpPr>
        <p:spPr>
          <a:xfrm>
            <a:off x="15240000" y="2627582"/>
            <a:ext cx="9144000" cy="9145588"/>
          </a:xfrm>
          <a:prstGeom prst="rect">
            <a:avLst/>
          </a:prstGeom>
        </p:spPr>
        <p:txBody>
          <a:bodyPr/>
          <a:lstStyle/>
          <a:p>
            <a:r>
              <a:rPr lang="en-US"/>
              <a:t>Click icon to add picture</a:t>
            </a:r>
          </a:p>
        </p:txBody>
      </p:sp>
      <p:pic>
        <p:nvPicPr>
          <p:cNvPr id="4" name="Picture 3" descr="Logo, pie chart&#10;&#10;Description automatically generated">
            <a:extLst>
              <a:ext uri="{FF2B5EF4-FFF2-40B4-BE49-F238E27FC236}">
                <a16:creationId xmlns:a16="http://schemas.microsoft.com/office/drawing/2014/main" id="{F59513A2-A5CF-176F-E251-7F9FA5CD2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717" y="289935"/>
            <a:ext cx="2725403" cy="2572623"/>
          </a:xfrm>
          <a:prstGeom prst="rect">
            <a:avLst/>
          </a:prstGeom>
        </p:spPr>
      </p:pic>
    </p:spTree>
    <p:extLst>
      <p:ext uri="{BB962C8B-B14F-4D97-AF65-F5344CB8AC3E}">
        <p14:creationId xmlns:p14="http://schemas.microsoft.com/office/powerpoint/2010/main" val="246641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66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81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183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69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374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84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642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2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82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9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11039872" y="2537520"/>
            <a:ext cx="6624736" cy="2286000"/>
          </a:xfrm>
          <a:prstGeom prst="rect">
            <a:avLst/>
          </a:prstGeom>
        </p:spPr>
        <p:txBody>
          <a:bodyPr/>
          <a:lstStyle/>
          <a:p>
            <a:r>
              <a:rPr lang="en-US"/>
              <a:t>CLICK TO EDIT MASTER TITLE</a:t>
            </a:r>
          </a:p>
        </p:txBody>
      </p:sp>
      <p:sp>
        <p:nvSpPr>
          <p:cNvPr id="5" name="Text Placeholder 4">
            <a:extLst>
              <a:ext uri="{FF2B5EF4-FFF2-40B4-BE49-F238E27FC236}">
                <a16:creationId xmlns:a16="http://schemas.microsoft.com/office/drawing/2014/main" id="{F070C88D-4E66-7545-9790-60A0A78E2DF8}"/>
              </a:ext>
            </a:extLst>
          </p:cNvPr>
          <p:cNvSpPr>
            <a:spLocks noGrp="1"/>
          </p:cNvSpPr>
          <p:nvPr>
            <p:ph type="body" sz="quarter" idx="11"/>
          </p:nvPr>
        </p:nvSpPr>
        <p:spPr>
          <a:xfrm>
            <a:off x="11039872" y="4823520"/>
            <a:ext cx="6339136" cy="730250"/>
          </a:xfrm>
          <a:prstGeom prst="rect">
            <a:avLst/>
          </a:prstGeom>
        </p:spPr>
        <p:txBody>
          <a:bodyPr>
            <a:normAutofit/>
          </a:bodyPr>
          <a:lstStyle>
            <a:lvl1pPr>
              <a:defRPr sz="3600">
                <a:latin typeface="+mn-lt"/>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2296924"/>
            <a:ext cx="9144000" cy="9145588"/>
          </a:xfrm>
          <a:prstGeom prst="rect">
            <a:avLst/>
          </a:prstGeom>
        </p:spPr>
        <p:txBody>
          <a:bodyPr/>
          <a:lstStyle/>
          <a:p>
            <a:r>
              <a:rPr lang="en-US"/>
              <a:t>Click icon to add picture</a:t>
            </a:r>
          </a:p>
        </p:txBody>
      </p:sp>
    </p:spTree>
    <p:extLst>
      <p:ext uri="{BB962C8B-B14F-4D97-AF65-F5344CB8AC3E}">
        <p14:creationId xmlns:p14="http://schemas.microsoft.com/office/powerpoint/2010/main" val="289275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2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2974976" y="3545632"/>
            <a:ext cx="19010113" cy="8424813"/>
          </a:xfrm>
          <a:prstGeom prst="rect">
            <a:avLst/>
          </a:prstGeom>
        </p:spPr>
        <p:txBody>
          <a:bodyPr/>
          <a:lstStyle/>
          <a:p>
            <a:r>
              <a:rPr lang="en-US"/>
              <a:t>Click icon to add table</a:t>
            </a:r>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455029" y="210216"/>
            <a:ext cx="14573722" cy="1918319"/>
          </a:xfrm>
          <a:prstGeom prst="rect">
            <a:avLst/>
          </a:prstGeom>
        </p:spPr>
        <p:txBody>
          <a:bodyPr anchor="b">
            <a:normAutofit/>
          </a:bodyPr>
          <a:lstStyle>
            <a:lvl1pPr>
              <a:defRPr sz="7200" b="1" i="0">
                <a:latin typeface="Poppins" pitchFamily="2" charset="77"/>
                <a:cs typeface="Poppins" pitchFamily="2" charset="77"/>
              </a:defRPr>
            </a:lvl1pPr>
          </a:lstStyle>
          <a:p>
            <a:r>
              <a:rPr lang="en-US"/>
              <a:t>Click to edit Master text styles</a:t>
            </a:r>
          </a:p>
        </p:txBody>
      </p:sp>
    </p:spTree>
    <p:extLst>
      <p:ext uri="{BB962C8B-B14F-4D97-AF65-F5344CB8AC3E}">
        <p14:creationId xmlns:p14="http://schemas.microsoft.com/office/powerpoint/2010/main" val="253089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1676400" y="2456448"/>
            <a:ext cx="15700176" cy="1194802"/>
          </a:xfrm>
          <a:prstGeom prst="rect">
            <a:avLst/>
          </a:prstGeom>
        </p:spPr>
        <p:txBody>
          <a:body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1676400" y="4121150"/>
            <a:ext cx="14547850" cy="7138402"/>
          </a:xfrm>
          <a:prstGeom prst="rect">
            <a:avLst/>
          </a:prstGeom>
        </p:spPr>
        <p:txBody>
          <a:bodyPr/>
          <a:lstStyle>
            <a:lvl1pPr>
              <a:defRPr sz="3600">
                <a:latin typeface="+mn-lt"/>
                <a:ea typeface="+mn-ea"/>
              </a:defRPr>
            </a:lvl1pPr>
          </a:lstStyle>
          <a:p>
            <a:pPr lvl="0"/>
            <a:r>
              <a:rPr lang="en-US"/>
              <a:t>Click to edit Master text styles</a:t>
            </a:r>
          </a:p>
        </p:txBody>
      </p:sp>
    </p:spTree>
    <p:extLst>
      <p:ext uri="{BB962C8B-B14F-4D97-AF65-F5344CB8AC3E}">
        <p14:creationId xmlns:p14="http://schemas.microsoft.com/office/powerpoint/2010/main" val="238136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at th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7987228"/>
            <a:ext cx="14630400" cy="715581"/>
          </a:xfrm>
          <a:prstGeom prst="rect">
            <a:avLst/>
          </a:prstGeom>
        </p:spPr>
        <p:txBody>
          <a:bodyPr wrap="square" anchor="b">
            <a:spAutoFit/>
          </a:bodyPr>
          <a:lstStyle>
            <a:lvl1pPr>
              <a:defRPr sz="4500" b="0" i="0" baseline="0">
                <a:latin typeface="Poppins Light" pitchFamily="2" charset="77"/>
                <a:cs typeface="Poppins Light" pitchFamily="2" charset="77"/>
              </a:defRPr>
            </a:lvl1pPr>
          </a:lstStyle>
          <a:p>
            <a:r>
              <a:rPr lang="en-US"/>
              <a:t>CLICK TO EDIT MASTER TITLE STYLE</a:t>
            </a:r>
          </a:p>
        </p:txBody>
      </p:sp>
      <p:sp>
        <p:nvSpPr>
          <p:cNvPr id="3" name="Picture Placeholder 2"/>
          <p:cNvSpPr>
            <a:spLocks noGrp="1"/>
          </p:cNvSpPr>
          <p:nvPr>
            <p:ph type="pic" idx="1"/>
          </p:nvPr>
        </p:nvSpPr>
        <p:spPr>
          <a:xfrm>
            <a:off x="0" y="0"/>
            <a:ext cx="24384000" cy="5486400"/>
          </a:xfrm>
        </p:spPr>
        <p:txBody>
          <a:bodyPr anchor="t">
            <a:normAutofit/>
          </a:bodyPr>
          <a:lstStyle>
            <a:lvl1pPr marL="0" indent="0">
              <a:buNone/>
              <a:defRPr sz="2400" b="0" i="0">
                <a:latin typeface="Roboto Light" panose="02000000000000000000" pitchFamily="2" charset="0"/>
                <a:ea typeface="Roboto Light" panose="02000000000000000000" pitchFamily="2" charset="0"/>
                <a:cs typeface="Roboto Light" panose="02000000000000000000" pitchFamily="2" charset="0"/>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en-US"/>
          </a:p>
        </p:txBody>
      </p:sp>
      <p:sp>
        <p:nvSpPr>
          <p:cNvPr id="8" name="Text Placeholder 2">
            <a:extLst>
              <a:ext uri="{FF2B5EF4-FFF2-40B4-BE49-F238E27FC236}">
                <a16:creationId xmlns:a16="http://schemas.microsoft.com/office/drawing/2014/main" id="{1853435A-3D9D-D746-87A1-59585B26AC11}"/>
              </a:ext>
            </a:extLst>
          </p:cNvPr>
          <p:cNvSpPr>
            <a:spLocks noGrp="1"/>
          </p:cNvSpPr>
          <p:nvPr>
            <p:ph type="body" idx="10"/>
          </p:nvPr>
        </p:nvSpPr>
        <p:spPr>
          <a:xfrm>
            <a:off x="4585856" y="8716662"/>
            <a:ext cx="14616544" cy="424732"/>
          </a:xfrm>
        </p:spPr>
        <p:txBody>
          <a:bodyPr wrap="square">
            <a:spAutoFit/>
          </a:bodyPr>
          <a:lstStyle>
            <a:lvl1pPr marL="0" indent="0">
              <a:buNone/>
              <a:defRPr sz="2400" b="0" i="0" cap="none" baseline="0">
                <a:solidFill>
                  <a:schemeClr val="tx2"/>
                </a:solidFill>
                <a:latin typeface="+mn-lt"/>
                <a:ea typeface="Roboto Light" panose="02000000000000000000" pitchFamily="2" charset="0"/>
                <a:cs typeface="Roboto Light" panose="02000000000000000000" pitchFamily="2"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92228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36C373-DE87-A646-B2D9-679F2F73008D}"/>
              </a:ext>
            </a:extLst>
          </p:cNvPr>
          <p:cNvSpPr>
            <a:spLocks noGrp="1"/>
          </p:cNvSpPr>
          <p:nvPr>
            <p:ph type="title" hasCustomPrompt="1"/>
          </p:nvPr>
        </p:nvSpPr>
        <p:spPr>
          <a:xfrm>
            <a:off x="1676400" y="2456449"/>
            <a:ext cx="20524712" cy="1194802"/>
          </a:xfrm>
          <a:prstGeom prst="rect">
            <a:avLst/>
          </a:prstGeom>
        </p:spPr>
        <p:txBody>
          <a:bodyPr/>
          <a:lstStyle/>
          <a:p>
            <a:r>
              <a:rPr lang="en-US"/>
              <a:t>TITLE GOES HERE</a:t>
            </a:r>
          </a:p>
        </p:txBody>
      </p:sp>
      <p:sp>
        <p:nvSpPr>
          <p:cNvPr id="4" name="Text Placeholder 6">
            <a:extLst>
              <a:ext uri="{FF2B5EF4-FFF2-40B4-BE49-F238E27FC236}">
                <a16:creationId xmlns:a16="http://schemas.microsoft.com/office/drawing/2014/main" id="{1BBFDADE-A025-B648-A763-1BA4C9F3ACBD}"/>
              </a:ext>
            </a:extLst>
          </p:cNvPr>
          <p:cNvSpPr>
            <a:spLocks noGrp="1"/>
          </p:cNvSpPr>
          <p:nvPr>
            <p:ph type="body" sz="quarter" idx="11"/>
          </p:nvPr>
        </p:nvSpPr>
        <p:spPr>
          <a:xfrm>
            <a:off x="1676400" y="4121151"/>
            <a:ext cx="20524712" cy="7138402"/>
          </a:xfrm>
        </p:spPr>
        <p:txBody>
          <a:bodyPr/>
          <a:lstStyle>
            <a:lvl1pPr>
              <a:defRPr sz="3600" b="0" i="0">
                <a:latin typeface="Gill Sans MT" panose="020B0502020104020203" pitchFamily="34" charset="77"/>
                <a:ea typeface="+mn-ea"/>
                <a:cs typeface="Gill Sans Light" panose="020B0302020104020203" pitchFamily="34" charset="-79"/>
              </a:defRPr>
            </a:lvl1pPr>
          </a:lstStyle>
          <a:p>
            <a:pPr lvl="0"/>
            <a:r>
              <a:rPr lang="en-US"/>
              <a:t>Click to edit Master text styles</a:t>
            </a:r>
          </a:p>
        </p:txBody>
      </p:sp>
    </p:spTree>
    <p:extLst>
      <p:ext uri="{BB962C8B-B14F-4D97-AF65-F5344CB8AC3E}">
        <p14:creationId xmlns:p14="http://schemas.microsoft.com/office/powerpoint/2010/main" val="204380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2075868"/>
            <a:ext cx="10058400" cy="2095958"/>
          </a:xfrm>
          <a:prstGeom prst="rect">
            <a:avLst/>
          </a:prstGeom>
        </p:spPr>
        <p:txBody>
          <a:bodyPr anchor="b">
            <a:spAutoFit/>
          </a:bodyPr>
          <a:lstStyle>
            <a:lvl1pPr>
              <a:defRPr sz="7200" b="1" i="0">
                <a:latin typeface="+mj-lt"/>
                <a:cs typeface="Poppins" pitchFamily="2" charset="77"/>
              </a:defRPr>
            </a:lvl1pPr>
          </a:lstStyle>
          <a:p>
            <a:r>
              <a:rPr lang="en-US"/>
              <a:t>CLICK TO EDIT MASTER TITLE STYLE</a:t>
            </a:r>
          </a:p>
        </p:txBody>
      </p:sp>
      <p:sp>
        <p:nvSpPr>
          <p:cNvPr id="11" name="Text Placeholder 2">
            <a:extLst>
              <a:ext uri="{FF2B5EF4-FFF2-40B4-BE49-F238E27FC236}">
                <a16:creationId xmlns:a16="http://schemas.microsoft.com/office/drawing/2014/main" id="{8EA31E52-8983-D940-A62D-E17AEFFD9A04}"/>
              </a:ext>
            </a:extLst>
          </p:cNvPr>
          <p:cNvSpPr>
            <a:spLocks noGrp="1"/>
          </p:cNvSpPr>
          <p:nvPr>
            <p:ph type="body" idx="10"/>
          </p:nvPr>
        </p:nvSpPr>
        <p:spPr>
          <a:xfrm>
            <a:off x="1371600" y="4320388"/>
            <a:ext cx="10058400" cy="535531"/>
          </a:xfrm>
        </p:spPr>
        <p:txBody>
          <a:bodyPr wrap="square">
            <a:spAutoFit/>
          </a:bodyPr>
          <a:lstStyle>
            <a:lvl1pPr marL="0" indent="0">
              <a:buNone/>
              <a:defRPr sz="32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862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500" y="982678"/>
            <a:ext cx="19020853" cy="1194802"/>
          </a:xfrm>
          <a:prstGeom prst="rect">
            <a:avLst/>
          </a:prstGeom>
        </p:spPr>
        <p:txBody>
          <a:bodyPr/>
          <a:lstStyle>
            <a:lvl1pPr>
              <a:defRPr b="1" i="0">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hasCustomPrompt="1"/>
          </p:nvPr>
        </p:nvSpPr>
        <p:spPr>
          <a:xfrm>
            <a:off x="1676400" y="3651250"/>
            <a:ext cx="19020853" cy="7887270"/>
          </a:xfrm>
          <a:prstGeom prst="rect">
            <a:avLst/>
          </a:prstGeom>
        </p:spPr>
        <p:txBody>
          <a:bodyPr/>
          <a:lstStyle>
            <a:lvl2pPr marL="1485900" indent="-571500">
              <a:buFontTx/>
              <a:buBlip>
                <a:blip r:embed="rId2"/>
              </a:buBlip>
              <a:defRPr/>
            </a:lvl2pPr>
            <a:lvl3pPr marL="2286000" indent="-457200">
              <a:buFontTx/>
              <a:buBlip>
                <a:blip r:embed="rId2"/>
              </a:buBlip>
              <a:defRPr/>
            </a:lvl3pPr>
            <a:lvl4pPr marL="3200400" indent="-457200">
              <a:buFontTx/>
              <a:buBlip>
                <a:blip r:embed="rId2"/>
              </a:buBlip>
              <a:defRPr/>
            </a:lvl4pPr>
            <a:lvl5pPr marL="4114800" indent="-457200">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8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35988" y="881336"/>
            <a:ext cx="11952956" cy="3200400"/>
          </a:xfrm>
          <a:prstGeom prst="rect">
            <a:avLst/>
          </a:prstGeom>
        </p:spPr>
        <p:txBody>
          <a:bodyPr anchor="b">
            <a:noAutofit/>
          </a:bodyPr>
          <a:lstStyle>
            <a:lvl1pPr>
              <a:defRPr sz="6000" b="0" i="0">
                <a:latin typeface="Poppins Light" pitchFamily="2" charset="77"/>
                <a:cs typeface="Poppins Light" pitchFamily="2" charset="77"/>
              </a:defRPr>
            </a:lvl1pPr>
          </a:lstStyle>
          <a:p>
            <a:r>
              <a:rPr lang="en-US"/>
              <a:t>CLICK TO EDIT MASTER TITLE STYLE</a:t>
            </a:r>
          </a:p>
        </p:txBody>
      </p:sp>
      <p:sp>
        <p:nvSpPr>
          <p:cNvPr id="13" name="Text Placeholder 12">
            <a:extLst>
              <a:ext uri="{FF2B5EF4-FFF2-40B4-BE49-F238E27FC236}">
                <a16:creationId xmlns:a16="http://schemas.microsoft.com/office/drawing/2014/main" id="{265B75D0-AAF0-F449-B8F5-3C79B219FC9E}"/>
              </a:ext>
            </a:extLst>
          </p:cNvPr>
          <p:cNvSpPr>
            <a:spLocks noGrp="1"/>
          </p:cNvSpPr>
          <p:nvPr>
            <p:ph type="body" sz="quarter" idx="10"/>
          </p:nvPr>
        </p:nvSpPr>
        <p:spPr>
          <a:xfrm>
            <a:off x="8735987" y="4304656"/>
            <a:ext cx="11946607" cy="2225675"/>
          </a:xfrm>
          <a:prstGeom prst="rect">
            <a:avLst/>
          </a:prstGeom>
        </p:spPr>
        <p:txBody>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vl2pPr marL="914400" indent="0">
              <a:buNone/>
              <a:defRPr sz="2800"/>
            </a:lvl2pPr>
            <a:lvl3pPr>
              <a:defRPr sz="2800"/>
            </a:lvl3pPr>
            <a:lvl4pPr>
              <a:defRPr sz="2800"/>
            </a:lvl4pPr>
            <a:lvl5pPr>
              <a:defRPr sz="2800"/>
            </a:lvl5pPr>
          </a:lstStyle>
          <a:p>
            <a:pPr lvl="0"/>
            <a:r>
              <a:rPr lang="en-US"/>
              <a:t>Click to edit Master text styles</a:t>
            </a:r>
          </a:p>
        </p:txBody>
      </p:sp>
      <p:sp>
        <p:nvSpPr>
          <p:cNvPr id="15" name="Text Placeholder 14">
            <a:extLst>
              <a:ext uri="{FF2B5EF4-FFF2-40B4-BE49-F238E27FC236}">
                <a16:creationId xmlns:a16="http://schemas.microsoft.com/office/drawing/2014/main" id="{0F720303-8CDC-694C-829A-A4F0CE8F7272}"/>
              </a:ext>
            </a:extLst>
          </p:cNvPr>
          <p:cNvSpPr>
            <a:spLocks noGrp="1"/>
          </p:cNvSpPr>
          <p:nvPr>
            <p:ph type="body" sz="quarter" idx="11" hasCustomPrompt="1"/>
          </p:nvPr>
        </p:nvSpPr>
        <p:spPr>
          <a:xfrm>
            <a:off x="8735988" y="6867466"/>
            <a:ext cx="6029336" cy="1871662"/>
          </a:xfrm>
          <a:prstGeom prst="rect">
            <a:avLst/>
          </a:prstGeo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14">
            <a:extLst>
              <a:ext uri="{FF2B5EF4-FFF2-40B4-BE49-F238E27FC236}">
                <a16:creationId xmlns:a16="http://schemas.microsoft.com/office/drawing/2014/main" id="{B3D20064-F3EA-4B4B-83A7-35F779646F89}"/>
              </a:ext>
            </a:extLst>
          </p:cNvPr>
          <p:cNvSpPr>
            <a:spLocks noGrp="1"/>
          </p:cNvSpPr>
          <p:nvPr>
            <p:ph type="body" sz="quarter" idx="12"/>
          </p:nvPr>
        </p:nvSpPr>
        <p:spPr>
          <a:xfrm>
            <a:off x="15216336" y="6867466"/>
            <a:ext cx="5472608" cy="1871662"/>
          </a:xfrm>
          <a:prstGeom prst="rect">
            <a:avLst/>
          </a:prstGeom>
        </p:spPr>
        <p:txBody>
          <a:bodyPr>
            <a:normAutofit/>
          </a:bodyPr>
          <a:lstStyle>
            <a:lvl1pPr>
              <a:defRPr sz="28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4">
            <a:extLst>
              <a:ext uri="{FF2B5EF4-FFF2-40B4-BE49-F238E27FC236}">
                <a16:creationId xmlns:a16="http://schemas.microsoft.com/office/drawing/2014/main" id="{DB002068-DCA3-D74A-BEC9-594599955431}"/>
              </a:ext>
            </a:extLst>
          </p:cNvPr>
          <p:cNvSpPr>
            <a:spLocks noGrp="1"/>
          </p:cNvSpPr>
          <p:nvPr>
            <p:ph type="body" sz="quarter" idx="13" hasCustomPrompt="1"/>
          </p:nvPr>
        </p:nvSpPr>
        <p:spPr>
          <a:xfrm>
            <a:off x="8735988" y="9085730"/>
            <a:ext cx="6029336" cy="1871662"/>
          </a:xfrm>
          <a:prstGeom prst="rect">
            <a:avLst/>
          </a:prstGeo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14">
            <a:extLst>
              <a:ext uri="{FF2B5EF4-FFF2-40B4-BE49-F238E27FC236}">
                <a16:creationId xmlns:a16="http://schemas.microsoft.com/office/drawing/2014/main" id="{4E207795-56DA-D943-9FA4-87FAD5EDF0F7}"/>
              </a:ext>
            </a:extLst>
          </p:cNvPr>
          <p:cNvSpPr>
            <a:spLocks noGrp="1"/>
          </p:cNvSpPr>
          <p:nvPr>
            <p:ph type="body" sz="quarter" idx="14"/>
          </p:nvPr>
        </p:nvSpPr>
        <p:spPr>
          <a:xfrm>
            <a:off x="15209987" y="9014408"/>
            <a:ext cx="5472608" cy="1871662"/>
          </a:xfrm>
          <a:prstGeom prst="rect">
            <a:avLst/>
          </a:prstGeom>
        </p:spPr>
        <p:txBody>
          <a:bodyPr>
            <a:normAutofit/>
          </a:bodyPr>
          <a:lstStyle>
            <a:lvl1pPr>
              <a:defRPr sz="28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19" name="Text Placeholder 14">
            <a:extLst>
              <a:ext uri="{FF2B5EF4-FFF2-40B4-BE49-F238E27FC236}">
                <a16:creationId xmlns:a16="http://schemas.microsoft.com/office/drawing/2014/main" id="{B2DCB54C-39DC-7E42-8F62-493B82FF3DA5}"/>
              </a:ext>
            </a:extLst>
          </p:cNvPr>
          <p:cNvSpPr>
            <a:spLocks noGrp="1"/>
          </p:cNvSpPr>
          <p:nvPr>
            <p:ph type="body" sz="quarter" idx="15" hasCustomPrompt="1"/>
          </p:nvPr>
        </p:nvSpPr>
        <p:spPr>
          <a:xfrm>
            <a:off x="8735988" y="11303994"/>
            <a:ext cx="6029336" cy="1871662"/>
          </a:xfrm>
          <a:prstGeom prst="rect">
            <a:avLst/>
          </a:prstGeo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a:t>
            </a:r>
          </a:p>
        </p:txBody>
      </p:sp>
      <p:sp>
        <p:nvSpPr>
          <p:cNvPr id="20" name="Text Placeholder 14">
            <a:extLst>
              <a:ext uri="{FF2B5EF4-FFF2-40B4-BE49-F238E27FC236}">
                <a16:creationId xmlns:a16="http://schemas.microsoft.com/office/drawing/2014/main" id="{E3082B7F-E48A-E649-B20F-1CD07934F7FE}"/>
              </a:ext>
            </a:extLst>
          </p:cNvPr>
          <p:cNvSpPr>
            <a:spLocks noGrp="1"/>
          </p:cNvSpPr>
          <p:nvPr>
            <p:ph type="body" sz="quarter" idx="16"/>
          </p:nvPr>
        </p:nvSpPr>
        <p:spPr>
          <a:xfrm>
            <a:off x="15209987" y="11313460"/>
            <a:ext cx="5472608" cy="1871662"/>
          </a:xfrm>
          <a:prstGeom prst="rect">
            <a:avLst/>
          </a:prstGeom>
        </p:spPr>
        <p:txBody>
          <a:bodyPr>
            <a:normAutofit/>
          </a:bodyPr>
          <a:lstStyle>
            <a:lvl1pPr>
              <a:defRPr sz="28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52BD3C10-330A-CA4B-8231-A90116F80155}"/>
              </a:ext>
            </a:extLst>
          </p:cNvPr>
          <p:cNvSpPr>
            <a:spLocks noGrp="1"/>
          </p:cNvSpPr>
          <p:nvPr>
            <p:ph type="pic" sz="quarter" idx="17"/>
          </p:nvPr>
        </p:nvSpPr>
        <p:spPr>
          <a:xfrm>
            <a:off x="0" y="2307279"/>
            <a:ext cx="6400800" cy="6400800"/>
          </a:xfrm>
          <a:prstGeom prst="rect">
            <a:avLst/>
          </a:prstGeom>
        </p:spPr>
        <p:txBody>
          <a:bodyPr/>
          <a:lstStyle/>
          <a:p>
            <a:r>
              <a:rPr lang="en-US"/>
              <a:t>Click icon to add picture</a:t>
            </a:r>
          </a:p>
        </p:txBody>
      </p:sp>
    </p:spTree>
    <p:extLst>
      <p:ext uri="{BB962C8B-B14F-4D97-AF65-F5344CB8AC3E}">
        <p14:creationId xmlns:p14="http://schemas.microsoft.com/office/powerpoint/2010/main" val="249976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56096" y="1846542"/>
            <a:ext cx="7864474" cy="3200400"/>
          </a:xfrm>
          <a:prstGeom prst="rect">
            <a:avLst/>
          </a:prstGeom>
        </p:spPr>
        <p:txBody>
          <a:bodyPr anchor="b">
            <a:normAutofit/>
          </a:bodyPr>
          <a:lstStyle>
            <a:lvl1pPr>
              <a:defRPr sz="7200" b="1" i="0">
                <a:latin typeface="Poppins" pitchFamily="2" charset="77"/>
                <a:cs typeface="Poppins" pitchFamily="2" charset="77"/>
              </a:defRPr>
            </a:lvl1pPr>
          </a:lstStyle>
          <a:p>
            <a:r>
              <a:rPr lang="en-US"/>
              <a:t>CLICK TO EDIT MASTER TITLE STYLE</a:t>
            </a:r>
          </a:p>
        </p:txBody>
      </p:sp>
      <p:sp>
        <p:nvSpPr>
          <p:cNvPr id="3" name="Picture Placeholder 2"/>
          <p:cNvSpPr>
            <a:spLocks noGrp="1"/>
          </p:cNvSpPr>
          <p:nvPr>
            <p:ph type="pic" idx="1"/>
          </p:nvPr>
        </p:nvSpPr>
        <p:spPr>
          <a:xfrm>
            <a:off x="742728" y="1846542"/>
            <a:ext cx="10058400" cy="10058400"/>
          </a:xfrm>
          <a:prstGeom prst="rect">
            <a:avLst/>
          </a:prstGeom>
        </p:spPr>
        <p:txBody>
          <a:bodyPr anchor="t">
            <a:normAutofit/>
          </a:bodyPr>
          <a:lstStyle>
            <a:lvl1pPr marL="0" indent="0">
              <a:buNone/>
              <a:defRPr sz="3200" b="0" i="0">
                <a:latin typeface="Roboto Light" panose="02000000000000000000" pitchFamily="2" charset="0"/>
                <a:ea typeface="Roboto Light" panose="02000000000000000000" pitchFamily="2" charset="0"/>
                <a:cs typeface="Roboto Light" panose="02000000000000000000" pitchFamily="2"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hasCustomPrompt="1"/>
          </p:nvPr>
        </p:nvSpPr>
        <p:spPr>
          <a:xfrm>
            <a:off x="13056096" y="5089525"/>
            <a:ext cx="7864474" cy="6815417"/>
          </a:xfrm>
          <a:prstGeom prst="rect">
            <a:avLst/>
          </a:prstGeom>
        </p:spPr>
        <p:txBody>
          <a:bodyPr>
            <a:normAutofit/>
          </a:bodyPr>
          <a:lstStyle>
            <a:lvl1pPr marL="0" indent="0">
              <a:buNone/>
              <a:defRPr sz="3600">
                <a:latin typeface="+mn-lt"/>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Tree>
    <p:extLst>
      <p:ext uri="{BB962C8B-B14F-4D97-AF65-F5344CB8AC3E}">
        <p14:creationId xmlns:p14="http://schemas.microsoft.com/office/powerpoint/2010/main" val="56767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426AAF-7C33-48E9-9A63-65F00A24A2B5}"/>
              </a:ext>
            </a:extLst>
          </p:cNvPr>
          <p:cNvSpPr>
            <a:spLocks noGrp="1"/>
          </p:cNvSpPr>
          <p:nvPr>
            <p:ph type="pic" sz="quarter" idx="10" hasCustomPrompt="1"/>
          </p:nvPr>
        </p:nvSpPr>
        <p:spPr>
          <a:xfrm>
            <a:off x="2622412" y="6641976"/>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a:ln w="76200">
            <a:noFill/>
          </a:ln>
        </p:spPr>
        <p:style>
          <a:lnRef idx="2">
            <a:schemeClr val="accent2"/>
          </a:lnRef>
          <a:fillRef idx="1">
            <a:schemeClr val="lt1"/>
          </a:fillRef>
          <a:effectRef idx="0">
            <a:schemeClr val="accent2"/>
          </a:effectRef>
          <a:fontRef idx="minor">
            <a:schemeClr val="dk1"/>
          </a:fontRef>
        </p:style>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6" name="Picture Placeholder 11">
            <a:extLst>
              <a:ext uri="{FF2B5EF4-FFF2-40B4-BE49-F238E27FC236}">
                <a16:creationId xmlns:a16="http://schemas.microsoft.com/office/drawing/2014/main" id="{DAC341CE-60EC-CE4B-828C-851C7620CA4F}"/>
              </a:ext>
            </a:extLst>
          </p:cNvPr>
          <p:cNvSpPr>
            <a:spLocks noGrp="1"/>
          </p:cNvSpPr>
          <p:nvPr>
            <p:ph type="pic" sz="quarter" idx="11" hasCustomPrompt="1"/>
          </p:nvPr>
        </p:nvSpPr>
        <p:spPr>
          <a:xfrm>
            <a:off x="7996517" y="6641976"/>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7" name="Picture Placeholder 11">
            <a:extLst>
              <a:ext uri="{FF2B5EF4-FFF2-40B4-BE49-F238E27FC236}">
                <a16:creationId xmlns:a16="http://schemas.microsoft.com/office/drawing/2014/main" id="{6550C196-8C7D-714F-9C91-1B0061559A9F}"/>
              </a:ext>
            </a:extLst>
          </p:cNvPr>
          <p:cNvSpPr>
            <a:spLocks noGrp="1"/>
          </p:cNvSpPr>
          <p:nvPr>
            <p:ph type="pic" sz="quarter" idx="12" hasCustomPrompt="1"/>
          </p:nvPr>
        </p:nvSpPr>
        <p:spPr>
          <a:xfrm>
            <a:off x="13370622" y="6641976"/>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8" name="Picture Placeholder 11">
            <a:extLst>
              <a:ext uri="{FF2B5EF4-FFF2-40B4-BE49-F238E27FC236}">
                <a16:creationId xmlns:a16="http://schemas.microsoft.com/office/drawing/2014/main" id="{06C2EE50-C51E-C241-BB1F-60D5751DAFC6}"/>
              </a:ext>
            </a:extLst>
          </p:cNvPr>
          <p:cNvSpPr>
            <a:spLocks noGrp="1"/>
          </p:cNvSpPr>
          <p:nvPr>
            <p:ph type="pic" sz="quarter" idx="13" hasCustomPrompt="1"/>
          </p:nvPr>
        </p:nvSpPr>
        <p:spPr>
          <a:xfrm>
            <a:off x="18744728" y="6641976"/>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9" name="Title 1">
            <a:extLst>
              <a:ext uri="{FF2B5EF4-FFF2-40B4-BE49-F238E27FC236}">
                <a16:creationId xmlns:a16="http://schemas.microsoft.com/office/drawing/2014/main" id="{FECCCFD9-25E9-C441-9860-489ADED8EEDB}"/>
              </a:ext>
            </a:extLst>
          </p:cNvPr>
          <p:cNvSpPr>
            <a:spLocks noGrp="1"/>
          </p:cNvSpPr>
          <p:nvPr>
            <p:ph type="title" hasCustomPrompt="1"/>
          </p:nvPr>
        </p:nvSpPr>
        <p:spPr>
          <a:xfrm>
            <a:off x="1676400" y="1601416"/>
            <a:ext cx="9219456" cy="1842874"/>
          </a:xfrm>
          <a:prstGeom prst="rect">
            <a:avLst/>
          </a:prstGeom>
        </p:spPr>
        <p:txBody>
          <a:bodyPr/>
          <a:lstStyle>
            <a:lvl1pPr>
              <a:defRPr b="1" i="0">
                <a:latin typeface="Poppins" pitchFamily="2" charset="77"/>
                <a:cs typeface="Poppins"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8B797CB9-A7DC-9D43-A5B1-FFD61CCC66A2}"/>
              </a:ext>
            </a:extLst>
          </p:cNvPr>
          <p:cNvSpPr>
            <a:spLocks noGrp="1"/>
          </p:cNvSpPr>
          <p:nvPr>
            <p:ph type="body" sz="quarter" idx="14" hasCustomPrompt="1"/>
          </p:nvPr>
        </p:nvSpPr>
        <p:spPr>
          <a:xfrm>
            <a:off x="1676400" y="3444875"/>
            <a:ext cx="9220200" cy="1828800"/>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72572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1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0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60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75DEC782-238E-9B45-808E-F3C41B3E7C13}"/>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31611992"/>
      </p:ext>
    </p:extLst>
  </p:cSld>
  <p:clrMap bg1="lt1" tx1="dk1" bg2="lt2" tx2="dk2" accent1="accent1" accent2="accent2" accent3="accent3" accent4="accent4" accent5="accent5" accent6="accent6" hlink="hlink" folHlink="folHlink"/>
  <p:sldLayoutIdLst>
    <p:sldLayoutId id="2147483788" r:id="rId1"/>
    <p:sldLayoutId id="2147483787" r:id="rId2"/>
    <p:sldLayoutId id="2147483772" r:id="rId3"/>
    <p:sldLayoutId id="2147483776" r:id="rId4"/>
    <p:sldLayoutId id="2147483777" r:id="rId5"/>
    <p:sldLayoutId id="2147483778" r:id="rId6"/>
    <p:sldLayoutId id="2147483780"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782" r:id="rId18"/>
    <p:sldLayoutId id="2147483784" r:id="rId19"/>
    <p:sldLayoutId id="2147483786" r:id="rId20"/>
    <p:sldLayoutId id="2147483789" r:id="rId21"/>
    <p:sldLayoutId id="2147483802" r:id="rId22"/>
    <p:sldLayoutId id="2147483828" r:id="rId23"/>
    <p:sldLayoutId id="2147483872" r:id="rId24"/>
    <p:sldLayoutId id="2147483873" r:id="rId25"/>
  </p:sldLayoutIdLst>
  <p:txStyles>
    <p:titleStyle>
      <a:lvl1pPr algn="l" defTabSz="1828800" rtl="0" eaLnBrk="1" latinLnBrk="0" hangingPunct="1">
        <a:lnSpc>
          <a:spcPct val="90000"/>
        </a:lnSpc>
        <a:spcBef>
          <a:spcPct val="0"/>
        </a:spcBef>
        <a:buNone/>
        <a:defRPr sz="7200" b="1" i="0" kern="1200">
          <a:solidFill>
            <a:schemeClr val="accent1"/>
          </a:solidFill>
          <a:latin typeface="Poppins" pitchFamily="2" charset="77"/>
          <a:ea typeface="+mj-ea"/>
          <a:cs typeface="Poppins" pitchFamily="2" charset="77"/>
        </a:defRPr>
      </a:lvl1pPr>
    </p:titleStyle>
    <p:bodyStyle>
      <a:lvl1pPr marL="0" indent="0" algn="l" defTabSz="1828800" rtl="0" eaLnBrk="1" latinLnBrk="0" hangingPunct="1">
        <a:lnSpc>
          <a:spcPct val="90000"/>
        </a:lnSpc>
        <a:spcBef>
          <a:spcPts val="200"/>
        </a:spcBef>
        <a:spcAft>
          <a:spcPts val="1000"/>
        </a:spcAft>
        <a:buFontTx/>
        <a:buNone/>
        <a:defRPr sz="6600" b="0" i="0" kern="1200">
          <a:solidFill>
            <a:schemeClr val="tx1"/>
          </a:solidFill>
          <a:latin typeface="Poppins Light" pitchFamily="2" charset="77"/>
          <a:ea typeface="Roboto Light" panose="02000000000000000000" pitchFamily="2" charset="0"/>
          <a:cs typeface="Poppins Light" pitchFamily="2" charset="77"/>
        </a:defRPr>
      </a:lvl1pPr>
      <a:lvl2pPr marL="1371600" indent="-457200" algn="l" defTabSz="1828800" rtl="0" eaLnBrk="1" latinLnBrk="0" hangingPunct="1">
        <a:lnSpc>
          <a:spcPct val="90000"/>
        </a:lnSpc>
        <a:spcBef>
          <a:spcPts val="1000"/>
        </a:spcBef>
        <a:buFontTx/>
        <a:buBlip>
          <a:blip r:embed="rId27"/>
        </a:buBlip>
        <a:defRPr sz="3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2400300" indent="-571500" algn="l" defTabSz="1828800" rtl="0" eaLnBrk="1" latinLnBrk="0" hangingPunct="1">
        <a:lnSpc>
          <a:spcPct val="90000"/>
        </a:lnSpc>
        <a:spcBef>
          <a:spcPts val="1000"/>
        </a:spcBef>
        <a:buFontTx/>
        <a:buBlip>
          <a:blip r:embed="rId27"/>
        </a:buBlip>
        <a:defRPr sz="3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200400" indent="-457200" algn="l" defTabSz="1828800" rtl="0" eaLnBrk="1" latinLnBrk="0" hangingPunct="1">
        <a:lnSpc>
          <a:spcPct val="90000"/>
        </a:lnSpc>
        <a:spcBef>
          <a:spcPts val="1000"/>
        </a:spcBef>
        <a:buFontTx/>
        <a:buBlip>
          <a:blip r:embed="rId27"/>
        </a:buBlip>
        <a:defRPr sz="3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4114800" indent="-457200" algn="l" defTabSz="1828800" rtl="0" eaLnBrk="1" latinLnBrk="0" hangingPunct="1">
        <a:lnSpc>
          <a:spcPct val="90000"/>
        </a:lnSpc>
        <a:spcBef>
          <a:spcPts val="1000"/>
        </a:spcBef>
        <a:buFontTx/>
        <a:buBlip>
          <a:blip r:embed="rId27"/>
        </a:buBlip>
        <a:defRPr sz="3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pp.magicapp.org/#/guideline/LwRMXj/section/j2KqbL"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extranet.who.int/prequal/medicines/prequalified/finished-pharmaceutical-products?title=&amp;title_1=&amp;field_sf_subtype_target_id=1233&amp;field_sf_date_prequalification_value=&amp;field_sf_date_prequalification_value_1=&amp;field_sf_therapeutic_areas_target_id=1203&amp;field_sf_generic_name_value=SULFADOXINE&amp;field_sf_pdt_copackaging_target_id=All&amp;field_sf_cdt_type_target_id=All&amp;field_sf_assessment_procedure_target_id=All&amp;field_sf_basis_of_listing_target_id=All&amp;order=field_sf_subtype&amp;sort=asc"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nam11.safelinks.protection.outlook.com/?url=https%3A%2F%2Fextranet.who.int%2Fprequal%2Fmedicines%2Fprequalified%2Ffinished-pharmaceutical-products&amp;data=05%7C02%7Cceddis%40psi.org%7C04e2966211524319b98508dd12b8def7%7Ccd9cb8ece621472a979a549ab5ba2470%7C0%7C0%7C638687307433351119%7CUnknown%7CTWFpbGZsb3d8eyJFbXB0eU1hcGkiOnRydWUsIlYiOiIwLjAuMDAwMCIsIlAiOiJXaW4zMiIsIkFOIjoiTWFpbCIsIldUIjoyfQ%3D%3D%7C0%7C%7C%7C&amp;sdata=D0IWlN9F5dDiQYTLlzxVhKK8FLi2sOdtuLKcfBr0xf8%3D&amp;reserved=0" TargetMode="External"/><Relationship Id="rId5" Type="http://schemas.openxmlformats.org/officeDocument/2006/relationships/hyperlink" Target="https://extranet.who.int/prequal/medicines/prequalified/finished-pharmaceutical-products?title=&amp;title_1=&amp;field_sf_subtype_target_id=1233&amp;field_sf_date_prequalification_value=&amp;field_sf_date_prequalification_value_1=&amp;field_sf_therapeutic_areas_target_id=1203&amp;field_sf_generic_name_value=SULFADOXINE&amp;field_sf_pdt_copackaging_target_id=All&amp;field_sf_cdt_type_target_id=All&amp;field_sf_assessment_procedure_target_id=All&amp;field_sf_basis_of_listing_target_id=All&amp;order=field_sf_assessment_procedure&amp;sort=asc" TargetMode="External"/><Relationship Id="rId4" Type="http://schemas.openxmlformats.org/officeDocument/2006/relationships/hyperlink" Target="https://extranet.who.int/prequal/medicines/prequalified/finished-pharmaceutical-products?title=&amp;title_1=&amp;field_sf_subtype_target_id=1233&amp;field_sf_date_prequalification_value=&amp;field_sf_date_prequalification_value_1=&amp;field_sf_therapeutic_areas_target_id=1203&amp;field_sf_generic_name_value=SULFADOXINE&amp;field_sf_pdt_copackaging_target_id=All&amp;field_sf_cdt_type_target_id=All&amp;field_sf_assessment_procedure_target_id=All&amp;field_sf_basis_of_listing_target_id=All&amp;order=field_sf_ddt_dosage_form&amp;sort=as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teams/global-malaria-programme/reports/world-malaria-report-2025"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ceddis@psi.org"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media.psi.org/wp-content/uploads/2025/02/15131615/PMC-Operational-Handbook-FR.pdf" TargetMode="External"/><Relationship Id="rId2" Type="http://schemas.openxmlformats.org/officeDocument/2006/relationships/hyperlink" Target="https://media.psi.org/wp-content/uploads/2025/02/13133206/PMC-Operational-Handbook-EN-V4-1.pdf" TargetMode="Externa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edia.psi.org/wp-content/uploads/2025/02/11125755/PMC-Op-Handbook_Portuguese-draft-0_tp-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E354D6-9141-47B8-8BDD-1D4FA7E788CF}"/>
              </a:ext>
            </a:extLst>
          </p:cNvPr>
          <p:cNvSpPr/>
          <p:nvPr/>
        </p:nvSpPr>
        <p:spPr>
          <a:xfrm>
            <a:off x="342901" y="2291135"/>
            <a:ext cx="11558474" cy="9971961"/>
          </a:xfrm>
          <a:prstGeom prst="rect">
            <a:avLst/>
          </a:prstGeom>
        </p:spPr>
        <p:txBody>
          <a:bodyPr wrap="square" lIns="182880" tIns="91440" rIns="182880" bIns="91440" anchor="t">
            <a:spAutoFit/>
          </a:bodyPr>
          <a:lstStyle/>
          <a:p>
            <a:r>
              <a:rPr lang="en-US" sz="6600" b="1" dirty="0">
                <a:solidFill>
                  <a:srgbClr val="8DC9C8"/>
                </a:solidFill>
                <a:latin typeface="Poppins"/>
                <a:ea typeface="Roboto Light"/>
                <a:cs typeface="Poppins"/>
              </a:rPr>
              <a:t>Overview of the PMC </a:t>
            </a:r>
          </a:p>
          <a:p>
            <a:r>
              <a:rPr lang="en-US" sz="6600" b="1" dirty="0">
                <a:solidFill>
                  <a:srgbClr val="8DC9C8"/>
                </a:solidFill>
                <a:latin typeface="Poppins"/>
                <a:ea typeface="Roboto Light"/>
                <a:cs typeface="Poppins"/>
              </a:rPr>
              <a:t>Community of Practice (COP)</a:t>
            </a:r>
          </a:p>
          <a:p>
            <a:endParaRPr lang="en-US" sz="6600" b="1" dirty="0">
              <a:solidFill>
                <a:srgbClr val="8DC9C8"/>
              </a:solidFill>
              <a:latin typeface="Poppins"/>
              <a:ea typeface="Roboto Light"/>
              <a:cs typeface="Poppins"/>
            </a:endParaRPr>
          </a:p>
          <a:p>
            <a:r>
              <a:rPr lang="en-US" sz="6600" dirty="0">
                <a:solidFill>
                  <a:srgbClr val="8DC9C8"/>
                </a:solidFill>
                <a:latin typeface="Poppins"/>
                <a:ea typeface="Roboto Light"/>
                <a:cs typeface="Poppins"/>
              </a:rPr>
              <a:t>Dr Junior </a:t>
            </a:r>
            <a:r>
              <a:rPr lang="en-US" sz="6600" dirty="0" err="1">
                <a:solidFill>
                  <a:srgbClr val="8DC9C8"/>
                </a:solidFill>
                <a:latin typeface="Poppins"/>
                <a:ea typeface="Roboto Light"/>
                <a:cs typeface="Poppins"/>
              </a:rPr>
              <a:t>Voundi</a:t>
            </a:r>
            <a:r>
              <a:rPr lang="en-US" sz="6600" dirty="0">
                <a:solidFill>
                  <a:srgbClr val="8DC9C8"/>
                </a:solidFill>
                <a:latin typeface="Poppins"/>
                <a:ea typeface="Roboto Light"/>
                <a:cs typeface="Poppins"/>
              </a:rPr>
              <a:t> </a:t>
            </a:r>
            <a:r>
              <a:rPr lang="en-US" sz="6600" dirty="0" err="1">
                <a:solidFill>
                  <a:srgbClr val="8DC9C8"/>
                </a:solidFill>
                <a:latin typeface="Poppins"/>
                <a:ea typeface="Roboto Light"/>
                <a:cs typeface="Poppins"/>
              </a:rPr>
              <a:t>Voundi</a:t>
            </a:r>
            <a:r>
              <a:rPr lang="en-US" sz="6600" dirty="0">
                <a:solidFill>
                  <a:srgbClr val="8DC9C8"/>
                </a:solidFill>
                <a:latin typeface="Poppins"/>
                <a:ea typeface="Roboto Light"/>
                <a:cs typeface="Poppins"/>
              </a:rPr>
              <a:t> </a:t>
            </a:r>
            <a:r>
              <a:rPr lang="en-US" sz="3600" dirty="0">
                <a:solidFill>
                  <a:srgbClr val="8DC9C8"/>
                </a:solidFill>
                <a:latin typeface="Poppins"/>
                <a:ea typeface="Roboto Light"/>
                <a:cs typeface="Poppins"/>
              </a:rPr>
              <a:t>NMCP Cameroon</a:t>
            </a:r>
          </a:p>
          <a:p>
            <a:r>
              <a:rPr lang="en-US" sz="3600" dirty="0">
                <a:solidFill>
                  <a:srgbClr val="8DC9C8"/>
                </a:solidFill>
                <a:latin typeface="Poppins"/>
                <a:ea typeface="Roboto Light"/>
                <a:cs typeface="Poppins"/>
              </a:rPr>
              <a:t>Co-chair of the PMC COP</a:t>
            </a:r>
          </a:p>
          <a:p>
            <a:endParaRPr lang="en-US" sz="6600" b="1" dirty="0">
              <a:solidFill>
                <a:srgbClr val="8DC9C8"/>
              </a:solidFill>
              <a:latin typeface="Poppins"/>
              <a:ea typeface="Roboto Light"/>
              <a:cs typeface="Poppins"/>
            </a:endParaRPr>
          </a:p>
          <a:p>
            <a:r>
              <a:rPr lang="en-US" sz="6600" dirty="0">
                <a:solidFill>
                  <a:srgbClr val="8DC9C8"/>
                </a:solidFill>
                <a:latin typeface="Poppins"/>
                <a:ea typeface="Roboto Light"/>
                <a:cs typeface="Poppins"/>
              </a:rPr>
              <a:t>Chemoprevention Alliance Meeting</a:t>
            </a:r>
          </a:p>
          <a:p>
            <a:r>
              <a:rPr lang="en-US" sz="3600" dirty="0">
                <a:solidFill>
                  <a:srgbClr val="8DC9C8"/>
                </a:solidFill>
                <a:latin typeface="Poppins"/>
                <a:ea typeface="Roboto Light"/>
                <a:cs typeface="Poppins"/>
              </a:rPr>
              <a:t>February 2026</a:t>
            </a:r>
          </a:p>
        </p:txBody>
      </p:sp>
      <p:sp>
        <p:nvSpPr>
          <p:cNvPr id="3" name="TextBox 2">
            <a:extLst>
              <a:ext uri="{FF2B5EF4-FFF2-40B4-BE49-F238E27FC236}">
                <a16:creationId xmlns:a16="http://schemas.microsoft.com/office/drawing/2014/main" id="{E0B25D85-817D-651F-685F-4C9C5E398DF5}"/>
              </a:ext>
            </a:extLst>
          </p:cNvPr>
          <p:cNvSpPr txBox="1"/>
          <p:nvPr/>
        </p:nvSpPr>
        <p:spPr>
          <a:xfrm>
            <a:off x="11901374" y="11642099"/>
            <a:ext cx="12482626" cy="1169551"/>
          </a:xfrm>
          <a:prstGeom prst="rect">
            <a:avLst/>
          </a:prstGeom>
          <a:solidFill>
            <a:srgbClr val="8DC9C8"/>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Mother </a:t>
            </a:r>
            <a:r>
              <a:rPr lang="en-US" sz="2400" dirty="0" err="1"/>
              <a:t>Arama</a:t>
            </a:r>
            <a:r>
              <a:rPr lang="en-US" sz="2400" dirty="0"/>
              <a:t> and Baby </a:t>
            </a:r>
            <a:r>
              <a:rPr lang="en-US" sz="2400" dirty="0" err="1"/>
              <a:t>Ruamiswaa</a:t>
            </a:r>
            <a:r>
              <a:rPr lang="en-US" sz="2400" dirty="0"/>
              <a:t> attending EPI vaccination clinic to receive PMC, Cameroon</a:t>
            </a:r>
          </a:p>
          <a:p>
            <a:pPr algn="ctr"/>
            <a:endParaRPr lang="en-US" sz="2200" i="1" dirty="0">
              <a:cs typeface="Roboto Light"/>
            </a:endParaRPr>
          </a:p>
        </p:txBody>
      </p:sp>
      <p:pic>
        <p:nvPicPr>
          <p:cNvPr id="5" name="Picture 4" descr="A person giving medicine to a baby&#10;&#10;AI-generated content may be incorrect.">
            <a:extLst>
              <a:ext uri="{FF2B5EF4-FFF2-40B4-BE49-F238E27FC236}">
                <a16:creationId xmlns:a16="http://schemas.microsoft.com/office/drawing/2014/main" id="{DAAE9A3E-0C99-8243-8B54-89C840144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374" y="2285448"/>
            <a:ext cx="12475535" cy="9356651"/>
          </a:xfrm>
          <a:prstGeom prst="rect">
            <a:avLst/>
          </a:prstGeom>
        </p:spPr>
      </p:pic>
    </p:spTree>
    <p:extLst>
      <p:ext uri="{BB962C8B-B14F-4D97-AF65-F5344CB8AC3E}">
        <p14:creationId xmlns:p14="http://schemas.microsoft.com/office/powerpoint/2010/main" val="159538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5AA4-A23A-CEA3-B9BD-48726CC3034F}"/>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63F481E4-558B-1D57-FED8-7E1E3355BF13}"/>
              </a:ext>
            </a:extLst>
          </p:cNvPr>
          <p:cNvSpPr txBox="1">
            <a:spLocks/>
          </p:cNvSpPr>
          <p:nvPr/>
        </p:nvSpPr>
        <p:spPr>
          <a:xfrm>
            <a:off x="952500" y="2669830"/>
            <a:ext cx="7224593" cy="9245199"/>
          </a:xfrm>
          <a:prstGeom prst="rect">
            <a:avLst/>
          </a:prstGeom>
        </p:spPr>
        <p:txBody>
          <a:bodyPr vert="horz" lIns="91440" tIns="45720" rIns="91440" bIns="45720" rtlCol="0" anchor="ctr">
            <a:noAutofit/>
          </a:bodyPr>
          <a:lstStyle>
            <a:lvl1pPr algn="l" defTabSz="1828800" rtl="0" eaLnBrk="1" latinLnBrk="0" hangingPunct="1">
              <a:lnSpc>
                <a:spcPct val="90000"/>
              </a:lnSpc>
              <a:spcBef>
                <a:spcPct val="0"/>
              </a:spcBef>
              <a:buNone/>
              <a:defRPr sz="4500" b="0" i="0" kern="1200" baseline="0">
                <a:solidFill>
                  <a:schemeClr val="accent1"/>
                </a:solidFill>
                <a:latin typeface="Poppins Light" pitchFamily="2" charset="77"/>
                <a:ea typeface="+mj-ea"/>
                <a:cs typeface="Poppins Light" pitchFamily="2" charset="77"/>
              </a:defRPr>
            </a:lvl1pPr>
          </a:lstStyle>
          <a:p>
            <a:pPr marL="0" marR="0" lvl="0" indent="0" algn="l" defTabSz="18288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8DC9C8"/>
                </a:solidFill>
                <a:effectLst/>
                <a:uLnTx/>
                <a:uFillTx/>
                <a:latin typeface="Poppins" pitchFamily="2" charset="77"/>
                <a:ea typeface="Roboto Black"/>
                <a:cs typeface="Poppins" pitchFamily="2" charset="77"/>
              </a:rPr>
              <a:t>Every Project-supported country </a:t>
            </a:r>
            <a:r>
              <a:rPr kumimoji="0" lang="en-US" sz="6600" b="1" i="1" u="sng" strike="noStrike" kern="1200" cap="none" spc="0" normalizeH="0" baseline="0" noProof="0" dirty="0">
                <a:ln>
                  <a:noFill/>
                </a:ln>
                <a:solidFill>
                  <a:srgbClr val="F46E20"/>
                </a:solidFill>
                <a:effectLst/>
                <a:uLnTx/>
                <a:uFillTx/>
                <a:latin typeface="Poppins" pitchFamily="2" charset="77"/>
                <a:ea typeface="Roboto Black"/>
                <a:cs typeface="Poppins" pitchFamily="2" charset="77"/>
              </a:rPr>
              <a:t>has</a:t>
            </a:r>
            <a:r>
              <a:rPr kumimoji="0" lang="en-US" sz="6600" b="1" i="0" u="none" strike="noStrike" kern="1200" cap="none" spc="0" normalizeH="0" baseline="0" noProof="0" dirty="0">
                <a:ln>
                  <a:noFill/>
                </a:ln>
                <a:solidFill>
                  <a:srgbClr val="8DC9C8"/>
                </a:solidFill>
                <a:effectLst/>
                <a:uLnTx/>
                <a:uFillTx/>
                <a:latin typeface="Poppins" pitchFamily="2" charset="77"/>
                <a:ea typeface="Roboto Black"/>
                <a:cs typeface="Poppins" pitchFamily="2" charset="77"/>
              </a:rPr>
              <a:t> reached some children with all doses per their respective schedules, but as children age, they fall off the schedule…</a:t>
            </a:r>
          </a:p>
        </p:txBody>
      </p:sp>
      <p:sp>
        <p:nvSpPr>
          <p:cNvPr id="13" name="Title 3">
            <a:extLst>
              <a:ext uri="{FF2B5EF4-FFF2-40B4-BE49-F238E27FC236}">
                <a16:creationId xmlns:a16="http://schemas.microsoft.com/office/drawing/2014/main" id="{B21F5062-085C-FB27-8091-16E49C659E52}"/>
              </a:ext>
            </a:extLst>
          </p:cNvPr>
          <p:cNvSpPr txBox="1">
            <a:spLocks/>
          </p:cNvSpPr>
          <p:nvPr/>
        </p:nvSpPr>
        <p:spPr>
          <a:xfrm>
            <a:off x="8310373" y="914401"/>
            <a:ext cx="15659970" cy="1108360"/>
          </a:xfrm>
          <a:prstGeom prst="rect">
            <a:avLst/>
          </a:prstGeom>
        </p:spPr>
        <p:txBody>
          <a:bodyPr vert="horz" lIns="91440" tIns="45720" rIns="91440" bIns="45720" rtlCol="0" anchor="ctr">
            <a:noAutofit/>
          </a:bodyPr>
          <a:lstStyle>
            <a:lvl1pPr algn="l" defTabSz="1828800" rtl="0" eaLnBrk="1" latinLnBrk="0" hangingPunct="1">
              <a:lnSpc>
                <a:spcPct val="90000"/>
              </a:lnSpc>
              <a:spcBef>
                <a:spcPct val="0"/>
              </a:spcBef>
              <a:buNone/>
              <a:defRPr sz="4500" b="0" i="0" kern="1200" baseline="0">
                <a:solidFill>
                  <a:schemeClr val="accent1"/>
                </a:solidFill>
                <a:latin typeface="Poppins Light" pitchFamily="2" charset="77"/>
                <a:ea typeface="+mj-ea"/>
                <a:cs typeface="Poppins Light" pitchFamily="2" charset="77"/>
              </a:defRPr>
            </a:lvl1pPr>
          </a:lstStyle>
          <a:p>
            <a:pPr marL="0" marR="0" lvl="0" indent="0" algn="ctr" defTabSz="1828800" rtl="0" eaLnBrk="1" fontAlgn="auto" latinLnBrk="0" hangingPunct="1">
              <a:lnSpc>
                <a:spcPct val="90000"/>
              </a:lnSpc>
              <a:spcBef>
                <a:spcPct val="0"/>
              </a:spcBef>
              <a:spcAft>
                <a:spcPts val="600"/>
              </a:spcAft>
              <a:buClrTx/>
              <a:buSzTx/>
              <a:buFontTx/>
              <a:buNone/>
              <a:tabLst/>
              <a:defRPr/>
            </a:pPr>
            <a:r>
              <a:rPr kumimoji="0" lang="en-US" sz="3360" b="0" i="0" u="none" strike="noStrike" kern="1200" cap="none" spc="0" normalizeH="0" baseline="0" noProof="0">
                <a:ln>
                  <a:noFill/>
                </a:ln>
                <a:solidFill>
                  <a:srgbClr val="000000"/>
                </a:solidFill>
                <a:effectLst/>
                <a:uLnTx/>
                <a:uFillTx/>
                <a:latin typeface="Roboto Light"/>
                <a:ea typeface="Roboto Black"/>
                <a:cs typeface="Poppins" pitchFamily="2" charset="77"/>
              </a:rPr>
              <a:t>PMC doses administered during life of project</a:t>
            </a:r>
          </a:p>
        </p:txBody>
      </p:sp>
      <p:pic>
        <p:nvPicPr>
          <p:cNvPr id="3" name="Picture 2" descr="Logo, pie chart&#10;&#10;Description automatically generated">
            <a:extLst>
              <a:ext uri="{FF2B5EF4-FFF2-40B4-BE49-F238E27FC236}">
                <a16:creationId xmlns:a16="http://schemas.microsoft.com/office/drawing/2014/main" id="{1B6671FA-B9FD-507E-023D-B50FAD8ED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977" y="95670"/>
            <a:ext cx="1514020" cy="1380778"/>
          </a:xfrm>
          <a:prstGeom prst="rect">
            <a:avLst/>
          </a:prstGeom>
        </p:spPr>
      </p:pic>
      <p:pic>
        <p:nvPicPr>
          <p:cNvPr id="4" name="Picture 3" descr="A blue and red logo&#10;&#10;Description automatically generated">
            <a:extLst>
              <a:ext uri="{FF2B5EF4-FFF2-40B4-BE49-F238E27FC236}">
                <a16:creationId xmlns:a16="http://schemas.microsoft.com/office/drawing/2014/main" id="{3E9A9CF6-E228-0646-2048-4039B70A7857}"/>
              </a:ext>
            </a:extLst>
          </p:cNvPr>
          <p:cNvPicPr>
            <a:picLocks noChangeAspect="1"/>
          </p:cNvPicPr>
          <p:nvPr/>
        </p:nvPicPr>
        <p:blipFill>
          <a:blip r:embed="rId4"/>
          <a:srcRect l="-178" r="11834"/>
          <a:stretch/>
        </p:blipFill>
        <p:spPr>
          <a:xfrm>
            <a:off x="76" y="2310"/>
            <a:ext cx="2928312" cy="1585791"/>
          </a:xfrm>
          <a:prstGeom prst="rect">
            <a:avLst/>
          </a:prstGeom>
          <a:ln>
            <a:noFill/>
          </a:ln>
        </p:spPr>
      </p:pic>
      <p:graphicFrame>
        <p:nvGraphicFramePr>
          <p:cNvPr id="2" name="Chart 1">
            <a:extLst>
              <a:ext uri="{FF2B5EF4-FFF2-40B4-BE49-F238E27FC236}">
                <a16:creationId xmlns:a16="http://schemas.microsoft.com/office/drawing/2014/main" id="{C87A0D94-F137-713F-34E0-894B1D6E3A29}"/>
              </a:ext>
            </a:extLst>
          </p:cNvPr>
          <p:cNvGraphicFramePr/>
          <p:nvPr/>
        </p:nvGraphicFramePr>
        <p:xfrm>
          <a:off x="8310189" y="7656783"/>
          <a:ext cx="7763435" cy="5120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62113DBF-E961-C77F-C948-74C1210EA10E}"/>
              </a:ext>
            </a:extLst>
          </p:cNvPr>
          <p:cNvGraphicFramePr/>
          <p:nvPr/>
        </p:nvGraphicFramePr>
        <p:xfrm>
          <a:off x="8376923" y="2304070"/>
          <a:ext cx="7763435" cy="51203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8C9685CD-A7D1-CE0F-EB15-75110B79FC12}"/>
              </a:ext>
            </a:extLst>
          </p:cNvPr>
          <p:cNvGraphicFramePr/>
          <p:nvPr/>
        </p:nvGraphicFramePr>
        <p:xfrm>
          <a:off x="16206908" y="7656783"/>
          <a:ext cx="7763435" cy="51203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5632998A-D64E-169C-93E0-C3B688355C44}"/>
              </a:ext>
            </a:extLst>
          </p:cNvPr>
          <p:cNvGraphicFramePr/>
          <p:nvPr/>
        </p:nvGraphicFramePr>
        <p:xfrm>
          <a:off x="16206908" y="2304070"/>
          <a:ext cx="7830169" cy="51203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3239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B50-5E30-0862-793A-6B468D33F30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9CA87D-D0D8-8D2C-7E05-27B17A0BA261}"/>
              </a:ext>
            </a:extLst>
          </p:cNvPr>
          <p:cNvSpPr txBox="1"/>
          <p:nvPr/>
        </p:nvSpPr>
        <p:spPr>
          <a:xfrm>
            <a:off x="457200" y="13122729"/>
            <a:ext cx="22314876"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000000"/>
              </a:solidFill>
              <a:effectLst/>
              <a:uLnTx/>
              <a:uFillTx/>
              <a:latin typeface="Roboto Light"/>
              <a:ea typeface="Roboto"/>
              <a:cs typeface="+mn-cs"/>
            </a:endParaRPr>
          </a:p>
        </p:txBody>
      </p:sp>
      <p:sp>
        <p:nvSpPr>
          <p:cNvPr id="2" name="Title 1">
            <a:extLst>
              <a:ext uri="{FF2B5EF4-FFF2-40B4-BE49-F238E27FC236}">
                <a16:creationId xmlns:a16="http://schemas.microsoft.com/office/drawing/2014/main" id="{1914B1D7-BE2B-95AA-377B-870C12357E1D}"/>
              </a:ext>
            </a:extLst>
          </p:cNvPr>
          <p:cNvSpPr>
            <a:spLocks noGrp="1"/>
          </p:cNvSpPr>
          <p:nvPr>
            <p:ph type="title"/>
          </p:nvPr>
        </p:nvSpPr>
        <p:spPr>
          <a:xfrm>
            <a:off x="763724" y="1675940"/>
            <a:ext cx="22314876" cy="1372830"/>
          </a:xfrm>
        </p:spPr>
        <p:txBody>
          <a:bodyPr>
            <a:noAutofit/>
          </a:bodyPr>
          <a:lstStyle/>
          <a:p>
            <a:r>
              <a:rPr lang="en-US" sz="5400" dirty="0">
                <a:solidFill>
                  <a:srgbClr val="8DC9C8"/>
                </a:solidFill>
                <a:latin typeface="Poppins" panose="00000500000000000000" pitchFamily="2" charset="0"/>
                <a:cs typeface="Poppins" panose="00000500000000000000" pitchFamily="2" charset="0"/>
              </a:rPr>
              <a:t>…as expected, because at baseline in Cameroon, this is what co-intervention coverage looked like</a:t>
            </a:r>
            <a:endParaRPr lang="en-GB" sz="5400" dirty="0">
              <a:solidFill>
                <a:srgbClr val="8DC9C8"/>
              </a:solidFill>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ED2B9259-8AB1-1D97-C983-EC9FCBA1EF89}"/>
              </a:ext>
            </a:extLst>
          </p:cNvPr>
          <p:cNvSpPr/>
          <p:nvPr/>
        </p:nvSpPr>
        <p:spPr>
          <a:xfrm>
            <a:off x="16354418" y="11882127"/>
            <a:ext cx="260424" cy="285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Roboto Light"/>
              <a:ea typeface="Roboto"/>
              <a:cs typeface="+mn-cs"/>
            </a:endParaRPr>
          </a:p>
        </p:txBody>
      </p:sp>
      <p:pic>
        <p:nvPicPr>
          <p:cNvPr id="3" name="Picture 2">
            <a:extLst>
              <a:ext uri="{FF2B5EF4-FFF2-40B4-BE49-F238E27FC236}">
                <a16:creationId xmlns:a16="http://schemas.microsoft.com/office/drawing/2014/main" id="{B4B97EA0-54DE-2793-1B17-3BE550B977C8}"/>
              </a:ext>
            </a:extLst>
          </p:cNvPr>
          <p:cNvPicPr>
            <a:picLocks noChangeAspect="1"/>
          </p:cNvPicPr>
          <p:nvPr/>
        </p:nvPicPr>
        <p:blipFill>
          <a:blip r:embed="rId3"/>
          <a:stretch>
            <a:fillRect/>
          </a:stretch>
        </p:blipFill>
        <p:spPr>
          <a:xfrm>
            <a:off x="581142" y="3246480"/>
            <a:ext cx="23678916" cy="10156816"/>
          </a:xfrm>
          <a:prstGeom prst="rect">
            <a:avLst/>
          </a:prstGeom>
        </p:spPr>
      </p:pic>
      <p:pic>
        <p:nvPicPr>
          <p:cNvPr id="4" name="Picture 3" descr="Logo, pie chart&#10;&#10;Description automatically generated">
            <a:extLst>
              <a:ext uri="{FF2B5EF4-FFF2-40B4-BE49-F238E27FC236}">
                <a16:creationId xmlns:a16="http://schemas.microsoft.com/office/drawing/2014/main" id="{9FDB3CE8-3A93-A0BF-6745-D102298F1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977" y="95670"/>
            <a:ext cx="1514020" cy="1380778"/>
          </a:xfrm>
          <a:prstGeom prst="rect">
            <a:avLst/>
          </a:prstGeom>
        </p:spPr>
      </p:pic>
      <p:pic>
        <p:nvPicPr>
          <p:cNvPr id="5" name="Picture 4" descr="A blue and red logo&#10;&#10;Description automatically generated">
            <a:extLst>
              <a:ext uri="{FF2B5EF4-FFF2-40B4-BE49-F238E27FC236}">
                <a16:creationId xmlns:a16="http://schemas.microsoft.com/office/drawing/2014/main" id="{305D65F1-D0DD-558A-B7F1-081C2A3ED837}"/>
              </a:ext>
            </a:extLst>
          </p:cNvPr>
          <p:cNvPicPr>
            <a:picLocks noChangeAspect="1"/>
          </p:cNvPicPr>
          <p:nvPr/>
        </p:nvPicPr>
        <p:blipFill>
          <a:blip r:embed="rId5"/>
          <a:srcRect l="-178" r="11834"/>
          <a:stretch/>
        </p:blipFill>
        <p:spPr>
          <a:xfrm>
            <a:off x="76" y="2310"/>
            <a:ext cx="2928312" cy="1585791"/>
          </a:xfrm>
          <a:prstGeom prst="rect">
            <a:avLst/>
          </a:prstGeom>
          <a:ln>
            <a:noFill/>
          </a:ln>
        </p:spPr>
      </p:pic>
    </p:spTree>
    <p:extLst>
      <p:ext uri="{BB962C8B-B14F-4D97-AF65-F5344CB8AC3E}">
        <p14:creationId xmlns:p14="http://schemas.microsoft.com/office/powerpoint/2010/main" val="396846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E801-4AAB-D675-0B46-F1B4D34A34A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614BF3-8756-3322-66AE-91144C84F6CD}"/>
              </a:ext>
            </a:extLst>
          </p:cNvPr>
          <p:cNvSpPr/>
          <p:nvPr/>
        </p:nvSpPr>
        <p:spPr>
          <a:xfrm>
            <a:off x="0" y="551785"/>
            <a:ext cx="243840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srgbClr val="8DC9C8"/>
                </a:solidFill>
                <a:latin typeface="Poppins"/>
                <a:ea typeface="Roboto Light"/>
                <a:cs typeface="Poppins"/>
              </a:rPr>
              <a:t>The Global Fund </a:t>
            </a:r>
            <a:r>
              <a:rPr lang="en-US" sz="5400" b="1" i="1" u="sng" dirty="0">
                <a:solidFill>
                  <a:srgbClr val="F46E20"/>
                </a:solidFill>
                <a:latin typeface="Poppins"/>
                <a:ea typeface="Roboto Light"/>
                <a:cs typeface="Poppins"/>
              </a:rPr>
              <a:t>will</a:t>
            </a:r>
            <a:r>
              <a:rPr lang="en-US" sz="5400" b="1" dirty="0">
                <a:solidFill>
                  <a:srgbClr val="8DC9C8"/>
                </a:solidFill>
                <a:latin typeface="Poppins"/>
                <a:ea typeface="Roboto Light"/>
                <a:cs typeface="Poppins"/>
              </a:rPr>
              <a:t> pay for PMC in GC8</a:t>
            </a:r>
          </a:p>
        </p:txBody>
      </p:sp>
      <p:pic>
        <p:nvPicPr>
          <p:cNvPr id="4" name="Picture 3">
            <a:extLst>
              <a:ext uri="{FF2B5EF4-FFF2-40B4-BE49-F238E27FC236}">
                <a16:creationId xmlns:a16="http://schemas.microsoft.com/office/drawing/2014/main" id="{C3C442CC-4CA9-170C-328A-77BD27DFA201}"/>
              </a:ext>
            </a:extLst>
          </p:cNvPr>
          <p:cNvPicPr>
            <a:picLocks noChangeAspect="1"/>
          </p:cNvPicPr>
          <p:nvPr/>
        </p:nvPicPr>
        <p:blipFill>
          <a:blip r:embed="rId2">
            <a:extLst>
              <a:ext uri="{28A0092B-C50C-407E-A947-70E740481C1C}">
                <a14:useLocalDpi xmlns:a14="http://schemas.microsoft.com/office/drawing/2010/main" val="0"/>
              </a:ext>
            </a:extLst>
          </a:blip>
          <a:srcRect t="27000"/>
          <a:stretch>
            <a:fillRect/>
          </a:stretch>
        </p:blipFill>
        <p:spPr>
          <a:xfrm>
            <a:off x="2438400" y="1965959"/>
            <a:ext cx="19644360" cy="10755287"/>
          </a:xfrm>
          <a:prstGeom prst="rect">
            <a:avLst/>
          </a:prstGeom>
        </p:spPr>
      </p:pic>
      <p:sp>
        <p:nvSpPr>
          <p:cNvPr id="6" name="Arrow: Right 5">
            <a:extLst>
              <a:ext uri="{FF2B5EF4-FFF2-40B4-BE49-F238E27FC236}">
                <a16:creationId xmlns:a16="http://schemas.microsoft.com/office/drawing/2014/main" id="{62E47F8A-B9E8-A898-8E42-E59638546698}"/>
              </a:ext>
            </a:extLst>
          </p:cNvPr>
          <p:cNvSpPr/>
          <p:nvPr/>
        </p:nvSpPr>
        <p:spPr>
          <a:xfrm>
            <a:off x="1554480" y="4732020"/>
            <a:ext cx="3771900" cy="1120140"/>
          </a:xfrm>
          <a:prstGeom prst="rightArrow">
            <a:avLst/>
          </a:prstGeom>
          <a:solidFill>
            <a:srgbClr val="8DC9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20821F5-477C-1CA8-7E60-F9D94CF76ABF}"/>
              </a:ext>
            </a:extLst>
          </p:cNvPr>
          <p:cNvSpPr/>
          <p:nvPr/>
        </p:nvSpPr>
        <p:spPr>
          <a:xfrm>
            <a:off x="1554480" y="6233160"/>
            <a:ext cx="3771900" cy="1120140"/>
          </a:xfrm>
          <a:prstGeom prst="rightArrow">
            <a:avLst/>
          </a:prstGeom>
          <a:solidFill>
            <a:srgbClr val="8DC9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B5FA891-1EBE-66FC-DC78-B954536A36DA}"/>
              </a:ext>
            </a:extLst>
          </p:cNvPr>
          <p:cNvSpPr/>
          <p:nvPr/>
        </p:nvSpPr>
        <p:spPr>
          <a:xfrm>
            <a:off x="1554480" y="9494520"/>
            <a:ext cx="3771900" cy="1120140"/>
          </a:xfrm>
          <a:prstGeom prst="rightArrow">
            <a:avLst/>
          </a:prstGeom>
          <a:solidFill>
            <a:srgbClr val="8DC9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42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6628-5208-EB62-BF4D-B7166B4F496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933932-13AC-032A-6E46-DAC0795B20D0}"/>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srgbClr val="8DC9C8"/>
                </a:solidFill>
                <a:latin typeface="Poppins"/>
                <a:ea typeface="Roboto Light"/>
                <a:cs typeface="Poppins"/>
              </a:rPr>
              <a:t>For more information…</a:t>
            </a:r>
          </a:p>
        </p:txBody>
      </p:sp>
      <p:sp>
        <p:nvSpPr>
          <p:cNvPr id="5" name="Content Placeholder 2">
            <a:extLst>
              <a:ext uri="{FF2B5EF4-FFF2-40B4-BE49-F238E27FC236}">
                <a16:creationId xmlns:a16="http://schemas.microsoft.com/office/drawing/2014/main" id="{4B7D6168-02F7-8666-C368-84A2456417BA}"/>
              </a:ext>
            </a:extLst>
          </p:cNvPr>
          <p:cNvSpPr txBox="1">
            <a:spLocks/>
          </p:cNvSpPr>
          <p:nvPr/>
        </p:nvSpPr>
        <p:spPr>
          <a:xfrm>
            <a:off x="2324721" y="2217836"/>
            <a:ext cx="12769040" cy="10218003"/>
          </a:xfrm>
          <a:prstGeom prst="rect">
            <a:avLst/>
          </a:prstGeom>
        </p:spPr>
        <p:txBody>
          <a:bodyPr vert="horz" lIns="182880" tIns="91440" rIns="182880" bIns="9144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160000"/>
              </a:lnSpc>
              <a:buFont typeface="Arial" panose="020B0604020202020204" pitchFamily="34" charset="0"/>
              <a:buChar char="•"/>
              <a:defRPr/>
            </a:pPr>
            <a:r>
              <a:rPr lang="en-US" sz="12000" dirty="0">
                <a:solidFill>
                  <a:sysClr val="windowText" lastClr="000000"/>
                </a:solidFill>
                <a:latin typeface="+mj-lt"/>
              </a:rPr>
              <a:t>There are 4 sessions which will share updates on PMC</a:t>
            </a:r>
          </a:p>
          <a:p>
            <a:pPr marL="1200150" lvl="1" indent="-742950" defTabSz="914400">
              <a:lnSpc>
                <a:spcPct val="160000"/>
              </a:lnSpc>
              <a:buFont typeface="+mj-lt"/>
              <a:buAutoNum type="arabicPeriod"/>
              <a:defRPr/>
            </a:pPr>
            <a:r>
              <a:rPr lang="en-US" sz="12000" dirty="0">
                <a:solidFill>
                  <a:sysClr val="windowText" lastClr="000000"/>
                </a:solidFill>
                <a:latin typeface="+mj-lt"/>
              </a:rPr>
              <a:t>The </a:t>
            </a:r>
            <a:r>
              <a:rPr lang="en-US" sz="12000" b="1" dirty="0">
                <a:solidFill>
                  <a:sysClr val="windowText" lastClr="000000"/>
                </a:solidFill>
                <a:latin typeface="+mj-lt"/>
              </a:rPr>
              <a:t>upcoming M&amp;E session </a:t>
            </a:r>
            <a:r>
              <a:rPr lang="en-US" sz="12000" dirty="0">
                <a:solidFill>
                  <a:sysClr val="windowText" lastClr="000000"/>
                </a:solidFill>
                <a:latin typeface="+mj-lt"/>
              </a:rPr>
              <a:t>will describe PMC M&amp;E in greater detail</a:t>
            </a:r>
          </a:p>
          <a:p>
            <a:pPr marL="1200150" lvl="1" indent="-742950" defTabSz="914400">
              <a:lnSpc>
                <a:spcPct val="160000"/>
              </a:lnSpc>
              <a:buFont typeface="+mj-lt"/>
              <a:buAutoNum type="arabicPeriod"/>
              <a:defRPr/>
            </a:pPr>
            <a:r>
              <a:rPr lang="en-US" sz="12000" dirty="0">
                <a:solidFill>
                  <a:sysClr val="windowText" lastClr="000000"/>
                </a:solidFill>
                <a:latin typeface="+mj-lt"/>
              </a:rPr>
              <a:t>The </a:t>
            </a:r>
            <a:r>
              <a:rPr lang="en-US" sz="12000" b="1" dirty="0">
                <a:solidFill>
                  <a:sysClr val="windowText" lastClr="000000"/>
                </a:solidFill>
                <a:latin typeface="+mj-lt"/>
              </a:rPr>
              <a:t>upcoming Research session </a:t>
            </a:r>
            <a:r>
              <a:rPr lang="en-US" sz="12000" dirty="0">
                <a:solidFill>
                  <a:sysClr val="windowText" lastClr="000000"/>
                </a:solidFill>
                <a:latin typeface="+mj-lt"/>
              </a:rPr>
              <a:t>will include the impact of genotype mutations on resistance to SP and SPAQ in Cameroon</a:t>
            </a:r>
          </a:p>
          <a:p>
            <a:pPr marL="1200150" lvl="1" indent="-742950" defTabSz="914400">
              <a:lnSpc>
                <a:spcPct val="160000"/>
              </a:lnSpc>
              <a:buFont typeface="+mj-lt"/>
              <a:buAutoNum type="arabicPeriod"/>
              <a:defRPr/>
            </a:pPr>
            <a:r>
              <a:rPr lang="en-US" sz="12000" b="1" dirty="0">
                <a:solidFill>
                  <a:sysClr val="windowText" lastClr="000000"/>
                </a:solidFill>
                <a:latin typeface="+mj-lt"/>
              </a:rPr>
              <a:t>Tomorrow morning there will be a session on the PMC Compass</a:t>
            </a:r>
            <a:r>
              <a:rPr lang="en-US" sz="12000" dirty="0">
                <a:solidFill>
                  <a:sysClr val="windowText" lastClr="000000"/>
                </a:solidFill>
                <a:latin typeface="+mj-lt"/>
              </a:rPr>
              <a:t>, a tool that incorporates a variety of research outputs to generate a ranked list of districts where PMC is likely to be cost-effective</a:t>
            </a:r>
          </a:p>
          <a:p>
            <a:pPr marL="1200150" lvl="1" indent="-742950" defTabSz="914400">
              <a:lnSpc>
                <a:spcPct val="160000"/>
              </a:lnSpc>
              <a:buFont typeface="+mj-lt"/>
              <a:buAutoNum type="arabicPeriod"/>
              <a:defRPr/>
            </a:pPr>
            <a:r>
              <a:rPr lang="en-US" sz="12000" b="1" dirty="0">
                <a:solidFill>
                  <a:sysClr val="windowText" lastClr="000000"/>
                </a:solidFill>
                <a:latin typeface="+mj-lt"/>
              </a:rPr>
              <a:t>Tomorrow morning there will be a panel </a:t>
            </a:r>
            <a:r>
              <a:rPr lang="en-US" sz="12000" dirty="0">
                <a:solidFill>
                  <a:sysClr val="windowText" lastClr="000000"/>
                </a:solidFill>
                <a:latin typeface="+mj-lt"/>
              </a:rPr>
              <a:t>on how Cameroon, Nigeria and Sierra Leone have increased uptake in the 2nd year of life</a:t>
            </a:r>
          </a:p>
          <a:p>
            <a:pPr defTabSz="914400">
              <a:lnSpc>
                <a:spcPct val="160000"/>
              </a:lnSpc>
              <a:buFont typeface="Arial" panose="020B0604020202020204" pitchFamily="34" charset="0"/>
              <a:buChar char="•"/>
              <a:defRPr/>
            </a:pPr>
            <a:r>
              <a:rPr lang="en-US" sz="12000" dirty="0">
                <a:solidFill>
                  <a:sysClr val="windowText" lastClr="000000"/>
                </a:solidFill>
                <a:latin typeface="+mj-lt"/>
              </a:rPr>
              <a:t>Any country that is interested in implementing PMC is invited to reach out to the PMC COP for support and acknowledgement </a:t>
            </a:r>
          </a:p>
          <a:p>
            <a:pPr defTabSz="914400">
              <a:lnSpc>
                <a:spcPct val="160000"/>
              </a:lnSpc>
              <a:buFont typeface="Arial" panose="020B0604020202020204" pitchFamily="34" charset="0"/>
              <a:buChar char="•"/>
              <a:defRPr/>
            </a:pPr>
            <a:endParaRPr lang="en-US" sz="3600" dirty="0">
              <a:solidFill>
                <a:sysClr val="windowText" lastClr="000000"/>
              </a:solidFill>
              <a:latin typeface="+mj-lt"/>
            </a:endParaRPr>
          </a:p>
        </p:txBody>
      </p:sp>
      <p:pic>
        <p:nvPicPr>
          <p:cNvPr id="4" name="Picture 3">
            <a:extLst>
              <a:ext uri="{FF2B5EF4-FFF2-40B4-BE49-F238E27FC236}">
                <a16:creationId xmlns:a16="http://schemas.microsoft.com/office/drawing/2014/main" id="{1C3286FA-6DCA-6039-F024-58FE8BC62251}"/>
              </a:ext>
            </a:extLst>
          </p:cNvPr>
          <p:cNvPicPr>
            <a:picLocks noChangeAspect="1"/>
          </p:cNvPicPr>
          <p:nvPr/>
        </p:nvPicPr>
        <p:blipFill>
          <a:blip r:embed="rId2"/>
          <a:stretch>
            <a:fillRect/>
          </a:stretch>
        </p:blipFill>
        <p:spPr>
          <a:xfrm>
            <a:off x="15093761" y="2217837"/>
            <a:ext cx="8080333" cy="9711938"/>
          </a:xfrm>
          <a:prstGeom prst="rect">
            <a:avLst/>
          </a:prstGeom>
        </p:spPr>
      </p:pic>
    </p:spTree>
    <p:extLst>
      <p:ext uri="{BB962C8B-B14F-4D97-AF65-F5344CB8AC3E}">
        <p14:creationId xmlns:p14="http://schemas.microsoft.com/office/powerpoint/2010/main" val="363437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6628-5208-EB62-BF4D-B7166B4F496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933932-13AC-032A-6E46-DAC0795B20D0}"/>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srgbClr val="8DC9C8"/>
                </a:solidFill>
                <a:latin typeface="Poppins"/>
                <a:ea typeface="Roboto Light"/>
                <a:cs typeface="Poppins"/>
              </a:rPr>
              <a:t>Acknowledgement…</a:t>
            </a:r>
          </a:p>
        </p:txBody>
      </p:sp>
      <p:sp>
        <p:nvSpPr>
          <p:cNvPr id="5" name="Content Placeholder 2">
            <a:extLst>
              <a:ext uri="{FF2B5EF4-FFF2-40B4-BE49-F238E27FC236}">
                <a16:creationId xmlns:a16="http://schemas.microsoft.com/office/drawing/2014/main" id="{4B7D6168-02F7-8666-C368-84A2456417BA}"/>
              </a:ext>
            </a:extLst>
          </p:cNvPr>
          <p:cNvSpPr txBox="1">
            <a:spLocks/>
          </p:cNvSpPr>
          <p:nvPr/>
        </p:nvSpPr>
        <p:spPr>
          <a:xfrm>
            <a:off x="2324720" y="11425808"/>
            <a:ext cx="20152507" cy="45719"/>
          </a:xfrm>
          <a:prstGeom prst="rect">
            <a:avLst/>
          </a:prstGeom>
        </p:spPr>
        <p:txBody>
          <a:bodyPr vert="horz" lIns="182880" tIns="91440" rIns="182880" bIns="9144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160000"/>
              </a:lnSpc>
              <a:buNone/>
              <a:defRPr/>
            </a:pPr>
            <a:endParaRPr lang="en-US" sz="3600" dirty="0">
              <a:solidFill>
                <a:sysClr val="windowText" lastClr="000000"/>
              </a:solidFill>
              <a:latin typeface="+mj-lt"/>
            </a:endParaRPr>
          </a:p>
        </p:txBody>
      </p:sp>
      <p:pic>
        <p:nvPicPr>
          <p:cNvPr id="1026" name="Picture 2">
            <a:extLst>
              <a:ext uri="{FF2B5EF4-FFF2-40B4-BE49-F238E27FC236}">
                <a16:creationId xmlns:a16="http://schemas.microsoft.com/office/drawing/2014/main" id="{429D6B4A-BE33-3C57-60A7-4FB7CF8D3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 y="649606"/>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D787701-5DA5-3D1F-FACF-1E6D9A4A3BF0}"/>
              </a:ext>
            </a:extLst>
          </p:cNvPr>
          <p:cNvSpPr txBox="1"/>
          <p:nvPr/>
        </p:nvSpPr>
        <p:spPr>
          <a:xfrm>
            <a:off x="13298200" y="2957609"/>
            <a:ext cx="10763250" cy="8309967"/>
          </a:xfrm>
          <a:prstGeom prst="rect">
            <a:avLst/>
          </a:prstGeom>
          <a:noFill/>
        </p:spPr>
        <p:txBody>
          <a:bodyPr wrap="square">
            <a:spAutoFit/>
          </a:bodyPr>
          <a:lstStyle/>
          <a:p>
            <a:pPr marL="571500" marR="0" lvl="0" indent="-5715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fr-FR" altLang="fr-FR" sz="4400" dirty="0">
                <a:solidFill>
                  <a:sysClr val="windowText" lastClr="000000"/>
                </a:solidFill>
                <a:latin typeface="+mj-lt"/>
              </a:rPr>
              <a:t>All the </a:t>
            </a:r>
            <a:r>
              <a:rPr lang="fr-FR" altLang="fr-FR" sz="4400" dirty="0" err="1">
                <a:solidFill>
                  <a:sysClr val="windowText" lastClr="000000"/>
                </a:solidFill>
                <a:latin typeface="+mj-lt"/>
              </a:rPr>
              <a:t>MoH</a:t>
            </a:r>
            <a:r>
              <a:rPr lang="fr-FR" altLang="fr-FR" sz="4400" dirty="0">
                <a:solidFill>
                  <a:sysClr val="windowText" lastClr="000000"/>
                </a:solidFill>
                <a:latin typeface="+mj-lt"/>
              </a:rPr>
              <a:t> &amp; </a:t>
            </a:r>
            <a:r>
              <a:rPr lang="fr-FR" altLang="fr-FR" sz="4400" dirty="0" err="1">
                <a:solidFill>
                  <a:sysClr val="windowText" lastClr="000000"/>
                </a:solidFill>
                <a:latin typeface="+mj-lt"/>
              </a:rPr>
              <a:t>NMCPs</a:t>
            </a:r>
            <a:r>
              <a:rPr lang="fr-FR" altLang="fr-FR" sz="4400" dirty="0">
                <a:solidFill>
                  <a:sysClr val="windowText" lastClr="000000"/>
                </a:solidFill>
                <a:latin typeface="+mj-lt"/>
              </a:rPr>
              <a:t>…</a:t>
            </a:r>
          </a:p>
          <a:p>
            <a:pPr marL="571500" marR="0" lvl="0" indent="-5715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fr-FR" altLang="fr-FR" sz="4400" dirty="0" err="1">
                <a:solidFill>
                  <a:sysClr val="windowText" lastClr="000000"/>
                </a:solidFill>
                <a:latin typeface="+mj-lt"/>
              </a:rPr>
              <a:t>Working</a:t>
            </a:r>
            <a:r>
              <a:rPr lang="fr-FR" altLang="fr-FR" sz="4400" dirty="0">
                <a:solidFill>
                  <a:sysClr val="windowText" lastClr="000000"/>
                </a:solidFill>
                <a:latin typeface="+mj-lt"/>
              </a:rPr>
              <a:t> groups of the </a:t>
            </a:r>
            <a:r>
              <a:rPr lang="fr-FR" altLang="fr-FR" sz="4400" dirty="0" err="1">
                <a:solidFill>
                  <a:sysClr val="windowText" lastClr="000000"/>
                </a:solidFill>
                <a:latin typeface="+mj-lt"/>
              </a:rPr>
              <a:t>CoP</a:t>
            </a:r>
            <a:r>
              <a:rPr lang="fr-FR" altLang="fr-FR" sz="4400" dirty="0">
                <a:solidFill>
                  <a:sysClr val="windowText" lastClr="000000"/>
                </a:solidFill>
                <a:latin typeface="+mj-lt"/>
              </a:rPr>
              <a:t> for </a:t>
            </a:r>
            <a:r>
              <a:rPr lang="fr-FR" altLang="fr-FR" sz="4400" dirty="0" err="1">
                <a:solidFill>
                  <a:sysClr val="windowText" lastClr="000000"/>
                </a:solidFill>
                <a:latin typeface="+mj-lt"/>
              </a:rPr>
              <a:t>their</a:t>
            </a:r>
            <a:r>
              <a:rPr lang="fr-FR" altLang="fr-FR" sz="4400" dirty="0">
                <a:solidFill>
                  <a:sysClr val="windowText" lastClr="000000"/>
                </a:solidFill>
                <a:latin typeface="+mj-lt"/>
              </a:rPr>
              <a:t> contributions </a:t>
            </a:r>
          </a:p>
          <a:p>
            <a:pPr marL="571500" marR="0" lvl="0" indent="-5715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fr-FR" altLang="fr-FR" sz="4400" dirty="0">
                <a:solidFill>
                  <a:sysClr val="windowText" lastClr="000000"/>
                </a:solidFill>
                <a:latin typeface="+mj-lt"/>
              </a:rPr>
              <a:t>WHO for the support and </a:t>
            </a:r>
            <a:r>
              <a:rPr lang="fr-FR" altLang="fr-FR" sz="4400" dirty="0" err="1">
                <a:solidFill>
                  <a:sysClr val="windowText" lastClr="000000"/>
                </a:solidFill>
                <a:latin typeface="+mj-lt"/>
              </a:rPr>
              <a:t>opportunity</a:t>
            </a:r>
            <a:r>
              <a:rPr lang="fr-FR" altLang="fr-FR" sz="4400" dirty="0">
                <a:solidFill>
                  <a:sysClr val="windowText" lastClr="000000"/>
                </a:solidFill>
                <a:latin typeface="+mj-lt"/>
              </a:rPr>
              <a:t> in the WMR</a:t>
            </a:r>
          </a:p>
          <a:p>
            <a:pPr marL="571500" lvl="0" indent="-571500" defTabSz="914400" eaLnBrk="0" fontAlgn="base" hangingPunct="0">
              <a:spcBef>
                <a:spcPct val="0"/>
              </a:spcBef>
              <a:spcAft>
                <a:spcPts val="1200"/>
              </a:spcAft>
              <a:buFont typeface="Arial" panose="020B0604020202020204" pitchFamily="34" charset="0"/>
              <a:buChar char="•"/>
            </a:pPr>
            <a:r>
              <a:rPr lang="fr-FR" altLang="fr-FR" sz="4400" dirty="0">
                <a:solidFill>
                  <a:sysClr val="windowText" lastClr="000000"/>
                </a:solidFill>
                <a:latin typeface="+mj-lt"/>
              </a:rPr>
              <a:t>Technical </a:t>
            </a:r>
            <a:r>
              <a:rPr lang="fr-FR" altLang="fr-FR" sz="4400" dirty="0" err="1">
                <a:solidFill>
                  <a:sysClr val="windowText" lastClr="000000"/>
                </a:solidFill>
                <a:latin typeface="+mj-lt"/>
              </a:rPr>
              <a:t>partners</a:t>
            </a:r>
            <a:r>
              <a:rPr lang="fr-FR" altLang="fr-FR" sz="4400" dirty="0">
                <a:solidFill>
                  <a:sysClr val="windowText" lastClr="000000"/>
                </a:solidFill>
                <a:latin typeface="+mj-lt"/>
              </a:rPr>
              <a:t> PSI, LSHTM, Malaria Consortium, MMV, WHO, </a:t>
            </a:r>
            <a:r>
              <a:rPr lang="fr-FR" altLang="fr-FR" sz="4400" dirty="0" err="1">
                <a:solidFill>
                  <a:sysClr val="windowText" lastClr="000000"/>
                </a:solidFill>
                <a:latin typeface="+mj-lt"/>
              </a:rPr>
              <a:t>ISGlobal</a:t>
            </a:r>
            <a:r>
              <a:rPr lang="fr-FR" altLang="fr-FR" sz="4400" dirty="0">
                <a:solidFill>
                  <a:sysClr val="windowText" lastClr="000000"/>
                </a:solidFill>
                <a:latin typeface="+mj-lt"/>
              </a:rPr>
              <a:t>, PATH…</a:t>
            </a:r>
          </a:p>
          <a:p>
            <a:pPr marL="571500" lvl="0" indent="-571500" defTabSz="914400" eaLnBrk="0" fontAlgn="base" hangingPunct="0">
              <a:spcBef>
                <a:spcPct val="0"/>
              </a:spcBef>
              <a:spcAft>
                <a:spcPts val="1200"/>
              </a:spcAft>
              <a:buFont typeface="Arial" panose="020B0604020202020204" pitchFamily="34" charset="0"/>
              <a:buChar char="•"/>
            </a:pPr>
            <a:r>
              <a:rPr lang="fr-FR" altLang="fr-FR" sz="4400" dirty="0">
                <a:solidFill>
                  <a:sysClr val="windowText" lastClr="000000"/>
                </a:solidFill>
                <a:latin typeface="+mj-lt"/>
              </a:rPr>
              <a:t>PLUS </a:t>
            </a:r>
            <a:r>
              <a:rPr lang="fr-FR" altLang="fr-FR" sz="4400" dirty="0" err="1">
                <a:solidFill>
                  <a:sysClr val="windowText" lastClr="000000"/>
                </a:solidFill>
                <a:latin typeface="+mj-lt"/>
              </a:rPr>
              <a:t>project</a:t>
            </a:r>
            <a:r>
              <a:rPr lang="fr-FR" altLang="fr-FR" sz="4400" dirty="0">
                <a:solidFill>
                  <a:sysClr val="windowText" lastClr="000000"/>
                </a:solidFill>
                <a:latin typeface="+mj-lt"/>
              </a:rPr>
              <a:t>, MULTIPLY </a:t>
            </a:r>
            <a:r>
              <a:rPr lang="fr-FR" altLang="fr-FR" sz="4400" dirty="0" err="1">
                <a:solidFill>
                  <a:sysClr val="windowText" lastClr="000000"/>
                </a:solidFill>
                <a:latin typeface="+mj-lt"/>
              </a:rPr>
              <a:t>project</a:t>
            </a:r>
            <a:r>
              <a:rPr lang="fr-FR" altLang="fr-FR" sz="4400" dirty="0">
                <a:solidFill>
                  <a:sysClr val="windowText" lastClr="000000"/>
                </a:solidFill>
                <a:latin typeface="+mj-lt"/>
              </a:rPr>
              <a:t>… </a:t>
            </a:r>
          </a:p>
          <a:p>
            <a:pPr marL="571500" marR="0" lvl="0" indent="-5715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fr-FR" altLang="fr-FR" sz="4400" dirty="0" err="1">
                <a:solidFill>
                  <a:sysClr val="windowText" lastClr="000000"/>
                </a:solidFill>
                <a:latin typeface="+mj-lt"/>
              </a:rPr>
              <a:t>Unitaid</a:t>
            </a:r>
            <a:r>
              <a:rPr lang="fr-FR" altLang="fr-FR" sz="4400" dirty="0">
                <a:solidFill>
                  <a:sysClr val="windowText" lastClr="000000"/>
                </a:solidFill>
                <a:latin typeface="+mj-lt"/>
              </a:rPr>
              <a:t>, </a:t>
            </a:r>
            <a:r>
              <a:rPr lang="fr-FR" altLang="fr-FR" sz="4400" dirty="0" err="1">
                <a:solidFill>
                  <a:sysClr val="windowText" lastClr="000000"/>
                </a:solidFill>
                <a:latin typeface="+mj-lt"/>
              </a:rPr>
              <a:t>GiveWell</a:t>
            </a:r>
            <a:r>
              <a:rPr lang="fr-FR" altLang="fr-FR" sz="4400" dirty="0">
                <a:solidFill>
                  <a:sysClr val="windowText" lastClr="000000"/>
                </a:solidFill>
                <a:latin typeface="+mj-lt"/>
              </a:rPr>
              <a:t>, EDCTP and Gates </a:t>
            </a:r>
            <a:r>
              <a:rPr lang="fr-FR" altLang="fr-FR" sz="4400" dirty="0" err="1">
                <a:solidFill>
                  <a:sysClr val="windowText" lastClr="000000"/>
                </a:solidFill>
                <a:latin typeface="+mj-lt"/>
              </a:rPr>
              <a:t>Foundation</a:t>
            </a:r>
            <a:r>
              <a:rPr lang="fr-FR" altLang="fr-FR" sz="4400" dirty="0">
                <a:solidFill>
                  <a:sysClr val="windowText" lastClr="000000"/>
                </a:solidFill>
                <a:latin typeface="+mj-lt"/>
              </a:rPr>
              <a:t> for the </a:t>
            </a:r>
            <a:r>
              <a:rPr lang="fr-FR" altLang="fr-FR" sz="4400" dirty="0" err="1">
                <a:solidFill>
                  <a:sysClr val="windowText" lastClr="000000"/>
                </a:solidFill>
                <a:latin typeface="+mj-lt"/>
              </a:rPr>
              <a:t>financial</a:t>
            </a:r>
            <a:r>
              <a:rPr lang="fr-FR" altLang="fr-FR" sz="4400" dirty="0">
                <a:solidFill>
                  <a:sysClr val="windowText" lastClr="000000"/>
                </a:solidFill>
                <a:latin typeface="+mj-lt"/>
              </a:rPr>
              <a:t> support</a:t>
            </a:r>
          </a:p>
        </p:txBody>
      </p:sp>
      <p:pic>
        <p:nvPicPr>
          <p:cNvPr id="8" name="Image 7" descr="Une image contenant logo, Police, Graphique, symbole&#10;&#10;Description générée automatiquement">
            <a:extLst>
              <a:ext uri="{FF2B5EF4-FFF2-40B4-BE49-F238E27FC236}">
                <a16:creationId xmlns:a16="http://schemas.microsoft.com/office/drawing/2014/main" id="{0EC50FDD-443C-B879-D209-8CAD21FAD5C4}"/>
              </a:ext>
            </a:extLst>
          </p:cNvPr>
          <p:cNvPicPr>
            <a:picLocks noChangeAspect="1"/>
          </p:cNvPicPr>
          <p:nvPr/>
        </p:nvPicPr>
        <p:blipFill>
          <a:blip r:embed="rId4">
            <a:extLst>
              <a:ext uri="{28A0092B-C50C-407E-A947-70E740481C1C}">
                <a14:useLocalDpi xmlns:a14="http://schemas.microsoft.com/office/drawing/2010/main" val="0"/>
              </a:ext>
            </a:extLst>
          </a:blip>
          <a:srcRect l="22572" r="22127"/>
          <a:stretch/>
        </p:blipFill>
        <p:spPr>
          <a:xfrm>
            <a:off x="9577593" y="7183020"/>
            <a:ext cx="3597124" cy="3658826"/>
          </a:xfrm>
          <a:prstGeom prst="rect">
            <a:avLst/>
          </a:prstGeom>
        </p:spPr>
      </p:pic>
      <p:pic>
        <p:nvPicPr>
          <p:cNvPr id="10" name="Image 9" descr="Une image contenant Police, logo, texte, Graphique&#10;&#10;Description générée automatiquement">
            <a:extLst>
              <a:ext uri="{FF2B5EF4-FFF2-40B4-BE49-F238E27FC236}">
                <a16:creationId xmlns:a16="http://schemas.microsoft.com/office/drawing/2014/main" id="{7E26FD63-1677-C7A5-A817-F792A06FC2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472" y="4267104"/>
            <a:ext cx="2803126" cy="2643455"/>
          </a:xfrm>
          <a:prstGeom prst="rect">
            <a:avLst/>
          </a:prstGeom>
        </p:spPr>
      </p:pic>
      <p:pic>
        <p:nvPicPr>
          <p:cNvPr id="14" name="Image 13" descr="Une image contenant capture d’écran, Graphique, Police, cercle&#10;&#10;Description générée automatiquement">
            <a:extLst>
              <a:ext uri="{FF2B5EF4-FFF2-40B4-BE49-F238E27FC236}">
                <a16:creationId xmlns:a16="http://schemas.microsoft.com/office/drawing/2014/main" id="{319587D2-9EDB-2117-FFBD-1C77669D3D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395" y="9324676"/>
            <a:ext cx="5873261" cy="1458781"/>
          </a:xfrm>
          <a:prstGeom prst="rect">
            <a:avLst/>
          </a:prstGeom>
        </p:spPr>
      </p:pic>
      <p:pic>
        <p:nvPicPr>
          <p:cNvPr id="16" name="Image 15" descr="Une image contenant Police, texte, logo, Graphique&#10;&#10;Description générée automatiquement">
            <a:extLst>
              <a:ext uri="{FF2B5EF4-FFF2-40B4-BE49-F238E27FC236}">
                <a16:creationId xmlns:a16="http://schemas.microsoft.com/office/drawing/2014/main" id="{BAA6E66F-0852-3FB2-B2CB-F43865883773}"/>
              </a:ext>
            </a:extLst>
          </p:cNvPr>
          <p:cNvPicPr>
            <a:picLocks noChangeAspect="1"/>
          </p:cNvPicPr>
          <p:nvPr/>
        </p:nvPicPr>
        <p:blipFill>
          <a:blip r:embed="rId7">
            <a:extLst>
              <a:ext uri="{28A0092B-C50C-407E-A947-70E740481C1C}">
                <a14:useLocalDpi xmlns:a14="http://schemas.microsoft.com/office/drawing/2010/main" val="0"/>
              </a:ext>
            </a:extLst>
          </a:blip>
          <a:srcRect l="21798" t="35953" r="21322" b="35581"/>
          <a:stretch/>
        </p:blipFill>
        <p:spPr>
          <a:xfrm>
            <a:off x="1031121" y="7171663"/>
            <a:ext cx="3678240" cy="1840770"/>
          </a:xfrm>
          <a:prstGeom prst="rect">
            <a:avLst/>
          </a:prstGeom>
        </p:spPr>
      </p:pic>
      <p:pic>
        <p:nvPicPr>
          <p:cNvPr id="18" name="Image 17" descr="Une image contenant texte, Police, logo, Graphique&#10;&#10;Description générée automatiquement">
            <a:extLst>
              <a:ext uri="{FF2B5EF4-FFF2-40B4-BE49-F238E27FC236}">
                <a16:creationId xmlns:a16="http://schemas.microsoft.com/office/drawing/2014/main" id="{4808767E-F5D6-1F68-A486-13C8BB49EE77}"/>
              </a:ext>
            </a:extLst>
          </p:cNvPr>
          <p:cNvPicPr>
            <a:picLocks noChangeAspect="1"/>
          </p:cNvPicPr>
          <p:nvPr/>
        </p:nvPicPr>
        <p:blipFill>
          <a:blip r:embed="rId8">
            <a:extLst>
              <a:ext uri="{28A0092B-C50C-407E-A947-70E740481C1C}">
                <a14:useLocalDpi xmlns:a14="http://schemas.microsoft.com/office/drawing/2010/main" val="0"/>
              </a:ext>
            </a:extLst>
          </a:blip>
          <a:srcRect l="7839" t="26977" r="5926" b="34931"/>
          <a:stretch/>
        </p:blipFill>
        <p:spPr>
          <a:xfrm>
            <a:off x="6416153" y="2203476"/>
            <a:ext cx="6664639" cy="1384590"/>
          </a:xfrm>
          <a:prstGeom prst="rect">
            <a:avLst/>
          </a:prstGeom>
        </p:spPr>
      </p:pic>
      <p:pic>
        <p:nvPicPr>
          <p:cNvPr id="20" name="Image 19" descr="Une image contenant logo, symbole, croquis, Police&#10;&#10;Description générée automatiquement">
            <a:extLst>
              <a:ext uri="{FF2B5EF4-FFF2-40B4-BE49-F238E27FC236}">
                <a16:creationId xmlns:a16="http://schemas.microsoft.com/office/drawing/2014/main" id="{05EF81BA-76A3-6F47-2EAC-0940514E65C3}"/>
              </a:ext>
            </a:extLst>
          </p:cNvPr>
          <p:cNvPicPr>
            <a:picLocks noChangeAspect="1"/>
          </p:cNvPicPr>
          <p:nvPr/>
        </p:nvPicPr>
        <p:blipFill>
          <a:blip r:embed="rId9">
            <a:extLst>
              <a:ext uri="{28A0092B-C50C-407E-A947-70E740481C1C}">
                <a14:useLocalDpi xmlns:a14="http://schemas.microsoft.com/office/drawing/2010/main" val="0"/>
              </a:ext>
            </a:extLst>
          </a:blip>
          <a:srcRect l="20920" t="22767" r="25243" b="37346"/>
          <a:stretch/>
        </p:blipFill>
        <p:spPr>
          <a:xfrm>
            <a:off x="701975" y="4376778"/>
            <a:ext cx="4128728" cy="2090895"/>
          </a:xfrm>
          <a:prstGeom prst="rect">
            <a:avLst/>
          </a:prstGeom>
        </p:spPr>
      </p:pic>
      <p:pic>
        <p:nvPicPr>
          <p:cNvPr id="22" name="Image 21" descr="Une image contenant texte, Police, capture d’écran, Graphique&#10;&#10;Description générée automatiquement">
            <a:extLst>
              <a:ext uri="{FF2B5EF4-FFF2-40B4-BE49-F238E27FC236}">
                <a16:creationId xmlns:a16="http://schemas.microsoft.com/office/drawing/2014/main" id="{F90F6A67-A896-948B-B643-30A83DB92F3E}"/>
              </a:ext>
            </a:extLst>
          </p:cNvPr>
          <p:cNvPicPr>
            <a:picLocks noChangeAspect="1"/>
          </p:cNvPicPr>
          <p:nvPr/>
        </p:nvPicPr>
        <p:blipFill>
          <a:blip r:embed="rId10">
            <a:extLst>
              <a:ext uri="{28A0092B-C50C-407E-A947-70E740481C1C}">
                <a14:useLocalDpi xmlns:a14="http://schemas.microsoft.com/office/drawing/2010/main" val="0"/>
              </a:ext>
            </a:extLst>
          </a:blip>
          <a:srcRect l="27764" t="32188" r="6260" b="25228"/>
          <a:stretch/>
        </p:blipFill>
        <p:spPr>
          <a:xfrm>
            <a:off x="5277655" y="4276191"/>
            <a:ext cx="4437192" cy="2864025"/>
          </a:xfrm>
          <a:prstGeom prst="rect">
            <a:avLst/>
          </a:prstGeom>
        </p:spPr>
      </p:pic>
      <p:pic>
        <p:nvPicPr>
          <p:cNvPr id="24" name="Image 23" descr="Une image contenant texte, Police, Graphique, capture d’écran&#10;&#10;Description générée automatiquement">
            <a:extLst>
              <a:ext uri="{FF2B5EF4-FFF2-40B4-BE49-F238E27FC236}">
                <a16:creationId xmlns:a16="http://schemas.microsoft.com/office/drawing/2014/main" id="{254914EE-166C-3998-79C8-FE67B93DAA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120" y="10999256"/>
            <a:ext cx="4731085" cy="2236226"/>
          </a:xfrm>
          <a:prstGeom prst="rect">
            <a:avLst/>
          </a:prstGeom>
        </p:spPr>
      </p:pic>
      <p:pic>
        <p:nvPicPr>
          <p:cNvPr id="25" name="Picture 4" descr="A blue and red logo&#10;&#10;Description automatically generated">
            <a:extLst>
              <a:ext uri="{FF2B5EF4-FFF2-40B4-BE49-F238E27FC236}">
                <a16:creationId xmlns:a16="http://schemas.microsoft.com/office/drawing/2014/main" id="{425B9947-BEF1-34A3-D18D-82971EF093B0}"/>
              </a:ext>
            </a:extLst>
          </p:cNvPr>
          <p:cNvPicPr>
            <a:picLocks noChangeAspect="1"/>
          </p:cNvPicPr>
          <p:nvPr/>
        </p:nvPicPr>
        <p:blipFill>
          <a:blip r:embed="rId12"/>
          <a:srcRect l="11544" t="15194" r="11834" b="19659"/>
          <a:stretch/>
        </p:blipFill>
        <p:spPr>
          <a:xfrm>
            <a:off x="5244030" y="7086315"/>
            <a:ext cx="4210081" cy="1712508"/>
          </a:xfrm>
          <a:prstGeom prst="rect">
            <a:avLst/>
          </a:prstGeom>
          <a:ln>
            <a:noFill/>
          </a:ln>
        </p:spPr>
      </p:pic>
      <p:pic>
        <p:nvPicPr>
          <p:cNvPr id="26" name="Image 25">
            <a:extLst>
              <a:ext uri="{FF2B5EF4-FFF2-40B4-BE49-F238E27FC236}">
                <a16:creationId xmlns:a16="http://schemas.microsoft.com/office/drawing/2014/main" id="{C455A7BB-228C-9D3A-4AF0-36DA2BCEDB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24977" y="11202672"/>
            <a:ext cx="3478674" cy="2070639"/>
          </a:xfrm>
          <a:prstGeom prst="rect">
            <a:avLst/>
          </a:prstGeom>
        </p:spPr>
      </p:pic>
      <p:pic>
        <p:nvPicPr>
          <p:cNvPr id="2" name="Picture 1">
            <a:extLst>
              <a:ext uri="{FF2B5EF4-FFF2-40B4-BE49-F238E27FC236}">
                <a16:creationId xmlns:a16="http://schemas.microsoft.com/office/drawing/2014/main" id="{7AAE404A-ECF9-8584-CADC-62C5C7680D8C}"/>
              </a:ext>
            </a:extLst>
          </p:cNvPr>
          <p:cNvPicPr>
            <a:picLocks noChangeAspect="1"/>
          </p:cNvPicPr>
          <p:nvPr/>
        </p:nvPicPr>
        <p:blipFill>
          <a:blip r:embed="rId14"/>
          <a:stretch>
            <a:fillRect/>
          </a:stretch>
        </p:blipFill>
        <p:spPr>
          <a:xfrm>
            <a:off x="776963" y="1254884"/>
            <a:ext cx="5035410" cy="2629903"/>
          </a:xfrm>
          <a:prstGeom prst="rect">
            <a:avLst/>
          </a:prstGeom>
        </p:spPr>
      </p:pic>
    </p:spTree>
    <p:extLst>
      <p:ext uri="{BB962C8B-B14F-4D97-AF65-F5344CB8AC3E}">
        <p14:creationId xmlns:p14="http://schemas.microsoft.com/office/powerpoint/2010/main" val="95989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40C6-D666-6769-550B-42A8C13B2E74}"/>
            </a:ext>
          </a:extLst>
        </p:cNvPr>
        <p:cNvGrpSpPr/>
        <p:nvPr/>
      </p:nvGrpSpPr>
      <p:grpSpPr>
        <a:xfrm>
          <a:off x="0" y="0"/>
          <a:ext cx="0" cy="0"/>
          <a:chOff x="0" y="0"/>
          <a:chExt cx="0" cy="0"/>
        </a:xfrm>
      </p:grpSpPr>
      <p:pic>
        <p:nvPicPr>
          <p:cNvPr id="17" name="Picture 16" descr="A map of africa with blue areas&#10;&#10;Description automatically generated">
            <a:extLst>
              <a:ext uri="{FF2B5EF4-FFF2-40B4-BE49-F238E27FC236}">
                <a16:creationId xmlns:a16="http://schemas.microsoft.com/office/drawing/2014/main" id="{23C2F41A-C98E-450A-9AD7-AA3085DD2E13}"/>
              </a:ext>
            </a:extLst>
          </p:cNvPr>
          <p:cNvPicPr>
            <a:picLocks noChangeAspect="1"/>
          </p:cNvPicPr>
          <p:nvPr/>
        </p:nvPicPr>
        <p:blipFill>
          <a:blip r:embed="rId2">
            <a:extLst>
              <a:ext uri="{28A0092B-C50C-407E-A947-70E740481C1C}">
                <a14:useLocalDpi xmlns:a14="http://schemas.microsoft.com/office/drawing/2010/main" val="0"/>
              </a:ext>
            </a:extLst>
          </a:blip>
          <a:srcRect t="18354" r="28702" b="23029"/>
          <a:stretch/>
        </p:blipFill>
        <p:spPr>
          <a:xfrm>
            <a:off x="0" y="2476500"/>
            <a:ext cx="12117467" cy="10972800"/>
          </a:xfrm>
          <a:prstGeom prst="rect">
            <a:avLst/>
          </a:prstGeom>
        </p:spPr>
      </p:pic>
      <p:sp>
        <p:nvSpPr>
          <p:cNvPr id="15" name="Rectangle 14">
            <a:extLst>
              <a:ext uri="{FF2B5EF4-FFF2-40B4-BE49-F238E27FC236}">
                <a16:creationId xmlns:a16="http://schemas.microsoft.com/office/drawing/2014/main" id="{BC800946-B092-406E-859E-78ABDB109AF6}"/>
              </a:ext>
            </a:extLst>
          </p:cNvPr>
          <p:cNvSpPr/>
          <p:nvPr/>
        </p:nvSpPr>
        <p:spPr>
          <a:xfrm>
            <a:off x="12021003" y="5373938"/>
            <a:ext cx="713118" cy="738664"/>
          </a:xfrm>
          <a:prstGeom prst="rect">
            <a:avLst/>
          </a:prstGeom>
          <a:solidFill>
            <a:srgbClr val="1C637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defRPr/>
            </a:pPr>
            <a:endParaRPr lang="en-GB" sz="3600">
              <a:solidFill>
                <a:srgbClr val="FFFFFF"/>
              </a:solidFill>
              <a:latin typeface="Roboto Light"/>
              <a:ea typeface="Roboto"/>
            </a:endParaRPr>
          </a:p>
        </p:txBody>
      </p:sp>
      <p:sp>
        <p:nvSpPr>
          <p:cNvPr id="16" name="TextBox 15">
            <a:extLst>
              <a:ext uri="{FF2B5EF4-FFF2-40B4-BE49-F238E27FC236}">
                <a16:creationId xmlns:a16="http://schemas.microsoft.com/office/drawing/2014/main" id="{3C28C4CE-70BC-4B5D-B587-4BEDEDF318B1}"/>
              </a:ext>
            </a:extLst>
          </p:cNvPr>
          <p:cNvSpPr txBox="1"/>
          <p:nvPr/>
        </p:nvSpPr>
        <p:spPr>
          <a:xfrm>
            <a:off x="12734127" y="5395778"/>
            <a:ext cx="7289074" cy="584775"/>
          </a:xfrm>
          <a:prstGeom prst="rect">
            <a:avLst/>
          </a:prstGeom>
          <a:noFill/>
        </p:spPr>
        <p:txBody>
          <a:bodyPr wrap="square" rtlCol="0">
            <a:spAutoFit/>
          </a:bodyPr>
          <a:lstStyle/>
          <a:p>
            <a:pPr defTabSz="1828800">
              <a:defRPr/>
            </a:pPr>
            <a:r>
              <a:rPr lang="fr-FR" sz="3200" dirty="0">
                <a:solidFill>
                  <a:srgbClr val="000000"/>
                </a:solidFill>
              </a:rPr>
              <a:t>SMC </a:t>
            </a:r>
            <a:r>
              <a:rPr lang="fr-FR" sz="3200" dirty="0" err="1">
                <a:solidFill>
                  <a:srgbClr val="000000"/>
                </a:solidFill>
              </a:rPr>
              <a:t>implementing</a:t>
            </a:r>
            <a:r>
              <a:rPr lang="fr-FR" sz="3200" dirty="0">
                <a:solidFill>
                  <a:srgbClr val="000000"/>
                </a:solidFill>
              </a:rPr>
              <a:t> zones in 2023</a:t>
            </a:r>
          </a:p>
        </p:txBody>
      </p:sp>
      <p:sp>
        <p:nvSpPr>
          <p:cNvPr id="5" name="Rectangle 4">
            <a:extLst>
              <a:ext uri="{FF2B5EF4-FFF2-40B4-BE49-F238E27FC236}">
                <a16:creationId xmlns:a16="http://schemas.microsoft.com/office/drawing/2014/main" id="{45727F8D-D328-D361-6516-E4F79A055176}"/>
              </a:ext>
            </a:extLst>
          </p:cNvPr>
          <p:cNvSpPr/>
          <p:nvPr/>
        </p:nvSpPr>
        <p:spPr>
          <a:xfrm>
            <a:off x="12021003" y="8265908"/>
            <a:ext cx="12068914" cy="5130894"/>
          </a:xfrm>
          <a:prstGeom prst="rect">
            <a:avLst/>
          </a:prstGeom>
          <a:solidFill>
            <a:schemeClr val="accent5">
              <a:lumMod val="40000"/>
              <a:lumOff val="60000"/>
            </a:schemeClr>
          </a:solidFill>
          <a:ln w="76200">
            <a:solidFill>
              <a:srgbClr val="D66B2A"/>
            </a:solidFill>
          </a:ln>
        </p:spPr>
        <p:txBody>
          <a:bodyPr wrap="square" anchor="ctr">
            <a:noAutofit/>
          </a:bodyPr>
          <a:lstStyle/>
          <a:p>
            <a:pPr marL="174626" defTabSz="1828800">
              <a:defRPr/>
            </a:pPr>
            <a:r>
              <a:rPr lang="en-US" sz="3600" b="1" noProof="0" dirty="0">
                <a:solidFill>
                  <a:srgbClr val="D66B2A"/>
                </a:solidFill>
                <a:latin typeface="Roboto Light"/>
                <a:ea typeface="Roboto"/>
              </a:rPr>
              <a:t>Malaria transmission is moderate or high in a large swath of Africa </a:t>
            </a:r>
          </a:p>
          <a:p>
            <a:pPr marL="174626" defTabSz="1828800">
              <a:defRPr/>
            </a:pPr>
            <a:endParaRPr lang="en-US" sz="3600" b="1" noProof="0" dirty="0">
              <a:solidFill>
                <a:srgbClr val="D66B2A"/>
              </a:solidFill>
              <a:latin typeface="Roboto Light"/>
              <a:ea typeface="Roboto"/>
            </a:endParaRPr>
          </a:p>
          <a:p>
            <a:pPr marL="174626" defTabSz="1828800">
              <a:defRPr/>
            </a:pPr>
            <a:r>
              <a:rPr lang="en-US" sz="3600" b="1" noProof="0" dirty="0">
                <a:solidFill>
                  <a:srgbClr val="D66B2A"/>
                </a:solidFill>
                <a:latin typeface="Roboto Light"/>
                <a:ea typeface="Roboto"/>
              </a:rPr>
              <a:t>20 million children under 2 live in admin-1 regions where SMC is implemented</a:t>
            </a:r>
          </a:p>
        </p:txBody>
      </p:sp>
      <p:sp>
        <p:nvSpPr>
          <p:cNvPr id="4" name="Rectangle 3">
            <a:extLst>
              <a:ext uri="{FF2B5EF4-FFF2-40B4-BE49-F238E27FC236}">
                <a16:creationId xmlns:a16="http://schemas.microsoft.com/office/drawing/2014/main" id="{26541594-010C-B8BB-27CB-5FC3D240FA4D}"/>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DC9C8"/>
                </a:solidFill>
                <a:effectLst/>
                <a:uLnTx/>
                <a:uFillTx/>
                <a:latin typeface="Poppins"/>
                <a:ea typeface="Roboto Light"/>
                <a:cs typeface="Poppins"/>
              </a:rPr>
              <a:t>Context and justification</a:t>
            </a:r>
            <a:endParaRPr kumimoji="0" lang="en-US" sz="5400" b="0" i="1" u="none" strike="noStrike" kern="1200" cap="none" spc="0" normalizeH="0" baseline="0" noProof="0" dirty="0">
              <a:ln>
                <a:noFill/>
              </a:ln>
              <a:solidFill>
                <a:srgbClr val="8DC9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87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B25F17-3844-C4D6-5D30-D1CE1CAF7305}"/>
              </a:ext>
            </a:extLst>
          </p:cNvPr>
          <p:cNvSpPr txBox="1"/>
          <p:nvPr/>
        </p:nvSpPr>
        <p:spPr>
          <a:xfrm>
            <a:off x="12734127" y="6405474"/>
            <a:ext cx="7289074" cy="584775"/>
          </a:xfrm>
          <a:prstGeom prst="rect">
            <a:avLst/>
          </a:prstGeom>
          <a:noFill/>
        </p:spPr>
        <p:txBody>
          <a:bodyPr wrap="square" rtlCol="0">
            <a:spAutoFit/>
          </a:bodyPr>
          <a:lstStyle/>
          <a:p>
            <a:pPr defTabSz="1828800">
              <a:defRPr/>
            </a:pPr>
            <a:r>
              <a:rPr lang="fr-FR" sz="3200" dirty="0">
                <a:solidFill>
                  <a:srgbClr val="000000"/>
                </a:solidFill>
                <a:latin typeface="Roboto Light"/>
                <a:ea typeface="Roboto"/>
              </a:rPr>
              <a:t>PMC </a:t>
            </a:r>
            <a:r>
              <a:rPr lang="fr-FR" sz="3200" dirty="0" err="1">
                <a:solidFill>
                  <a:srgbClr val="000000"/>
                </a:solidFill>
                <a:latin typeface="Roboto Light"/>
                <a:ea typeface="Roboto"/>
              </a:rPr>
              <a:t>implementing</a:t>
            </a:r>
            <a:r>
              <a:rPr lang="fr-FR" sz="3200" dirty="0">
                <a:solidFill>
                  <a:srgbClr val="000000"/>
                </a:solidFill>
                <a:latin typeface="Roboto Light"/>
                <a:ea typeface="Roboto"/>
              </a:rPr>
              <a:t>  zones in 2023</a:t>
            </a:r>
            <a:endParaRPr lang="en-GB" sz="3200" dirty="0">
              <a:solidFill>
                <a:srgbClr val="000000"/>
              </a:solidFill>
              <a:latin typeface="Roboto Light"/>
              <a:ea typeface="Roboto"/>
            </a:endParaRPr>
          </a:p>
        </p:txBody>
      </p:sp>
      <p:sp>
        <p:nvSpPr>
          <p:cNvPr id="7" name="TextBox 6">
            <a:extLst>
              <a:ext uri="{FF2B5EF4-FFF2-40B4-BE49-F238E27FC236}">
                <a16:creationId xmlns:a16="http://schemas.microsoft.com/office/drawing/2014/main" id="{32CEFDB6-ED7F-EE1A-4662-5E2EF4E1C315}"/>
              </a:ext>
            </a:extLst>
          </p:cNvPr>
          <p:cNvSpPr txBox="1"/>
          <p:nvPr/>
        </p:nvSpPr>
        <p:spPr>
          <a:xfrm>
            <a:off x="12734118" y="7383586"/>
            <a:ext cx="11304000" cy="584775"/>
          </a:xfrm>
          <a:prstGeom prst="rect">
            <a:avLst/>
          </a:prstGeom>
          <a:noFill/>
        </p:spPr>
        <p:txBody>
          <a:bodyPr wrap="square" rtlCol="0">
            <a:spAutoFit/>
          </a:bodyPr>
          <a:lstStyle/>
          <a:p>
            <a:pPr defTabSz="1828800">
              <a:defRPr/>
            </a:pPr>
            <a:r>
              <a:rPr lang="en-US" sz="3200" dirty="0">
                <a:solidFill>
                  <a:srgbClr val="000000"/>
                </a:solidFill>
                <a:latin typeface="Roboto Light"/>
                <a:ea typeface="Roboto"/>
              </a:rPr>
              <a:t>Moderate/high transmission areas (≥0.10% PfPR2-10)</a:t>
            </a:r>
            <a:endParaRPr lang="en-GB" sz="3200" dirty="0">
              <a:solidFill>
                <a:srgbClr val="000000"/>
              </a:solidFill>
              <a:latin typeface="Roboto Light"/>
              <a:ea typeface="Roboto"/>
            </a:endParaRPr>
          </a:p>
        </p:txBody>
      </p:sp>
      <p:sp>
        <p:nvSpPr>
          <p:cNvPr id="9" name="Rectangle 8">
            <a:extLst>
              <a:ext uri="{FF2B5EF4-FFF2-40B4-BE49-F238E27FC236}">
                <a16:creationId xmlns:a16="http://schemas.microsoft.com/office/drawing/2014/main" id="{A0B1DDD6-1FE8-08DA-6C3A-76677DC067F2}"/>
              </a:ext>
            </a:extLst>
          </p:cNvPr>
          <p:cNvSpPr/>
          <p:nvPr/>
        </p:nvSpPr>
        <p:spPr>
          <a:xfrm>
            <a:off x="12021003" y="6378762"/>
            <a:ext cx="713118" cy="738664"/>
          </a:xfrm>
          <a:prstGeom prst="rect">
            <a:avLst/>
          </a:prstGeom>
          <a:solidFill>
            <a:srgbClr val="D66B2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defRPr/>
            </a:pPr>
            <a:endParaRPr lang="en-GB" sz="3600">
              <a:solidFill>
                <a:srgbClr val="FFFFFF"/>
              </a:solidFill>
              <a:latin typeface="Roboto Light"/>
              <a:ea typeface="Roboto"/>
            </a:endParaRPr>
          </a:p>
        </p:txBody>
      </p:sp>
      <p:sp>
        <p:nvSpPr>
          <p:cNvPr id="10" name="Rectangle 9">
            <a:extLst>
              <a:ext uri="{FF2B5EF4-FFF2-40B4-BE49-F238E27FC236}">
                <a16:creationId xmlns:a16="http://schemas.microsoft.com/office/drawing/2014/main" id="{22F688DE-0B44-01B9-122C-B57A5718B5D4}"/>
              </a:ext>
            </a:extLst>
          </p:cNvPr>
          <p:cNvSpPr/>
          <p:nvPr/>
        </p:nvSpPr>
        <p:spPr>
          <a:xfrm>
            <a:off x="12021001" y="7393438"/>
            <a:ext cx="713118" cy="738664"/>
          </a:xfrm>
          <a:prstGeom prst="rect">
            <a:avLst/>
          </a:prstGeom>
          <a:solidFill>
            <a:srgbClr val="F39C5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defRPr/>
            </a:pPr>
            <a:endParaRPr lang="en-GB" sz="3600">
              <a:solidFill>
                <a:srgbClr val="FFFFFF"/>
              </a:solidFill>
              <a:latin typeface="Roboto Light"/>
              <a:ea typeface="Roboto"/>
            </a:endParaRPr>
          </a:p>
        </p:txBody>
      </p:sp>
      <p:sp>
        <p:nvSpPr>
          <p:cNvPr id="12" name="Rectangle 11">
            <a:extLst>
              <a:ext uri="{FF2B5EF4-FFF2-40B4-BE49-F238E27FC236}">
                <a16:creationId xmlns:a16="http://schemas.microsoft.com/office/drawing/2014/main" id="{9E27C087-6D8D-A533-263A-F9B98EEC2C54}"/>
              </a:ext>
            </a:extLst>
          </p:cNvPr>
          <p:cNvSpPr/>
          <p:nvPr/>
        </p:nvSpPr>
        <p:spPr>
          <a:xfrm>
            <a:off x="12021003" y="5373938"/>
            <a:ext cx="713118" cy="738664"/>
          </a:xfrm>
          <a:prstGeom prst="rect">
            <a:avLst/>
          </a:prstGeom>
          <a:solidFill>
            <a:srgbClr val="1C637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defRPr/>
            </a:pPr>
            <a:endParaRPr lang="en-GB" sz="3600">
              <a:solidFill>
                <a:srgbClr val="FFFFFF"/>
              </a:solidFill>
              <a:latin typeface="Roboto Light"/>
              <a:ea typeface="Roboto"/>
            </a:endParaRPr>
          </a:p>
        </p:txBody>
      </p:sp>
      <p:sp>
        <p:nvSpPr>
          <p:cNvPr id="13" name="TextBox 12">
            <a:extLst>
              <a:ext uri="{FF2B5EF4-FFF2-40B4-BE49-F238E27FC236}">
                <a16:creationId xmlns:a16="http://schemas.microsoft.com/office/drawing/2014/main" id="{DC6D6B21-3A7A-CB50-A674-7118E23A7B24}"/>
              </a:ext>
            </a:extLst>
          </p:cNvPr>
          <p:cNvSpPr txBox="1"/>
          <p:nvPr/>
        </p:nvSpPr>
        <p:spPr>
          <a:xfrm>
            <a:off x="12734127" y="5395778"/>
            <a:ext cx="7289074" cy="584775"/>
          </a:xfrm>
          <a:prstGeom prst="rect">
            <a:avLst/>
          </a:prstGeom>
          <a:noFill/>
        </p:spPr>
        <p:txBody>
          <a:bodyPr wrap="square" rtlCol="0">
            <a:spAutoFit/>
          </a:bodyPr>
          <a:lstStyle/>
          <a:p>
            <a:pPr defTabSz="1828800">
              <a:defRPr/>
            </a:pPr>
            <a:r>
              <a:rPr lang="fr-FR" sz="3200" dirty="0">
                <a:solidFill>
                  <a:srgbClr val="000000"/>
                </a:solidFill>
                <a:latin typeface="Roboto Light"/>
                <a:ea typeface="Roboto"/>
              </a:rPr>
              <a:t>SMC </a:t>
            </a:r>
            <a:r>
              <a:rPr lang="fr-FR" sz="3200" dirty="0" err="1">
                <a:solidFill>
                  <a:srgbClr val="000000"/>
                </a:solidFill>
                <a:latin typeface="Roboto Light"/>
                <a:ea typeface="Roboto"/>
              </a:rPr>
              <a:t>implementing</a:t>
            </a:r>
            <a:r>
              <a:rPr lang="fr-FR" sz="3200" dirty="0">
                <a:solidFill>
                  <a:srgbClr val="000000"/>
                </a:solidFill>
                <a:latin typeface="Roboto Light"/>
                <a:ea typeface="Roboto"/>
              </a:rPr>
              <a:t> zones in 2023</a:t>
            </a:r>
          </a:p>
        </p:txBody>
      </p:sp>
      <p:pic>
        <p:nvPicPr>
          <p:cNvPr id="17" name="Content Placeholder 14" descr="A map of africa with different colored areas&#10;&#10;Description automatically generated">
            <a:extLst>
              <a:ext uri="{FF2B5EF4-FFF2-40B4-BE49-F238E27FC236}">
                <a16:creationId xmlns:a16="http://schemas.microsoft.com/office/drawing/2014/main" id="{B17A9987-B79A-4844-B370-1DB81E5E6187}"/>
              </a:ext>
            </a:extLst>
          </p:cNvPr>
          <p:cNvPicPr>
            <a:picLocks noChangeAspect="1"/>
          </p:cNvPicPr>
          <p:nvPr/>
        </p:nvPicPr>
        <p:blipFill>
          <a:blip r:embed="rId2">
            <a:extLst>
              <a:ext uri="{28A0092B-C50C-407E-A947-70E740481C1C}">
                <a14:useLocalDpi xmlns:a14="http://schemas.microsoft.com/office/drawing/2010/main" val="0"/>
              </a:ext>
            </a:extLst>
          </a:blip>
          <a:srcRect l="10888" r="11205" b="14895"/>
          <a:stretch/>
        </p:blipFill>
        <p:spPr>
          <a:xfrm>
            <a:off x="416880" y="1992834"/>
            <a:ext cx="11304000" cy="10893251"/>
          </a:xfrm>
          <a:prstGeom prst="rect">
            <a:avLst/>
          </a:prstGeom>
        </p:spPr>
      </p:pic>
      <p:sp>
        <p:nvSpPr>
          <p:cNvPr id="18" name="Rectangle 17">
            <a:extLst>
              <a:ext uri="{FF2B5EF4-FFF2-40B4-BE49-F238E27FC236}">
                <a16:creationId xmlns:a16="http://schemas.microsoft.com/office/drawing/2014/main" id="{60E1757F-0B3D-4CF8-99C6-C80CC122A93F}"/>
              </a:ext>
            </a:extLst>
          </p:cNvPr>
          <p:cNvSpPr/>
          <p:nvPr/>
        </p:nvSpPr>
        <p:spPr>
          <a:xfrm>
            <a:off x="12015450" y="8428125"/>
            <a:ext cx="11932620" cy="4977298"/>
          </a:xfrm>
          <a:prstGeom prst="rect">
            <a:avLst/>
          </a:prstGeom>
          <a:solidFill>
            <a:schemeClr val="accent5">
              <a:lumMod val="40000"/>
              <a:lumOff val="60000"/>
            </a:schemeClr>
          </a:solidFill>
          <a:ln w="76200">
            <a:solidFill>
              <a:srgbClr val="D66B2A"/>
            </a:solidFill>
          </a:ln>
        </p:spPr>
        <p:txBody>
          <a:bodyPr wrap="square" anchor="ctr">
            <a:noAutofit/>
          </a:bodyPr>
          <a:lstStyle/>
          <a:p>
            <a:pPr marL="174626" defTabSz="1828800">
              <a:defRPr/>
            </a:pPr>
            <a:r>
              <a:rPr lang="en-US" sz="3600" b="1" dirty="0">
                <a:solidFill>
                  <a:srgbClr val="D66B2A"/>
                </a:solidFill>
              </a:rPr>
              <a:t>39 million children under 2 in 25 countries live in admin-1 areas with moderate to high transmission without SMC. </a:t>
            </a:r>
          </a:p>
          <a:p>
            <a:pPr marL="174626" defTabSz="1828800">
              <a:defRPr/>
            </a:pPr>
            <a:endParaRPr lang="en-US" sz="3600" b="1" dirty="0">
              <a:solidFill>
                <a:srgbClr val="D66B2A"/>
              </a:solidFill>
            </a:endParaRPr>
          </a:p>
          <a:p>
            <a:pPr marL="174626" defTabSz="1828800">
              <a:defRPr/>
            </a:pPr>
            <a:r>
              <a:rPr lang="en-US" sz="3600" b="1" dirty="0">
                <a:solidFill>
                  <a:srgbClr val="D66B2A"/>
                </a:solidFill>
              </a:rPr>
              <a:t>Of these, less than 4 million live in admin-1 areas with PMC. </a:t>
            </a:r>
          </a:p>
          <a:p>
            <a:pPr marL="174626" defTabSz="1828800">
              <a:defRPr/>
            </a:pPr>
            <a:endParaRPr lang="en-US" sz="3600" b="1" dirty="0">
              <a:solidFill>
                <a:srgbClr val="D66B2A"/>
              </a:solidFill>
            </a:endParaRPr>
          </a:p>
          <a:p>
            <a:pPr marL="174626" defTabSz="1828800">
              <a:defRPr/>
            </a:pPr>
            <a:r>
              <a:rPr lang="en-US" sz="3600" b="1" dirty="0">
                <a:solidFill>
                  <a:srgbClr val="D66B2A"/>
                </a:solidFill>
              </a:rPr>
              <a:t>&gt;35 million children could be eligible for PMC but do not have access to it.</a:t>
            </a:r>
          </a:p>
        </p:txBody>
      </p:sp>
      <p:sp>
        <p:nvSpPr>
          <p:cNvPr id="2" name="Rectangle 1">
            <a:extLst>
              <a:ext uri="{FF2B5EF4-FFF2-40B4-BE49-F238E27FC236}">
                <a16:creationId xmlns:a16="http://schemas.microsoft.com/office/drawing/2014/main" id="{8EA72690-D8C4-EAAD-4199-36C51EDDF74E}"/>
              </a:ext>
            </a:extLst>
          </p:cNvPr>
          <p:cNvSpPr/>
          <p:nvPr/>
        </p:nvSpPr>
        <p:spPr>
          <a:xfrm>
            <a:off x="275132" y="9013168"/>
            <a:ext cx="4182567" cy="2862322"/>
          </a:xfrm>
          <a:prstGeom prst="rect">
            <a:avLst/>
          </a:prstGeom>
        </p:spPr>
        <p:txBody>
          <a:bodyPr wrap="square">
            <a:spAutoFit/>
          </a:bodyPr>
          <a:lstStyle/>
          <a:p>
            <a:pPr defTabSz="1828800">
              <a:defRPr/>
            </a:pPr>
            <a:r>
              <a:rPr lang="en-US" sz="3600" b="1" i="1" dirty="0">
                <a:solidFill>
                  <a:srgbClr val="377373"/>
                </a:solidFill>
                <a:sym typeface="Wingdings" panose="05000000000000000000" pitchFamily="2" charset="2"/>
              </a:rPr>
              <a:t>PMC should be considered as an additional control tool in the following areas </a:t>
            </a:r>
          </a:p>
        </p:txBody>
      </p:sp>
      <p:sp>
        <p:nvSpPr>
          <p:cNvPr id="3" name="Arrow: Right 7">
            <a:extLst>
              <a:ext uri="{FF2B5EF4-FFF2-40B4-BE49-F238E27FC236}">
                <a16:creationId xmlns:a16="http://schemas.microsoft.com/office/drawing/2014/main" id="{484315E2-9F65-6CEE-D690-E28261254EB5}"/>
              </a:ext>
            </a:extLst>
          </p:cNvPr>
          <p:cNvSpPr/>
          <p:nvPr/>
        </p:nvSpPr>
        <p:spPr>
          <a:xfrm rot="20557909">
            <a:off x="3759747" y="8860636"/>
            <a:ext cx="1512000" cy="406242"/>
          </a:xfrm>
          <a:prstGeom prst="rightArrow">
            <a:avLst/>
          </a:prstGeom>
          <a:solidFill>
            <a:srgbClr val="1C6473"/>
          </a:solidFill>
          <a:ln>
            <a:solidFill>
              <a:srgbClr val="1C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GB">
              <a:solidFill>
                <a:srgbClr val="FFFFFF"/>
              </a:solidFill>
              <a:latin typeface="Roboto Light"/>
              <a:ea typeface="Roboto"/>
            </a:endParaRPr>
          </a:p>
        </p:txBody>
      </p:sp>
      <p:sp>
        <p:nvSpPr>
          <p:cNvPr id="4" name="Arrow: Right 10">
            <a:extLst>
              <a:ext uri="{FF2B5EF4-FFF2-40B4-BE49-F238E27FC236}">
                <a16:creationId xmlns:a16="http://schemas.microsoft.com/office/drawing/2014/main" id="{55F8DF2B-1670-0FBE-BC4A-3D6542157961}"/>
              </a:ext>
            </a:extLst>
          </p:cNvPr>
          <p:cNvSpPr/>
          <p:nvPr/>
        </p:nvSpPr>
        <p:spPr>
          <a:xfrm rot="16200000">
            <a:off x="2009369" y="7743529"/>
            <a:ext cx="1512000" cy="406242"/>
          </a:xfrm>
          <a:prstGeom prst="rightArrow">
            <a:avLst/>
          </a:prstGeom>
          <a:solidFill>
            <a:srgbClr val="1C6473"/>
          </a:solidFill>
          <a:ln>
            <a:solidFill>
              <a:srgbClr val="1C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GB">
              <a:solidFill>
                <a:srgbClr val="FFFFFF"/>
              </a:solidFill>
              <a:latin typeface="Roboto Light"/>
              <a:ea typeface="Roboto"/>
            </a:endParaRPr>
          </a:p>
        </p:txBody>
      </p:sp>
      <p:sp>
        <p:nvSpPr>
          <p:cNvPr id="5" name="Arrow: Right 11">
            <a:extLst>
              <a:ext uri="{FF2B5EF4-FFF2-40B4-BE49-F238E27FC236}">
                <a16:creationId xmlns:a16="http://schemas.microsoft.com/office/drawing/2014/main" id="{27A9CF9E-A5D6-3392-2EF3-8BE53F27923A}"/>
              </a:ext>
            </a:extLst>
          </p:cNvPr>
          <p:cNvSpPr/>
          <p:nvPr/>
        </p:nvSpPr>
        <p:spPr>
          <a:xfrm rot="18362985">
            <a:off x="3353448" y="7743528"/>
            <a:ext cx="1512000" cy="406242"/>
          </a:xfrm>
          <a:prstGeom prst="rightArrow">
            <a:avLst/>
          </a:prstGeom>
          <a:solidFill>
            <a:srgbClr val="1C6473"/>
          </a:solidFill>
          <a:ln>
            <a:solidFill>
              <a:srgbClr val="1C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GB">
              <a:solidFill>
                <a:srgbClr val="FFFFFF"/>
              </a:solidFill>
              <a:latin typeface="Roboto Light"/>
              <a:ea typeface="Roboto"/>
            </a:endParaRPr>
          </a:p>
        </p:txBody>
      </p:sp>
      <p:sp>
        <p:nvSpPr>
          <p:cNvPr id="19" name="Rectangle 18">
            <a:extLst>
              <a:ext uri="{FF2B5EF4-FFF2-40B4-BE49-F238E27FC236}">
                <a16:creationId xmlns:a16="http://schemas.microsoft.com/office/drawing/2014/main" id="{F69F040D-2295-5B8A-06BD-676043FDA3E9}"/>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DC9C8"/>
                </a:solidFill>
                <a:effectLst/>
                <a:uLnTx/>
                <a:uFillTx/>
                <a:latin typeface="Poppins"/>
                <a:ea typeface="Roboto Light"/>
                <a:cs typeface="Poppins"/>
              </a:rPr>
              <a:t>Context and justification</a:t>
            </a:r>
            <a:endParaRPr kumimoji="0" lang="en-US" sz="5400" b="0" i="1" u="none" strike="noStrike" kern="1200" cap="none" spc="0" normalizeH="0" baseline="0" noProof="0" dirty="0">
              <a:ln>
                <a:noFill/>
              </a:ln>
              <a:solidFill>
                <a:srgbClr val="8DC9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79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Vertical 5">
            <a:extLst>
              <a:ext uri="{FF2B5EF4-FFF2-40B4-BE49-F238E27FC236}">
                <a16:creationId xmlns:a16="http://schemas.microsoft.com/office/drawing/2014/main" id="{8A11A0E4-CFC2-C732-4390-62A69AEC6400}"/>
              </a:ext>
            </a:extLst>
          </p:cNvPr>
          <p:cNvSpPr/>
          <p:nvPr/>
        </p:nvSpPr>
        <p:spPr>
          <a:xfrm>
            <a:off x="631372" y="1785417"/>
            <a:ext cx="23600228" cy="10789662"/>
          </a:xfrm>
          <a:prstGeom prst="verticalScroll">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extBox 1">
            <a:extLst>
              <a:ext uri="{FF2B5EF4-FFF2-40B4-BE49-F238E27FC236}">
                <a16:creationId xmlns:a16="http://schemas.microsoft.com/office/drawing/2014/main" id="{3BCB9BE5-4CDF-9CD7-B2B2-7580AD089621}"/>
              </a:ext>
            </a:extLst>
          </p:cNvPr>
          <p:cNvSpPr txBox="1"/>
          <p:nvPr/>
        </p:nvSpPr>
        <p:spPr>
          <a:xfrm>
            <a:off x="1947788" y="12969134"/>
            <a:ext cx="21848384" cy="1200329"/>
          </a:xfrm>
          <a:prstGeom prst="rect">
            <a:avLst/>
          </a:prstGeom>
          <a:noFill/>
        </p:spPr>
        <p:txBody>
          <a:bodyPr wrap="square" rtlCol="0">
            <a:spAutoFit/>
          </a:bodyPr>
          <a:lstStyle/>
          <a:p>
            <a:r>
              <a:rPr lang="en-US" sz="3600" dirty="0"/>
              <a:t>Source: </a:t>
            </a:r>
            <a:r>
              <a:rPr lang="en-GB" sz="3600" u="sng" dirty="0">
                <a:solidFill>
                  <a:srgbClr val="000000"/>
                </a:solidFill>
                <a:latin typeface="Calibri" panose="020F0502020204030204" pitchFamily="34" charset="0"/>
                <a:ea typeface="Calibri" panose="020F0502020204030204" pitchFamily="34" charset="0"/>
                <a:hlinkClick r:id="rId3"/>
              </a:rPr>
              <a:t>WHO guidelines for malaria - 16 October 2023 (magicapp.org)</a:t>
            </a:r>
            <a:endParaRPr lang="en-US" sz="3600" dirty="0">
              <a:latin typeface="Calibri" panose="020F0502020204030204" pitchFamily="34" charset="0"/>
              <a:ea typeface="Calibri" panose="020F0502020204030204" pitchFamily="34" charset="0"/>
            </a:endParaRPr>
          </a:p>
          <a:p>
            <a:pPr algn="l"/>
            <a:endParaRPr lang="en-US" sz="3600" dirty="0"/>
          </a:p>
        </p:txBody>
      </p:sp>
      <p:sp>
        <p:nvSpPr>
          <p:cNvPr id="5" name="Text Placeholder 4">
            <a:extLst>
              <a:ext uri="{FF2B5EF4-FFF2-40B4-BE49-F238E27FC236}">
                <a16:creationId xmlns:a16="http://schemas.microsoft.com/office/drawing/2014/main" id="{BF877DCF-35CA-9AF2-7F34-88F700BBB650}"/>
              </a:ext>
            </a:extLst>
          </p:cNvPr>
          <p:cNvSpPr>
            <a:spLocks noGrp="1"/>
          </p:cNvSpPr>
          <p:nvPr>
            <p:ph type="body" sz="quarter" idx="11"/>
          </p:nvPr>
        </p:nvSpPr>
        <p:spPr>
          <a:xfrm>
            <a:off x="3461280" y="2369186"/>
            <a:ext cx="18821400" cy="10013313"/>
          </a:xfrm>
        </p:spPr>
        <p:txBody>
          <a:bodyPr>
            <a:normAutofit/>
          </a:bodyPr>
          <a:lstStyle/>
          <a:p>
            <a:r>
              <a:rPr lang="en-US" sz="3500" b="0" i="0" dirty="0">
                <a:solidFill>
                  <a:srgbClr val="3C4245"/>
                </a:solidFill>
                <a:effectLst/>
                <a:latin typeface="Arial" panose="020B0604020202020204" pitchFamily="34" charset="0"/>
              </a:rPr>
              <a:t>In areas of</a:t>
            </a:r>
            <a:r>
              <a:rPr lang="en-US" sz="3500" b="1" i="0" dirty="0">
                <a:solidFill>
                  <a:srgbClr val="3C4245"/>
                </a:solidFill>
                <a:effectLst/>
                <a:latin typeface="Arial" panose="020B0604020202020204" pitchFamily="34" charset="0"/>
              </a:rPr>
              <a:t> moderate to high perennial malaria transmission</a:t>
            </a:r>
            <a:r>
              <a:rPr lang="en-US" sz="3500" b="0" i="0" dirty="0">
                <a:solidFill>
                  <a:srgbClr val="3C4245"/>
                </a:solidFill>
                <a:effectLst/>
                <a:latin typeface="Arial" panose="020B0604020202020204" pitchFamily="34" charset="0"/>
              </a:rPr>
              <a:t>, children belonging to </a:t>
            </a:r>
            <a:r>
              <a:rPr lang="en-US" sz="3500" b="1" i="0" dirty="0">
                <a:solidFill>
                  <a:srgbClr val="3C4245"/>
                </a:solidFill>
                <a:effectLst/>
                <a:latin typeface="Arial" panose="020B0604020202020204" pitchFamily="34" charset="0"/>
              </a:rPr>
              <a:t>age groups at high risk of severe malaria </a:t>
            </a:r>
            <a:r>
              <a:rPr lang="en-US" sz="3500" b="0" i="0" dirty="0">
                <a:solidFill>
                  <a:srgbClr val="3C4245"/>
                </a:solidFill>
                <a:effectLst/>
                <a:latin typeface="Arial" panose="020B0604020202020204" pitchFamily="34" charset="0"/>
              </a:rPr>
              <a:t>can be given antimalarial medicines at predefined intervals </a:t>
            </a:r>
            <a:r>
              <a:rPr lang="en-US" sz="3500" b="1" i="0" dirty="0">
                <a:solidFill>
                  <a:srgbClr val="3C4245"/>
                </a:solidFill>
                <a:effectLst/>
                <a:latin typeface="Arial" panose="020B0604020202020204" pitchFamily="34" charset="0"/>
              </a:rPr>
              <a:t>to reduce disease burden</a:t>
            </a:r>
            <a:r>
              <a:rPr lang="en-US" sz="3500" b="0" i="0" dirty="0">
                <a:solidFill>
                  <a:srgbClr val="3C4245"/>
                </a:solidFill>
                <a:effectLst/>
                <a:latin typeface="Arial" panose="020B0604020202020204" pitchFamily="34" charset="0"/>
              </a:rPr>
              <a:t>. </a:t>
            </a:r>
          </a:p>
          <a:p>
            <a:pPr lvl="1"/>
            <a:r>
              <a:rPr lang="en-US" sz="3500" dirty="0">
                <a:latin typeface="Arial" panose="020B0604020202020204" pitchFamily="34" charset="0"/>
              </a:rPr>
              <a:t>PMC schedules should be informed by the </a:t>
            </a:r>
            <a:r>
              <a:rPr lang="en-US" sz="3500" b="1" dirty="0">
                <a:latin typeface="Arial" panose="020B0604020202020204" pitchFamily="34" charset="0"/>
              </a:rPr>
              <a:t>age pattern of severe malaria admissions</a:t>
            </a:r>
            <a:r>
              <a:rPr lang="en-US" sz="3500" dirty="0">
                <a:latin typeface="Arial" panose="020B0604020202020204" pitchFamily="34" charset="0"/>
              </a:rPr>
              <a:t>, the duration of protection of the selected drug, and the feasibility and affordability of delivering each additional PMC course.</a:t>
            </a:r>
          </a:p>
          <a:p>
            <a:pPr lvl="1"/>
            <a:r>
              <a:rPr lang="en-US" sz="3500" b="1" dirty="0">
                <a:latin typeface="Arial" panose="020B0604020202020204" pitchFamily="34" charset="0"/>
              </a:rPr>
              <a:t>SP has been widely used for chemoprevention in Africa, including for PMC. </a:t>
            </a:r>
            <a:r>
              <a:rPr lang="en-US" sz="3500" dirty="0">
                <a:latin typeface="Arial" panose="020B0604020202020204" pitchFamily="34" charset="0"/>
              </a:rPr>
              <a:t>ACTs have been effective when used for PMC, but evidence is limited on their safety, efficacy, adherence to multi-day regimens, and cost-effectiveness in the context of PMC.</a:t>
            </a:r>
          </a:p>
          <a:p>
            <a:pPr lvl="1"/>
            <a:r>
              <a:rPr lang="en-US" sz="3500" b="1" dirty="0">
                <a:latin typeface="Arial" panose="020B0604020202020204" pitchFamily="34" charset="0"/>
              </a:rPr>
              <a:t>Previously, PMC was recommended in infants (&lt;12 months of age) as </a:t>
            </a:r>
            <a:r>
              <a:rPr lang="en-US" sz="3500" b="1" dirty="0" err="1">
                <a:latin typeface="Arial" panose="020B0604020202020204" pitchFamily="34" charset="0"/>
              </a:rPr>
              <a:t>IPTi</a:t>
            </a:r>
            <a:r>
              <a:rPr lang="en-US" sz="3500" b="1" dirty="0">
                <a:latin typeface="Arial" panose="020B0604020202020204" pitchFamily="34" charset="0"/>
              </a:rPr>
              <a:t>. Since the initial recommendation, new data have documented the value of malaria chemoprevention in children aged 12 to 24 months.</a:t>
            </a:r>
          </a:p>
          <a:p>
            <a:pPr lvl="1"/>
            <a:r>
              <a:rPr lang="en-US" sz="3500" b="1" dirty="0">
                <a:latin typeface="Arial" panose="020B0604020202020204" pitchFamily="34" charset="0"/>
              </a:rPr>
              <a:t>The EPI platform </a:t>
            </a:r>
            <a:r>
              <a:rPr lang="en-US" sz="3500" dirty="0">
                <a:latin typeface="Arial" panose="020B0604020202020204" pitchFamily="34" charset="0"/>
              </a:rPr>
              <a:t>remains important for delivering PMC. Other methods of delivery can be explored to optimize access to PMC and integration with other health interventions. </a:t>
            </a:r>
          </a:p>
          <a:p>
            <a:pPr lvl="1"/>
            <a:r>
              <a:rPr lang="en-US" sz="3500" dirty="0">
                <a:latin typeface="Arial" panose="020B0604020202020204" pitchFamily="34" charset="0"/>
              </a:rPr>
              <a:t>Moderate to high perennial malaria transmission settings are defined as areas with </a:t>
            </a:r>
            <a:r>
              <a:rPr lang="en-US" sz="3500" i="1" dirty="0">
                <a:latin typeface="Arial" panose="020B0604020202020204" pitchFamily="34" charset="0"/>
              </a:rPr>
              <a:t>P. falciparum</a:t>
            </a:r>
            <a:r>
              <a:rPr lang="en-US" sz="3500" dirty="0">
                <a:latin typeface="Arial" panose="020B0604020202020204" pitchFamily="34" charset="0"/>
              </a:rPr>
              <a:t> </a:t>
            </a:r>
            <a:r>
              <a:rPr lang="en-US" sz="3500" b="1" dirty="0">
                <a:latin typeface="Arial" panose="020B0604020202020204" pitchFamily="34" charset="0"/>
              </a:rPr>
              <a:t>parasite prevalence greater than 10% or an annual parasite incidence greater than 250 per 1000</a:t>
            </a:r>
            <a:r>
              <a:rPr lang="en-US" sz="3500" dirty="0">
                <a:latin typeface="Arial" panose="020B0604020202020204" pitchFamily="34" charset="0"/>
              </a:rPr>
              <a:t>. These thresholds are indicative and should not be regarded as absolutes for determining applicability of the PMC recommendation.</a:t>
            </a:r>
          </a:p>
        </p:txBody>
      </p:sp>
      <p:sp>
        <p:nvSpPr>
          <p:cNvPr id="3" name="Rectangle 2">
            <a:extLst>
              <a:ext uri="{FF2B5EF4-FFF2-40B4-BE49-F238E27FC236}">
                <a16:creationId xmlns:a16="http://schemas.microsoft.com/office/drawing/2014/main" id="{5F9FB0CE-346A-3201-E6C4-478FA8B64DB7}"/>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DC9C8"/>
                </a:solidFill>
                <a:effectLst/>
                <a:uLnTx/>
                <a:uFillTx/>
                <a:latin typeface="Poppins"/>
                <a:ea typeface="Roboto Light"/>
                <a:cs typeface="Poppins"/>
              </a:rPr>
              <a:t>What is Perennial Malaria Chemoprevention?</a:t>
            </a:r>
            <a:endParaRPr kumimoji="0" lang="en-US" sz="5400" b="0" i="1" u="none" strike="noStrike" kern="1200" cap="none" spc="0" normalizeH="0" baseline="0" noProof="0" dirty="0">
              <a:ln>
                <a:noFill/>
              </a:ln>
              <a:solidFill>
                <a:srgbClr val="8DC9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8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FAAB-44CB-1418-1AAA-150255E6A8F0}"/>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7462F12-5664-278D-9B40-74954E61F163}"/>
              </a:ext>
            </a:extLst>
          </p:cNvPr>
          <p:cNvGraphicFramePr>
            <a:graphicFrameLocks noGrp="1"/>
          </p:cNvGraphicFramePr>
          <p:nvPr>
            <p:extLst>
              <p:ext uri="{D42A27DB-BD31-4B8C-83A1-F6EECF244321}">
                <p14:modId xmlns:p14="http://schemas.microsoft.com/office/powerpoint/2010/main" val="14599808"/>
              </p:ext>
            </p:extLst>
          </p:nvPr>
        </p:nvGraphicFramePr>
        <p:xfrm>
          <a:off x="996048" y="4815783"/>
          <a:ext cx="22595472" cy="2896416"/>
        </p:xfrm>
        <a:graphic>
          <a:graphicData uri="http://schemas.openxmlformats.org/drawingml/2006/table">
            <a:tbl>
              <a:tblPr/>
              <a:tblGrid>
                <a:gridCol w="10382241">
                  <a:extLst>
                    <a:ext uri="{9D8B030D-6E8A-4147-A177-3AD203B41FA5}">
                      <a16:colId xmlns:a16="http://schemas.microsoft.com/office/drawing/2014/main" val="3378723169"/>
                    </a:ext>
                  </a:extLst>
                </a:gridCol>
                <a:gridCol w="5234776">
                  <a:extLst>
                    <a:ext uri="{9D8B030D-6E8A-4147-A177-3AD203B41FA5}">
                      <a16:colId xmlns:a16="http://schemas.microsoft.com/office/drawing/2014/main" val="978087174"/>
                    </a:ext>
                  </a:extLst>
                </a:gridCol>
                <a:gridCol w="3934266">
                  <a:extLst>
                    <a:ext uri="{9D8B030D-6E8A-4147-A177-3AD203B41FA5}">
                      <a16:colId xmlns:a16="http://schemas.microsoft.com/office/drawing/2014/main" val="908467666"/>
                    </a:ext>
                  </a:extLst>
                </a:gridCol>
                <a:gridCol w="3044189">
                  <a:extLst>
                    <a:ext uri="{9D8B030D-6E8A-4147-A177-3AD203B41FA5}">
                      <a16:colId xmlns:a16="http://schemas.microsoft.com/office/drawing/2014/main" val="3485919065"/>
                    </a:ext>
                  </a:extLst>
                </a:gridCol>
              </a:tblGrid>
              <a:tr h="419478">
                <a:tc>
                  <a:txBody>
                    <a:bodyPr/>
                    <a:lstStyle/>
                    <a:p>
                      <a:pPr algn="l" fontAlgn="b">
                        <a:buNone/>
                      </a:pPr>
                      <a:r>
                        <a:rPr lang="en-US" sz="2800" b="1" i="0" u="sng" strike="noStrike" dirty="0">
                          <a:solidFill>
                            <a:srgbClr val="0000FF"/>
                          </a:solidFill>
                          <a:effectLst/>
                          <a:latin typeface="Roboto" panose="02000000000000000000" pitchFamily="2" charset="0"/>
                          <a:hlinkClick r:id="rId3">
                            <a:extLst>
                              <a:ext uri="{A12FA001-AC4F-418D-AE19-62706E023703}">
                                <ahyp:hlinkClr xmlns:ahyp="http://schemas.microsoft.com/office/drawing/2018/hyperlinkcolor" val="tx"/>
                              </a:ext>
                            </a:extLst>
                          </a:hlinkClick>
                        </a:rPr>
                        <a:t>Product Type</a:t>
                      </a:r>
                      <a:endParaRPr lang="en-US" sz="2800" b="1" i="0" u="sng" strike="noStrike" dirty="0">
                        <a:solidFill>
                          <a:srgbClr val="0000FF"/>
                        </a:solidFill>
                        <a:effectLst/>
                        <a:latin typeface="Arial" panose="020B0604020202020204" pitchFamily="34" charset="0"/>
                      </a:endParaRPr>
                    </a:p>
                  </a:txBody>
                  <a:tcPr marL="56016" marR="56016" marT="28008" marB="28008"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b">
                        <a:buNone/>
                      </a:pPr>
                      <a:r>
                        <a:rPr lang="en-US" sz="2800" b="1" i="0" u="sng" strike="noStrike" dirty="0">
                          <a:solidFill>
                            <a:srgbClr val="0000FF"/>
                          </a:solidFill>
                          <a:effectLst/>
                          <a:latin typeface="Roboto" panose="02000000000000000000" pitchFamily="2" charset="0"/>
                          <a:hlinkClick r:id="rId4">
                            <a:extLst>
                              <a:ext uri="{A12FA001-AC4F-418D-AE19-62706E023703}">
                                <ahyp:hlinkClr xmlns:ahyp="http://schemas.microsoft.com/office/drawing/2018/hyperlinkcolor" val="tx"/>
                              </a:ext>
                            </a:extLst>
                          </a:hlinkClick>
                        </a:rPr>
                        <a:t>Dosage Form</a:t>
                      </a:r>
                      <a:endParaRPr lang="en-US" sz="2800" b="1" i="0" u="sng" strike="noStrike" dirty="0">
                        <a:solidFill>
                          <a:srgbClr val="0000FF"/>
                        </a:solidFill>
                        <a:effectLst/>
                        <a:latin typeface="Arial" panose="020B0604020202020204" pitchFamily="34" charset="0"/>
                      </a:endParaRPr>
                    </a:p>
                  </a:txBody>
                  <a:tcPr marL="56016" marR="56016" marT="28008" marB="28008"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b">
                        <a:buNone/>
                      </a:pPr>
                      <a:r>
                        <a:rPr lang="en-US" sz="2800" b="1" i="0" u="sng" strike="noStrike" dirty="0">
                          <a:solidFill>
                            <a:srgbClr val="0000FF"/>
                          </a:solidFill>
                          <a:effectLst/>
                          <a:latin typeface="Roboto" panose="02000000000000000000" pitchFamily="2" charset="0"/>
                          <a:hlinkClick r:id="rId5">
                            <a:extLst>
                              <a:ext uri="{A12FA001-AC4F-418D-AE19-62706E023703}">
                                <ahyp:hlinkClr xmlns:ahyp="http://schemas.microsoft.com/office/drawing/2018/hyperlinkcolor" val="tx"/>
                              </a:ext>
                            </a:extLst>
                          </a:hlinkClick>
                        </a:rPr>
                        <a:t>Basis of Listing</a:t>
                      </a:r>
                      <a:endParaRPr lang="en-US" sz="2800" b="1" i="0" u="sng" strike="noStrike" dirty="0">
                        <a:solidFill>
                          <a:srgbClr val="0000FF"/>
                        </a:solidFill>
                        <a:effectLst/>
                        <a:latin typeface="Arial" panose="020B0604020202020204" pitchFamily="34" charset="0"/>
                      </a:endParaRPr>
                    </a:p>
                  </a:txBody>
                  <a:tcPr marL="56016" marR="56016" marT="28008" marB="28008"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1" i="0" u="sng" strike="noStrike" dirty="0">
                          <a:solidFill>
                            <a:srgbClr val="0000FF"/>
                          </a:solidFill>
                          <a:effectLst/>
                          <a:latin typeface="Arial" panose="020B0604020202020204" pitchFamily="34" charset="0"/>
                        </a:rPr>
                        <a:t>Date of PQ</a:t>
                      </a:r>
                    </a:p>
                  </a:txBody>
                  <a:tcPr marL="56016" marR="56016" marT="28008" marB="28008">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683719254"/>
                  </a:ext>
                </a:extLst>
              </a:tr>
              <a:tr h="419478">
                <a:tc>
                  <a:txBody>
                    <a:bodyPr/>
                    <a:lstStyle/>
                    <a:p>
                      <a:pPr algn="l" fontAlgn="t">
                        <a:buNone/>
                      </a:pPr>
                      <a:r>
                        <a:rPr lang="en-US" sz="2800" b="0" i="0" u="none" strike="noStrike" dirty="0">
                          <a:solidFill>
                            <a:srgbClr val="393939"/>
                          </a:solidFill>
                          <a:effectLst/>
                          <a:latin typeface="Arial" panose="020B0604020202020204" pitchFamily="34" charset="0"/>
                        </a:rPr>
                        <a:t>Pyrimethamine/</a:t>
                      </a:r>
                      <a:r>
                        <a:rPr lang="en-US" sz="2800" b="0" i="0" u="none" strike="noStrike" dirty="0" err="1">
                          <a:solidFill>
                            <a:srgbClr val="393939"/>
                          </a:solidFill>
                          <a:effectLst/>
                          <a:latin typeface="Arial" panose="020B0604020202020204" pitchFamily="34" charset="0"/>
                        </a:rPr>
                        <a:t>Sulfadoxine</a:t>
                      </a:r>
                      <a:r>
                        <a:rPr lang="en-US" sz="2800" b="0" i="0" u="none" strike="noStrike" dirty="0">
                          <a:solidFill>
                            <a:srgbClr val="393939"/>
                          </a:solidFill>
                          <a:effectLst/>
                          <a:latin typeface="Arial" panose="020B0604020202020204" pitchFamily="34" charset="0"/>
                        </a:rPr>
                        <a:t> Tablet, Dispersible 12.5mg/250mg</a:t>
                      </a:r>
                      <a:endParaRPr lang="en-US" sz="2800" b="0" i="0" u="none" strike="noStrike" dirty="0">
                        <a:effectLst/>
                        <a:latin typeface="Arial" panose="020B0604020202020204" pitchFamily="34" charset="0"/>
                      </a:endParaRPr>
                    </a:p>
                  </a:txBody>
                  <a:tcPr marL="56016" marR="56016" marT="28008" marB="28008">
                    <a:lnL w="12700" cap="flat" cmpd="sng" algn="ctr">
                      <a:solidFill>
                        <a:schemeClr val="tx1"/>
                      </a:solidFill>
                      <a:prstDash val="solid"/>
                      <a:round/>
                      <a:headEnd type="none" w="med" len="med"/>
                      <a:tailEnd type="none" w="med" len="med"/>
                    </a:lnL>
                    <a:lnR w="12700" cap="flat" cmpd="sng" algn="ctr">
                      <a:solidFill>
                        <a:srgbClr val="00147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S Kant Healthcare Ltd.</a:t>
                      </a:r>
                      <a:endParaRPr lang="en-US" sz="2800" b="0" i="0" u="none" strike="noStrike" dirty="0">
                        <a:effectLst/>
                        <a:latin typeface="Arial" panose="020B0604020202020204" pitchFamily="34" charset="0"/>
                      </a:endParaRPr>
                    </a:p>
                  </a:txBody>
                  <a:tcPr marL="56016" marR="56016" marT="28008" marB="28008">
                    <a:lnL w="12700" cap="flat" cmpd="sng" algn="ctr">
                      <a:solidFill>
                        <a:srgbClr val="00147C"/>
                      </a:solidFill>
                      <a:prstDash val="solid"/>
                      <a:round/>
                      <a:headEnd type="none" w="med" len="med"/>
                      <a:tailEnd type="none" w="med" len="med"/>
                    </a:lnL>
                    <a:lnR w="12700" cap="flat" cmpd="sng" algn="ctr">
                      <a:solidFill>
                        <a:srgbClr val="00147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Tablet, Dispersible</a:t>
                      </a:r>
                      <a:endParaRPr lang="en-US" sz="2800" b="0" i="0" u="none" strike="noStrike" dirty="0">
                        <a:effectLst/>
                        <a:latin typeface="Arial" panose="020B0604020202020204" pitchFamily="34" charset="0"/>
                      </a:endParaRPr>
                    </a:p>
                  </a:txBody>
                  <a:tcPr marL="56016" marR="56016" marT="28008" marB="28008">
                    <a:lnL w="12700" cap="flat" cmpd="sng" algn="ctr">
                      <a:solidFill>
                        <a:srgbClr val="00147C"/>
                      </a:solidFill>
                      <a:prstDash val="solid"/>
                      <a:round/>
                      <a:headEnd type="none" w="med" len="med"/>
                      <a:tailEnd type="none" w="med" len="med"/>
                    </a:lnL>
                    <a:lnR w="12700" cap="flat" cmpd="sng" algn="ctr">
                      <a:solidFill>
                        <a:srgbClr val="00147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12 Apr, 2021</a:t>
                      </a:r>
                      <a:endParaRPr lang="en-US" sz="2800" b="0" i="0" u="none" strike="noStrike" dirty="0">
                        <a:effectLst/>
                        <a:latin typeface="Arial" panose="020B0604020202020204" pitchFamily="34" charset="0"/>
                      </a:endParaRPr>
                    </a:p>
                  </a:txBody>
                  <a:tcPr marL="56016" marR="56016" marT="28008" marB="28008">
                    <a:lnL w="12700" cap="flat" cmpd="sng" algn="ctr">
                      <a:solidFill>
                        <a:srgbClr val="00147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4108187224"/>
                  </a:ext>
                </a:extLst>
              </a:tr>
              <a:tr h="419478">
                <a:tc>
                  <a:txBody>
                    <a:bodyPr/>
                    <a:lstStyle/>
                    <a:p>
                      <a:pPr algn="l" fontAlgn="t">
                        <a:buNone/>
                      </a:pPr>
                      <a:r>
                        <a:rPr lang="en-US" sz="2800" b="0" i="0" u="none" strike="noStrike" dirty="0">
                          <a:solidFill>
                            <a:srgbClr val="393939"/>
                          </a:solidFill>
                          <a:effectLst/>
                          <a:latin typeface="Arial" panose="020B0604020202020204" pitchFamily="34" charset="0"/>
                        </a:rPr>
                        <a:t>Pyrimethamine/</a:t>
                      </a:r>
                      <a:r>
                        <a:rPr lang="en-US" sz="2800" b="0" i="0" u="none" strike="noStrike" dirty="0" err="1">
                          <a:solidFill>
                            <a:srgbClr val="393939"/>
                          </a:solidFill>
                          <a:effectLst/>
                          <a:latin typeface="Arial" panose="020B0604020202020204" pitchFamily="34" charset="0"/>
                        </a:rPr>
                        <a:t>Sulfadoxine</a:t>
                      </a:r>
                      <a:r>
                        <a:rPr lang="en-US" sz="2800" b="0" i="0" u="none" strike="noStrike" dirty="0">
                          <a:solidFill>
                            <a:srgbClr val="393939"/>
                          </a:solidFill>
                          <a:effectLst/>
                          <a:latin typeface="Arial" panose="020B0604020202020204" pitchFamily="34" charset="0"/>
                        </a:rPr>
                        <a:t> Tablet, Dispersible 12.5mg/250mg</a:t>
                      </a:r>
                      <a:endParaRPr lang="en-US" sz="2800" b="0" i="0" u="none" strike="noStrike" dirty="0">
                        <a:effectLst/>
                        <a:latin typeface="Arial" panose="020B0604020202020204" pitchFamily="34" charset="0"/>
                      </a:endParaRPr>
                    </a:p>
                  </a:txBody>
                  <a:tcPr marL="56016" marR="56016" marT="28008" marB="28008">
                    <a:lnL w="12700" cap="flat" cmpd="sng" algn="ctr">
                      <a:solidFill>
                        <a:schemeClr val="tx1"/>
                      </a:solidFill>
                      <a:prstDash val="solid"/>
                      <a:round/>
                      <a:headEnd type="none" w="med" len="med"/>
                      <a:tailEnd type="none" w="med" len="med"/>
                    </a:lnL>
                    <a:lnR w="12700" cap="flat" cmpd="sng" algn="ctr">
                      <a:solidFill>
                        <a:srgbClr val="50ACC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err="1">
                          <a:solidFill>
                            <a:srgbClr val="393939"/>
                          </a:solidFill>
                          <a:effectLst/>
                          <a:latin typeface="Arial" panose="020B0604020202020204" pitchFamily="34" charset="0"/>
                        </a:rPr>
                        <a:t>Macleods</a:t>
                      </a:r>
                      <a:r>
                        <a:rPr lang="en-US" sz="2800" b="0" i="0" u="none" strike="noStrike" dirty="0">
                          <a:solidFill>
                            <a:srgbClr val="393939"/>
                          </a:solidFill>
                          <a:effectLst/>
                          <a:latin typeface="Arial" panose="020B0604020202020204" pitchFamily="34" charset="0"/>
                        </a:rPr>
                        <a:t> Pharmaceuticals Ltd</a:t>
                      </a:r>
                      <a:endParaRPr lang="en-US" sz="2800" b="0" i="0" u="none" strike="noStrike" dirty="0">
                        <a:effectLst/>
                        <a:latin typeface="Arial" panose="020B0604020202020204" pitchFamily="34" charset="0"/>
                      </a:endParaRPr>
                    </a:p>
                  </a:txBody>
                  <a:tcPr marL="56016" marR="56016" marT="28008" marB="28008">
                    <a:lnL w="12700" cap="flat" cmpd="sng" algn="ctr">
                      <a:solidFill>
                        <a:srgbClr val="50ACCC"/>
                      </a:solidFill>
                      <a:prstDash val="solid"/>
                      <a:round/>
                      <a:headEnd type="none" w="med" len="med"/>
                      <a:tailEnd type="none" w="med" len="med"/>
                    </a:lnL>
                    <a:lnR w="12700" cap="flat" cmpd="sng" algn="ctr">
                      <a:solidFill>
                        <a:srgbClr val="50ACC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Tablet, Dispersible</a:t>
                      </a:r>
                      <a:endParaRPr lang="en-US" sz="2800" b="0" i="0" u="none" strike="noStrike" dirty="0">
                        <a:effectLst/>
                        <a:latin typeface="Arial" panose="020B0604020202020204" pitchFamily="34" charset="0"/>
                      </a:endParaRPr>
                    </a:p>
                  </a:txBody>
                  <a:tcPr marL="56016" marR="56016" marT="28008" marB="28008">
                    <a:lnL w="12700" cap="flat" cmpd="sng" algn="ctr">
                      <a:solidFill>
                        <a:srgbClr val="50ACCC"/>
                      </a:solidFill>
                      <a:prstDash val="solid"/>
                      <a:round/>
                      <a:headEnd type="none" w="med" len="med"/>
                      <a:tailEnd type="none" w="med" len="med"/>
                    </a:lnL>
                    <a:lnR w="12700" cap="flat" cmpd="sng" algn="ctr">
                      <a:solidFill>
                        <a:srgbClr val="50ACC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1 Jul, 2021</a:t>
                      </a:r>
                      <a:endParaRPr lang="en-US" sz="2800" b="0" i="0" u="none" strike="noStrike" dirty="0">
                        <a:effectLst/>
                        <a:latin typeface="Arial" panose="020B0604020202020204" pitchFamily="34" charset="0"/>
                      </a:endParaRPr>
                    </a:p>
                  </a:txBody>
                  <a:tcPr marL="56016" marR="56016" marT="28008" marB="28008">
                    <a:lnL w="12700" cap="flat" cmpd="sng" algn="ctr">
                      <a:solidFill>
                        <a:srgbClr val="50A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116166092"/>
                  </a:ext>
                </a:extLst>
              </a:tr>
              <a:tr h="419478">
                <a:tc>
                  <a:txBody>
                    <a:bodyPr/>
                    <a:lstStyle/>
                    <a:p>
                      <a:pPr algn="l" fontAlgn="t">
                        <a:buNone/>
                      </a:pPr>
                      <a:r>
                        <a:rPr lang="en-US" sz="2800" b="0" i="0" u="none" strike="noStrike" dirty="0">
                          <a:solidFill>
                            <a:srgbClr val="212529"/>
                          </a:solidFill>
                          <a:effectLst/>
                          <a:latin typeface="Arial" panose="020B0604020202020204" pitchFamily="34" charset="0"/>
                        </a:rPr>
                        <a:t>Pyrimethamine/</a:t>
                      </a:r>
                      <a:r>
                        <a:rPr lang="en-US" sz="2800" b="0" i="0" u="none" strike="noStrike" dirty="0" err="1">
                          <a:solidFill>
                            <a:srgbClr val="212529"/>
                          </a:solidFill>
                          <a:effectLst/>
                          <a:latin typeface="Arial" panose="020B0604020202020204" pitchFamily="34" charset="0"/>
                        </a:rPr>
                        <a:t>Sulfadoxine</a:t>
                      </a:r>
                      <a:r>
                        <a:rPr lang="en-US" sz="2800" b="0" i="0" u="none" strike="noStrike" dirty="0">
                          <a:solidFill>
                            <a:srgbClr val="212529"/>
                          </a:solidFill>
                          <a:effectLst/>
                          <a:latin typeface="Arial" panose="020B0604020202020204" pitchFamily="34" charset="0"/>
                        </a:rPr>
                        <a:t> Tablet, Dispersible 12.50mg/250mg</a:t>
                      </a:r>
                      <a:endParaRPr lang="en-US" sz="2800" b="0" i="0" u="none" strike="noStrike" dirty="0">
                        <a:effectLst/>
                        <a:latin typeface="Arial" panose="020B0604020202020204" pitchFamily="34" charset="0"/>
                      </a:endParaRPr>
                    </a:p>
                  </a:txBody>
                  <a:tcPr marL="56016" marR="56016" marT="28008" marB="28008">
                    <a:lnL w="12700" cap="flat" cmpd="sng" algn="ctr">
                      <a:solidFill>
                        <a:schemeClr val="tx1"/>
                      </a:solidFill>
                      <a:prstDash val="solid"/>
                      <a:round/>
                      <a:headEnd type="none" w="med" len="med"/>
                      <a:tailEnd type="none" w="med" len="med"/>
                    </a:lnL>
                    <a:lnR w="12700" cap="flat" cmpd="sng" algn="ctr">
                      <a:solidFill>
                        <a:srgbClr val="50ACC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212529"/>
                          </a:solidFill>
                          <a:effectLst/>
                          <a:latin typeface="Arial" panose="020B0604020202020204" pitchFamily="34" charset="0"/>
                        </a:rPr>
                        <a:t>Universal Corporation Ltd</a:t>
                      </a:r>
                      <a:endParaRPr lang="en-US" sz="2800" b="0" i="0" u="none" strike="noStrike" dirty="0">
                        <a:effectLst/>
                        <a:latin typeface="Arial" panose="020B0604020202020204" pitchFamily="34" charset="0"/>
                      </a:endParaRPr>
                    </a:p>
                  </a:txBody>
                  <a:tcPr marL="56016" marR="56016" marT="28008" marB="28008">
                    <a:lnL w="12700" cap="flat" cmpd="sng" algn="ctr">
                      <a:solidFill>
                        <a:srgbClr val="50ACCC"/>
                      </a:solidFill>
                      <a:prstDash val="solid"/>
                      <a:round/>
                      <a:headEnd type="none" w="med" len="med"/>
                      <a:tailEnd type="none" w="med" len="med"/>
                    </a:lnL>
                    <a:lnR w="12700" cap="flat" cmpd="sng" algn="ctr">
                      <a:solidFill>
                        <a:srgbClr val="50ACC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a:solidFill>
                            <a:srgbClr val="212529"/>
                          </a:solidFill>
                          <a:effectLst/>
                          <a:latin typeface="Arial" panose="020B0604020202020204" pitchFamily="34" charset="0"/>
                        </a:rPr>
                        <a:t>Tablet, Dispersible</a:t>
                      </a:r>
                      <a:endParaRPr lang="en-US" sz="2800" b="0" i="0" u="none" strike="noStrike">
                        <a:effectLst/>
                        <a:latin typeface="Arial" panose="020B0604020202020204" pitchFamily="34" charset="0"/>
                      </a:endParaRPr>
                    </a:p>
                  </a:txBody>
                  <a:tcPr marL="56016" marR="56016" marT="28008" marB="28008">
                    <a:lnL w="12700" cap="flat" cmpd="sng" algn="ctr">
                      <a:solidFill>
                        <a:srgbClr val="50ACCC"/>
                      </a:solidFill>
                      <a:prstDash val="solid"/>
                      <a:round/>
                      <a:headEnd type="none" w="med" len="med"/>
                      <a:tailEnd type="none" w="med" len="med"/>
                    </a:lnL>
                    <a:lnR w="12700" cap="flat" cmpd="sng" algn="ctr">
                      <a:solidFill>
                        <a:srgbClr val="50ACCC"/>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212529"/>
                          </a:solidFill>
                          <a:effectLst/>
                          <a:latin typeface="Arial" panose="020B0604020202020204" pitchFamily="34" charset="0"/>
                        </a:rPr>
                        <a:t>22 Aug, 2022</a:t>
                      </a:r>
                      <a:endParaRPr lang="en-US" sz="2800" b="0" i="0" u="none" strike="noStrike" dirty="0">
                        <a:effectLst/>
                        <a:latin typeface="Arial" panose="020B0604020202020204" pitchFamily="34" charset="0"/>
                      </a:endParaRPr>
                    </a:p>
                  </a:txBody>
                  <a:tcPr marL="56016" marR="56016" marT="28008" marB="28008">
                    <a:lnL w="12700" cap="flat" cmpd="sng" algn="ctr">
                      <a:solidFill>
                        <a:srgbClr val="50ACC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4233533593"/>
                  </a:ext>
                </a:extLst>
              </a:tr>
              <a:tr h="419478">
                <a:tc>
                  <a:txBody>
                    <a:bodyPr/>
                    <a:lstStyle/>
                    <a:p>
                      <a:pPr algn="l" fontAlgn="t">
                        <a:buNone/>
                      </a:pPr>
                      <a:r>
                        <a:rPr lang="en-US" sz="2800" b="0" i="0" u="none" strike="noStrike" dirty="0">
                          <a:solidFill>
                            <a:srgbClr val="393939"/>
                          </a:solidFill>
                          <a:effectLst/>
                          <a:latin typeface="Arial" panose="020B0604020202020204" pitchFamily="34" charset="0"/>
                        </a:rPr>
                        <a:t>Pyrimethamine/</a:t>
                      </a:r>
                      <a:r>
                        <a:rPr lang="en-US" sz="2800" b="0" i="0" u="none" strike="noStrike" dirty="0" err="1">
                          <a:solidFill>
                            <a:srgbClr val="393939"/>
                          </a:solidFill>
                          <a:effectLst/>
                          <a:latin typeface="Arial" panose="020B0604020202020204" pitchFamily="34" charset="0"/>
                        </a:rPr>
                        <a:t>Sulfadoxine</a:t>
                      </a:r>
                      <a:r>
                        <a:rPr lang="en-US" sz="2800" b="0" i="0" u="none" strike="noStrike" dirty="0">
                          <a:solidFill>
                            <a:srgbClr val="393939"/>
                          </a:solidFill>
                          <a:effectLst/>
                          <a:latin typeface="Arial" panose="020B0604020202020204" pitchFamily="34" charset="0"/>
                        </a:rPr>
                        <a:t> Tablet, Dispersible 12.50mg/250mg</a:t>
                      </a:r>
                      <a:endParaRPr lang="en-US" sz="2800" b="0" i="0" u="none" strike="noStrike" dirty="0">
                        <a:effectLst/>
                        <a:latin typeface="Arial" panose="020B0604020202020204" pitchFamily="34" charset="0"/>
                      </a:endParaRPr>
                    </a:p>
                  </a:txBody>
                  <a:tcPr marL="56016" marR="56016" marT="28008" marB="28008">
                    <a:lnL w="12700" cap="flat" cmpd="sng" algn="ctr">
                      <a:solidFill>
                        <a:schemeClr val="tx1"/>
                      </a:solidFill>
                      <a:prstDash val="solid"/>
                      <a:round/>
                      <a:headEnd type="none" w="med" len="med"/>
                      <a:tailEnd type="none" w="med" len="med"/>
                    </a:lnL>
                    <a:lnR w="12700" cap="flat" cmpd="sng" algn="ctr">
                      <a:solidFill>
                        <a:srgbClr val="3001D3"/>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Guilin Pharmaceutical Co Ltd</a:t>
                      </a:r>
                      <a:endParaRPr lang="en-US" sz="2800" b="0" i="0" u="none" strike="noStrike" dirty="0">
                        <a:effectLst/>
                        <a:latin typeface="Arial" panose="020B0604020202020204" pitchFamily="34" charset="0"/>
                      </a:endParaRPr>
                    </a:p>
                  </a:txBody>
                  <a:tcPr marL="56016" marR="56016" marT="28008" marB="28008">
                    <a:lnL w="12700" cap="flat" cmpd="sng" algn="ctr">
                      <a:solidFill>
                        <a:srgbClr val="3001D3"/>
                      </a:solidFill>
                      <a:prstDash val="solid"/>
                      <a:round/>
                      <a:headEnd type="none" w="med" len="med"/>
                      <a:tailEnd type="none" w="med" len="med"/>
                    </a:lnL>
                    <a:lnR w="12700" cap="flat" cmpd="sng" algn="ctr">
                      <a:solidFill>
                        <a:srgbClr val="3001D3"/>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a:solidFill>
                            <a:srgbClr val="393939"/>
                          </a:solidFill>
                          <a:effectLst/>
                          <a:latin typeface="Arial" panose="020B0604020202020204" pitchFamily="34" charset="0"/>
                        </a:rPr>
                        <a:t>Tablet, Dispersible</a:t>
                      </a:r>
                      <a:endParaRPr lang="en-US" sz="2800" b="0" i="0" u="none" strike="noStrike">
                        <a:effectLst/>
                        <a:latin typeface="Arial" panose="020B0604020202020204" pitchFamily="34" charset="0"/>
                      </a:endParaRPr>
                    </a:p>
                  </a:txBody>
                  <a:tcPr marL="56016" marR="56016" marT="28008" marB="28008">
                    <a:lnL w="12700" cap="flat" cmpd="sng" algn="ctr">
                      <a:solidFill>
                        <a:srgbClr val="3001D3"/>
                      </a:solidFill>
                      <a:prstDash val="solid"/>
                      <a:round/>
                      <a:headEnd type="none" w="med" len="med"/>
                      <a:tailEnd type="none" w="med" len="med"/>
                    </a:lnL>
                    <a:lnR w="12700" cap="flat" cmpd="sng" algn="ctr">
                      <a:solidFill>
                        <a:srgbClr val="3001D3"/>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tc>
                  <a:txBody>
                    <a:bodyPr/>
                    <a:lstStyle/>
                    <a:p>
                      <a:pPr algn="l" fontAlgn="t">
                        <a:buNone/>
                      </a:pPr>
                      <a:r>
                        <a:rPr lang="en-US" sz="2800" b="0" i="0" u="none" strike="noStrike" dirty="0">
                          <a:solidFill>
                            <a:srgbClr val="393939"/>
                          </a:solidFill>
                          <a:effectLst/>
                          <a:latin typeface="Arial" panose="020B0604020202020204" pitchFamily="34" charset="0"/>
                        </a:rPr>
                        <a:t>30 Jul, 2023</a:t>
                      </a:r>
                      <a:endParaRPr lang="en-US" sz="2800" b="0" i="0" u="none" strike="noStrike" dirty="0">
                        <a:effectLst/>
                        <a:latin typeface="Arial" panose="020B0604020202020204" pitchFamily="34" charset="0"/>
                      </a:endParaRPr>
                    </a:p>
                  </a:txBody>
                  <a:tcPr marL="56016" marR="56016" marT="28008" marB="28008">
                    <a:lnL w="12700" cap="flat" cmpd="sng" algn="ctr">
                      <a:solidFill>
                        <a:srgbClr val="3001D3"/>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266153516"/>
                  </a:ext>
                </a:extLst>
              </a:tr>
              <a:tr h="419478">
                <a:tc>
                  <a:txBody>
                    <a:bodyPr/>
                    <a:lstStyle/>
                    <a:p>
                      <a:pPr algn="l" fontAlgn="t">
                        <a:buNone/>
                      </a:pPr>
                      <a:r>
                        <a:rPr lang="en-US" sz="2800" b="0" i="0" u="none" strike="noStrike" dirty="0">
                          <a:solidFill>
                            <a:srgbClr val="212529"/>
                          </a:solidFill>
                          <a:effectLst/>
                          <a:latin typeface="Arial" panose="020B0604020202020204" pitchFamily="34" charset="0"/>
                        </a:rPr>
                        <a:t>Pyrimethamine/</a:t>
                      </a:r>
                      <a:r>
                        <a:rPr lang="en-US" sz="2800" b="0" i="0" u="none" strike="noStrike" dirty="0" err="1">
                          <a:solidFill>
                            <a:srgbClr val="212529"/>
                          </a:solidFill>
                          <a:effectLst/>
                          <a:latin typeface="Arial" panose="020B0604020202020204" pitchFamily="34" charset="0"/>
                        </a:rPr>
                        <a:t>Sulfadoxine</a:t>
                      </a:r>
                      <a:r>
                        <a:rPr lang="en-US" sz="2800" b="0" i="0" u="none" strike="noStrike" dirty="0">
                          <a:solidFill>
                            <a:srgbClr val="212529"/>
                          </a:solidFill>
                          <a:effectLst/>
                          <a:latin typeface="Arial" panose="020B0604020202020204" pitchFamily="34" charset="0"/>
                        </a:rPr>
                        <a:t> Tablet, Dispersible 12.50mg/250mg</a:t>
                      </a:r>
                      <a:endParaRPr lang="en-US" sz="2800" b="0" i="0" u="none" strike="noStrike" dirty="0">
                        <a:effectLst/>
                        <a:latin typeface="Arial" panose="020B0604020202020204" pitchFamily="34" charset="0"/>
                      </a:endParaRPr>
                    </a:p>
                  </a:txBody>
                  <a:tcPr marL="56016" marR="56016" marT="28008" marB="28008">
                    <a:lnL w="12700" cap="flat" cmpd="sng" algn="ctr">
                      <a:solidFill>
                        <a:schemeClr val="tx1"/>
                      </a:solidFill>
                      <a:prstDash val="solid"/>
                      <a:round/>
                      <a:headEnd type="none" w="med" len="med"/>
                      <a:tailEnd type="none" w="med" len="med"/>
                    </a:lnL>
                    <a:lnR w="12700" cap="flat" cmpd="sng" algn="ctr">
                      <a:solidFill>
                        <a:srgbClr val="10B965"/>
                      </a:solidFill>
                      <a:prstDash val="solid"/>
                      <a:round/>
                      <a:headEnd type="none" w="med" len="med"/>
                      <a:tailEnd type="none" w="med" len="med"/>
                    </a:lnR>
                    <a:lnT w="6350"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2800" b="0" i="0" u="none" strike="noStrike" dirty="0" err="1">
                          <a:solidFill>
                            <a:srgbClr val="212529"/>
                          </a:solidFill>
                          <a:effectLst/>
                          <a:latin typeface="Arial" panose="020B0604020202020204" pitchFamily="34" charset="0"/>
                        </a:rPr>
                        <a:t>Ipca</a:t>
                      </a:r>
                      <a:r>
                        <a:rPr lang="en-US" sz="2800" b="0" i="0" u="none" strike="noStrike" dirty="0">
                          <a:solidFill>
                            <a:srgbClr val="212529"/>
                          </a:solidFill>
                          <a:effectLst/>
                          <a:latin typeface="Arial" panose="020B0604020202020204" pitchFamily="34" charset="0"/>
                        </a:rPr>
                        <a:t> Laboratories Ltd</a:t>
                      </a:r>
                      <a:endParaRPr lang="en-US" sz="2800" b="0" i="0" u="none" strike="noStrike" dirty="0">
                        <a:effectLst/>
                        <a:latin typeface="Arial" panose="020B0604020202020204" pitchFamily="34" charset="0"/>
                      </a:endParaRPr>
                    </a:p>
                  </a:txBody>
                  <a:tcPr marL="56016" marR="56016" marT="28008" marB="28008">
                    <a:lnL w="12700" cap="flat" cmpd="sng" algn="ctr">
                      <a:solidFill>
                        <a:srgbClr val="10B965"/>
                      </a:solidFill>
                      <a:prstDash val="solid"/>
                      <a:round/>
                      <a:headEnd type="none" w="med" len="med"/>
                      <a:tailEnd type="none" w="med" len="med"/>
                    </a:lnL>
                    <a:lnR w="12700" cap="flat" cmpd="sng" algn="ctr">
                      <a:solidFill>
                        <a:srgbClr val="10B965"/>
                      </a:solidFill>
                      <a:prstDash val="solid"/>
                      <a:round/>
                      <a:headEnd type="none" w="med" len="med"/>
                      <a:tailEnd type="none" w="med" len="med"/>
                    </a:lnR>
                    <a:lnT w="6350"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2800" b="0" i="0" u="none" strike="noStrike" dirty="0">
                          <a:solidFill>
                            <a:srgbClr val="212529"/>
                          </a:solidFill>
                          <a:effectLst/>
                          <a:latin typeface="Arial" panose="020B0604020202020204" pitchFamily="34" charset="0"/>
                        </a:rPr>
                        <a:t>Tablet, Dispersible</a:t>
                      </a:r>
                      <a:endParaRPr lang="en-US" sz="2800" b="0" i="0" u="none" strike="noStrike" dirty="0">
                        <a:effectLst/>
                        <a:latin typeface="Arial" panose="020B0604020202020204" pitchFamily="34" charset="0"/>
                      </a:endParaRPr>
                    </a:p>
                  </a:txBody>
                  <a:tcPr marL="56016" marR="56016" marT="28008" marB="28008">
                    <a:lnL w="12700" cap="flat" cmpd="sng" algn="ctr">
                      <a:solidFill>
                        <a:srgbClr val="10B965"/>
                      </a:solidFill>
                      <a:prstDash val="solid"/>
                      <a:round/>
                      <a:headEnd type="none" w="med" len="med"/>
                      <a:tailEnd type="none" w="med" len="med"/>
                    </a:lnL>
                    <a:lnR w="12700" cap="flat" cmpd="sng" algn="ctr">
                      <a:solidFill>
                        <a:srgbClr val="10B965"/>
                      </a:solidFill>
                      <a:prstDash val="solid"/>
                      <a:round/>
                      <a:headEnd type="none" w="med" len="med"/>
                      <a:tailEnd type="none" w="med" len="med"/>
                    </a:lnR>
                    <a:lnT w="6350"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2800" b="0" i="0" u="none" strike="noStrike" dirty="0">
                          <a:solidFill>
                            <a:srgbClr val="212529"/>
                          </a:solidFill>
                          <a:effectLst/>
                          <a:latin typeface="Arial" panose="020B0604020202020204" pitchFamily="34" charset="0"/>
                        </a:rPr>
                        <a:t>25 Apr, 2024</a:t>
                      </a:r>
                      <a:endParaRPr lang="en-US" sz="2800" b="0" i="0" u="none" strike="noStrike" dirty="0">
                        <a:effectLst/>
                        <a:latin typeface="Arial" panose="020B0604020202020204" pitchFamily="34" charset="0"/>
                      </a:endParaRPr>
                    </a:p>
                  </a:txBody>
                  <a:tcPr marL="56016" marR="56016" marT="28008" marB="28008">
                    <a:lnL w="12700" cap="flat" cmpd="sng" algn="ctr">
                      <a:solidFill>
                        <a:srgbClr val="10B96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EE2E6"/>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578609"/>
                  </a:ext>
                </a:extLst>
              </a:tr>
            </a:tbl>
          </a:graphicData>
        </a:graphic>
      </p:graphicFrame>
      <p:sp>
        <p:nvSpPr>
          <p:cNvPr id="9" name="Rectangle 8">
            <a:extLst>
              <a:ext uri="{FF2B5EF4-FFF2-40B4-BE49-F238E27FC236}">
                <a16:creationId xmlns:a16="http://schemas.microsoft.com/office/drawing/2014/main" id="{037A3962-2EDD-0017-133B-44194EFB9B84}"/>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srgbClr val="8DC9C8"/>
                </a:solidFill>
                <a:latin typeface="Poppins"/>
                <a:ea typeface="Roboto Light"/>
                <a:cs typeface="Poppins"/>
              </a:rPr>
              <a:t>What is the medicine used? Pediatric dispersible SP</a:t>
            </a:r>
          </a:p>
        </p:txBody>
      </p:sp>
      <p:sp>
        <p:nvSpPr>
          <p:cNvPr id="11" name="TextBox 10">
            <a:extLst>
              <a:ext uri="{FF2B5EF4-FFF2-40B4-BE49-F238E27FC236}">
                <a16:creationId xmlns:a16="http://schemas.microsoft.com/office/drawing/2014/main" id="{5F73A729-6290-072A-F052-C48870E4FB96}"/>
              </a:ext>
            </a:extLst>
          </p:cNvPr>
          <p:cNvSpPr txBox="1"/>
          <p:nvPr/>
        </p:nvSpPr>
        <p:spPr>
          <a:xfrm>
            <a:off x="725804" y="2600236"/>
            <a:ext cx="21608415" cy="1569660"/>
          </a:xfrm>
          <a:prstGeom prst="rect">
            <a:avLst/>
          </a:prstGeom>
          <a:noFill/>
        </p:spPr>
        <p:txBody>
          <a:bodyPr wrap="square">
            <a:spAutoFit/>
          </a:bodyPr>
          <a:lstStyle/>
          <a:p>
            <a:pPr marL="0" marR="0">
              <a:buNone/>
            </a:pPr>
            <a:r>
              <a:rPr lang="en-US" sz="3200" dirty="0">
                <a:solidFill>
                  <a:srgbClr val="002060"/>
                </a:solidFill>
                <a:effectLst/>
                <a:latin typeface="Tahoma" panose="020B0604030504040204" pitchFamily="34" charset="0"/>
                <a:ea typeface="Aptos" panose="020B0004020202020204" pitchFamily="34" charset="0"/>
                <a:cs typeface="Aptos" panose="020B0004020202020204" pitchFamily="34" charset="0"/>
              </a:rPr>
              <a:t>There are five manufacturers that are prequalified for SP dispersible tablets 12.5mg/250mg for PMC</a:t>
            </a:r>
            <a:endParaRPr lang="en-US" sz="44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3200" dirty="0">
                <a:solidFill>
                  <a:srgbClr val="002060"/>
                </a:solidFill>
                <a:effectLst/>
                <a:latin typeface="Tahoma" panose="020B0604030504040204" pitchFamily="34" charset="0"/>
                <a:ea typeface="Aptos" panose="020B0004020202020204" pitchFamily="34" charset="0"/>
                <a:cs typeface="Aptos" panose="020B0004020202020204" pitchFamily="34" charset="0"/>
              </a:rPr>
              <a:t> </a:t>
            </a:r>
            <a:endParaRPr lang="en-US" sz="44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3200" u="sng" dirty="0">
                <a:solidFill>
                  <a:srgbClr val="002060"/>
                </a:solidFill>
                <a:effectLst/>
                <a:latin typeface="Tahoma" panose="020B0604030504040204" pitchFamily="34" charset="0"/>
                <a:ea typeface="Aptos" panose="020B0004020202020204" pitchFamily="34" charset="0"/>
                <a:cs typeface="Aptos" panose="020B0004020202020204" pitchFamily="34" charset="0"/>
                <a:hlinkClick r:id="rId6"/>
              </a:rPr>
              <a:t>https://extranet.who.int/prequal/medicines/prequalified/finished-pharmaceutical-products</a:t>
            </a:r>
            <a:r>
              <a:rPr lang="en-US" sz="3200" dirty="0">
                <a:effectLst/>
                <a:latin typeface="Tahoma" panose="020B0604030504040204" pitchFamily="34" charset="0"/>
                <a:ea typeface="Aptos" panose="020B0004020202020204" pitchFamily="34" charset="0"/>
                <a:cs typeface="Aptos" panose="020B0004020202020204" pitchFamily="34" charset="0"/>
              </a:rPr>
              <a:t>. </a:t>
            </a:r>
            <a:endParaRPr lang="en-US" sz="44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2" name="Table 11">
            <a:extLst>
              <a:ext uri="{FF2B5EF4-FFF2-40B4-BE49-F238E27FC236}">
                <a16:creationId xmlns:a16="http://schemas.microsoft.com/office/drawing/2014/main" id="{BAE95BD4-F57E-37AA-549D-B024C9A64004}"/>
              </a:ext>
            </a:extLst>
          </p:cNvPr>
          <p:cNvGraphicFramePr>
            <a:graphicFrameLocks noGrp="1"/>
          </p:cNvGraphicFramePr>
          <p:nvPr>
            <p:extLst>
              <p:ext uri="{D42A27DB-BD31-4B8C-83A1-F6EECF244321}">
                <p14:modId xmlns:p14="http://schemas.microsoft.com/office/powerpoint/2010/main" val="4191102146"/>
              </p:ext>
            </p:extLst>
          </p:nvPr>
        </p:nvGraphicFramePr>
        <p:xfrm>
          <a:off x="914400" y="8492172"/>
          <a:ext cx="17465040" cy="1976120"/>
        </p:xfrm>
        <a:graphic>
          <a:graphicData uri="http://schemas.openxmlformats.org/drawingml/2006/table">
            <a:tbl>
              <a:tblPr/>
              <a:tblGrid>
                <a:gridCol w="2886783">
                  <a:extLst>
                    <a:ext uri="{9D8B030D-6E8A-4147-A177-3AD203B41FA5}">
                      <a16:colId xmlns:a16="http://schemas.microsoft.com/office/drawing/2014/main" val="1078296427"/>
                    </a:ext>
                  </a:extLst>
                </a:gridCol>
                <a:gridCol w="2622477">
                  <a:extLst>
                    <a:ext uri="{9D8B030D-6E8A-4147-A177-3AD203B41FA5}">
                      <a16:colId xmlns:a16="http://schemas.microsoft.com/office/drawing/2014/main" val="3855847273"/>
                    </a:ext>
                  </a:extLst>
                </a:gridCol>
                <a:gridCol w="7806029">
                  <a:extLst>
                    <a:ext uri="{9D8B030D-6E8A-4147-A177-3AD203B41FA5}">
                      <a16:colId xmlns:a16="http://schemas.microsoft.com/office/drawing/2014/main" val="4064264591"/>
                    </a:ext>
                  </a:extLst>
                </a:gridCol>
                <a:gridCol w="4149751">
                  <a:extLst>
                    <a:ext uri="{9D8B030D-6E8A-4147-A177-3AD203B41FA5}">
                      <a16:colId xmlns:a16="http://schemas.microsoft.com/office/drawing/2014/main" val="2833787695"/>
                    </a:ext>
                  </a:extLst>
                </a:gridCol>
              </a:tblGrid>
              <a:tr h="0">
                <a:tc>
                  <a:txBody>
                    <a:bodyPr/>
                    <a:lstStyle/>
                    <a:p>
                      <a:pPr algn="l" fontAlgn="t">
                        <a:buNone/>
                      </a:pPr>
                      <a:r>
                        <a:rPr lang="en-US" sz="3200" b="1" i="0" u="none" strike="noStrike" dirty="0">
                          <a:solidFill>
                            <a:srgbClr val="0000FF"/>
                          </a:solidFill>
                          <a:effectLst/>
                          <a:latin typeface="Calibri" panose="020F0502020204030204" pitchFamily="34" charset="0"/>
                        </a:rPr>
                        <a:t>Age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1" i="0" u="none" strike="noStrike" dirty="0">
                          <a:solidFill>
                            <a:srgbClr val="0000FF"/>
                          </a:solidFill>
                          <a:effectLst/>
                          <a:latin typeface="Calibri" panose="020F0502020204030204" pitchFamily="34" charset="0"/>
                        </a:rPr>
                        <a:t>Weight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1" i="0" u="none" strike="noStrike" dirty="0">
                          <a:solidFill>
                            <a:srgbClr val="0000FF"/>
                          </a:solidFill>
                          <a:effectLst/>
                          <a:latin typeface="Calibri" panose="020F0502020204030204" pitchFamily="34" charset="0"/>
                        </a:rPr>
                        <a:t>SP 250/12.5mg tablet Dispersible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1" i="0" u="none" strike="noStrike" dirty="0">
                          <a:solidFill>
                            <a:srgbClr val="0000FF"/>
                          </a:solidFill>
                          <a:effectLst/>
                          <a:latin typeface="Calibri" panose="020F0502020204030204" pitchFamily="34" charset="0"/>
                        </a:rPr>
                        <a:t>Route of administration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187956"/>
                  </a:ext>
                </a:extLst>
              </a:tr>
              <a:tr h="200025">
                <a:tc rowSpan="2">
                  <a:txBody>
                    <a:bodyPr/>
                    <a:lstStyle/>
                    <a:p>
                      <a:pPr algn="l" fontAlgn="t">
                        <a:buNone/>
                      </a:pPr>
                      <a:r>
                        <a:rPr lang="en-US" sz="3200" b="0" i="0" u="none" strike="noStrike" dirty="0">
                          <a:solidFill>
                            <a:srgbClr val="000000"/>
                          </a:solidFill>
                          <a:effectLst/>
                          <a:latin typeface="Calibri" panose="020F0502020204030204" pitchFamily="34" charset="0"/>
                        </a:rPr>
                        <a:t>0-1 year old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a:solidFill>
                            <a:srgbClr val="000000"/>
                          </a:solidFill>
                          <a:effectLst/>
                          <a:latin typeface="Calibri" panose="020F0502020204030204" pitchFamily="34" charset="0"/>
                        </a:rPr>
                        <a:t>Less than 5Kg</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dirty="0">
                          <a:solidFill>
                            <a:srgbClr val="000000"/>
                          </a:solidFill>
                          <a:effectLst/>
                          <a:latin typeface="Calibri" panose="020F0502020204030204" pitchFamily="34" charset="0"/>
                        </a:rPr>
                        <a:t>½ tablet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dirty="0">
                          <a:solidFill>
                            <a:srgbClr val="000000"/>
                          </a:solidFill>
                          <a:effectLst/>
                          <a:latin typeface="Calibri" panose="020F0502020204030204" pitchFamily="34" charset="0"/>
                        </a:rPr>
                        <a:t>Oral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46628"/>
                  </a:ext>
                </a:extLst>
              </a:tr>
              <a:tr h="200025">
                <a:tc vMerge="1">
                  <a:txBody>
                    <a:bodyPr/>
                    <a:lstStyle/>
                    <a:p>
                      <a:endParaRPr lang="en-US"/>
                    </a:p>
                  </a:txBody>
                  <a:tcPr/>
                </a:tc>
                <a:tc>
                  <a:txBody>
                    <a:bodyPr/>
                    <a:lstStyle/>
                    <a:p>
                      <a:pPr algn="l" fontAlgn="t">
                        <a:buNone/>
                      </a:pPr>
                      <a:r>
                        <a:rPr lang="en-US" sz="3200" b="0" i="0" u="none" strike="noStrike">
                          <a:solidFill>
                            <a:srgbClr val="000000"/>
                          </a:solidFill>
                          <a:effectLst/>
                          <a:latin typeface="Calibri" panose="020F0502020204030204" pitchFamily="34" charset="0"/>
                        </a:rPr>
                        <a:t>5 to 10 kg</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dirty="0">
                          <a:solidFill>
                            <a:srgbClr val="000000"/>
                          </a:solidFill>
                          <a:effectLst/>
                          <a:latin typeface="Calibri" panose="020F0502020204030204" pitchFamily="34" charset="0"/>
                        </a:rPr>
                        <a:t>1 tablet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a:solidFill>
                            <a:srgbClr val="000000"/>
                          </a:solidFill>
                          <a:effectLst/>
                          <a:latin typeface="Calibri" panose="020F0502020204030204" pitchFamily="34" charset="0"/>
                        </a:rPr>
                        <a:t>Oral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308665"/>
                  </a:ext>
                </a:extLst>
              </a:tr>
              <a:tr h="200025">
                <a:tc>
                  <a:txBody>
                    <a:bodyPr/>
                    <a:lstStyle/>
                    <a:p>
                      <a:pPr algn="l" fontAlgn="t">
                        <a:buNone/>
                      </a:pPr>
                      <a:r>
                        <a:rPr lang="en-US" sz="3200" b="0" i="0" u="none" strike="noStrike" dirty="0">
                          <a:solidFill>
                            <a:srgbClr val="000000"/>
                          </a:solidFill>
                          <a:effectLst/>
                          <a:latin typeface="Calibri" panose="020F0502020204030204" pitchFamily="34" charset="0"/>
                        </a:rPr>
                        <a:t>1-2 year old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a:solidFill>
                            <a:srgbClr val="000000"/>
                          </a:solidFill>
                          <a:effectLst/>
                          <a:latin typeface="Calibri" panose="020F0502020204030204" pitchFamily="34" charset="0"/>
                        </a:rPr>
                        <a:t>10 to 25Kg</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dirty="0">
                          <a:solidFill>
                            <a:srgbClr val="000000"/>
                          </a:solidFill>
                          <a:effectLst/>
                          <a:latin typeface="Calibri" panose="020F0502020204030204" pitchFamily="34" charset="0"/>
                        </a:rPr>
                        <a:t>2 tablets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3200" b="0" i="0" u="none" strike="noStrike" dirty="0">
                          <a:solidFill>
                            <a:srgbClr val="000000"/>
                          </a:solidFill>
                          <a:effectLst/>
                          <a:latin typeface="Calibri" panose="020F0502020204030204" pitchFamily="34" charset="0"/>
                        </a:rPr>
                        <a:t>Oral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64990"/>
                  </a:ext>
                </a:extLst>
              </a:tr>
            </a:tbl>
          </a:graphicData>
        </a:graphic>
      </p:graphicFrame>
    </p:spTree>
    <p:extLst>
      <p:ext uri="{BB962C8B-B14F-4D97-AF65-F5344CB8AC3E}">
        <p14:creationId xmlns:p14="http://schemas.microsoft.com/office/powerpoint/2010/main" val="296597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0069B6-9FDC-7355-4728-9534D67BFE6F}"/>
              </a:ext>
            </a:extLst>
          </p:cNvPr>
          <p:cNvPicPr>
            <a:picLocks noGrp="1" noChangeAspect="1"/>
          </p:cNvPicPr>
          <p:nvPr>
            <p:ph idx="1"/>
          </p:nvPr>
        </p:nvPicPr>
        <p:blipFill>
          <a:blip r:embed="rId2"/>
          <a:stretch>
            <a:fillRect/>
          </a:stretch>
        </p:blipFill>
        <p:spPr>
          <a:xfrm>
            <a:off x="718459" y="1616854"/>
            <a:ext cx="16811042" cy="12046624"/>
          </a:xfrm>
          <a:prstGeom prst="rect">
            <a:avLst/>
          </a:prstGeom>
        </p:spPr>
      </p:pic>
      <p:pic>
        <p:nvPicPr>
          <p:cNvPr id="9" name="Picture 8">
            <a:hlinkClick r:id="rId3"/>
            <a:extLst>
              <a:ext uri="{FF2B5EF4-FFF2-40B4-BE49-F238E27FC236}">
                <a16:creationId xmlns:a16="http://schemas.microsoft.com/office/drawing/2014/main" id="{C1136BAB-2B74-748D-48CD-298552AFF1FA}"/>
              </a:ext>
            </a:extLst>
          </p:cNvPr>
          <p:cNvPicPr>
            <a:picLocks noChangeAspect="1"/>
          </p:cNvPicPr>
          <p:nvPr/>
        </p:nvPicPr>
        <p:blipFill>
          <a:blip r:embed="rId4"/>
          <a:srcRect r="10529"/>
          <a:stretch>
            <a:fillRect/>
          </a:stretch>
        </p:blipFill>
        <p:spPr>
          <a:xfrm>
            <a:off x="18091418" y="2387240"/>
            <a:ext cx="5574124" cy="4490356"/>
          </a:xfrm>
          <a:prstGeom prst="rect">
            <a:avLst/>
          </a:prstGeom>
        </p:spPr>
      </p:pic>
      <p:sp>
        <p:nvSpPr>
          <p:cNvPr id="2" name="Rectangle 1">
            <a:extLst>
              <a:ext uri="{FF2B5EF4-FFF2-40B4-BE49-F238E27FC236}">
                <a16:creationId xmlns:a16="http://schemas.microsoft.com/office/drawing/2014/main" id="{6158B769-828F-4426-966F-A92FA0FE88DD}"/>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DC9C8"/>
                </a:solidFill>
                <a:effectLst/>
                <a:uLnTx/>
                <a:uFillTx/>
                <a:latin typeface="Poppins"/>
                <a:ea typeface="Roboto Light"/>
                <a:cs typeface="Poppins"/>
              </a:rPr>
              <a:t>Which countries already implement PMC?</a:t>
            </a:r>
            <a:endParaRPr kumimoji="0" lang="en-US" sz="5400" b="0" i="1" u="none" strike="noStrike" kern="1200" cap="none" spc="0" normalizeH="0" baseline="0" noProof="0" dirty="0">
              <a:ln>
                <a:noFill/>
              </a:ln>
              <a:solidFill>
                <a:srgbClr val="8DC9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49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235416-0465-4FFB-9802-7B1B2F403B0C}"/>
              </a:ext>
            </a:extLst>
          </p:cNvPr>
          <p:cNvSpPr>
            <a:spLocks noGrp="1"/>
          </p:cNvSpPr>
          <p:nvPr>
            <p:ph type="body" sz="quarter" idx="11"/>
          </p:nvPr>
        </p:nvSpPr>
        <p:spPr>
          <a:xfrm>
            <a:off x="11680492" y="2241312"/>
            <a:ext cx="11344100" cy="7991354"/>
          </a:xfrm>
        </p:spPr>
        <p:txBody>
          <a:bodyPr vert="horz" lIns="182880" tIns="91440" rIns="182880" bIns="91440" rtlCol="0" anchor="t">
            <a:noAutofit/>
          </a:bodyPr>
          <a:lstStyle/>
          <a:p>
            <a:pPr>
              <a:lnSpc>
                <a:spcPct val="107000"/>
              </a:lnSpc>
              <a:spcBef>
                <a:spcPts val="0"/>
              </a:spcBef>
              <a:spcAft>
                <a:spcPts val="1600"/>
              </a:spcAft>
            </a:pPr>
            <a:r>
              <a:rPr lang="en-US" sz="3200" b="1" dirty="0">
                <a:latin typeface="+mj-lt"/>
                <a:cs typeface="Poppins Light" panose="00000400000000000000" pitchFamily="2" charset="0"/>
              </a:rPr>
              <a:t>Chair: </a:t>
            </a:r>
          </a:p>
          <a:p>
            <a:pPr>
              <a:lnSpc>
                <a:spcPct val="107000"/>
              </a:lnSpc>
              <a:spcBef>
                <a:spcPts val="0"/>
              </a:spcBef>
              <a:spcAft>
                <a:spcPts val="1600"/>
              </a:spcAft>
            </a:pPr>
            <a:r>
              <a:rPr lang="en-US" sz="3200" dirty="0">
                <a:latin typeface="+mj-lt"/>
                <a:cs typeface="Poppins Light" panose="00000400000000000000" pitchFamily="2" charset="0"/>
              </a:rPr>
              <a:t>Dr. Junior Voundi </a:t>
            </a:r>
            <a:r>
              <a:rPr lang="en-US" sz="3200" dirty="0" err="1">
                <a:latin typeface="+mj-lt"/>
                <a:cs typeface="Poppins Light" panose="00000400000000000000" pitchFamily="2" charset="0"/>
              </a:rPr>
              <a:t>Voundi</a:t>
            </a:r>
            <a:r>
              <a:rPr lang="en-US" sz="3200" dirty="0">
                <a:latin typeface="+mj-lt"/>
                <a:cs typeface="Poppins Light" panose="00000400000000000000" pitchFamily="2" charset="0"/>
              </a:rPr>
              <a:t>, NMCP Cameroon</a:t>
            </a:r>
          </a:p>
          <a:p>
            <a:pPr>
              <a:lnSpc>
                <a:spcPct val="107000"/>
              </a:lnSpc>
              <a:spcBef>
                <a:spcPts val="0"/>
              </a:spcBef>
              <a:spcAft>
                <a:spcPts val="1600"/>
              </a:spcAft>
            </a:pPr>
            <a:r>
              <a:rPr lang="en-US" sz="3200" b="1" dirty="0">
                <a:latin typeface="+mj-lt"/>
                <a:cs typeface="Poppins Light" panose="00000400000000000000" pitchFamily="2" charset="0"/>
              </a:rPr>
              <a:t>Secretary</a:t>
            </a:r>
            <a:r>
              <a:rPr lang="en-US" sz="3200" dirty="0">
                <a:latin typeface="+mj-lt"/>
                <a:cs typeface="Poppins Light" panose="00000400000000000000" pitchFamily="2" charset="0"/>
              </a:rPr>
              <a:t>: </a:t>
            </a:r>
          </a:p>
          <a:p>
            <a:pPr>
              <a:lnSpc>
                <a:spcPct val="107000"/>
              </a:lnSpc>
              <a:spcBef>
                <a:spcPts val="0"/>
              </a:spcBef>
              <a:spcAft>
                <a:spcPts val="1600"/>
              </a:spcAft>
            </a:pPr>
            <a:r>
              <a:rPr lang="en-US" sz="3200" dirty="0">
                <a:latin typeface="+mj-lt"/>
                <a:cs typeface="Poppins Light" panose="00000400000000000000" pitchFamily="2" charset="0"/>
              </a:rPr>
              <a:t>Ms. Charlotte Eddis, PSI </a:t>
            </a:r>
            <a:r>
              <a:rPr lang="en-US" sz="3200" dirty="0">
                <a:latin typeface="+mj-lt"/>
                <a:cs typeface="Poppins Light" panose="00000400000000000000" pitchFamily="2" charset="0"/>
                <a:hlinkClick r:id="rId3"/>
              </a:rPr>
              <a:t>ceddis@psi.org</a:t>
            </a:r>
            <a:r>
              <a:rPr lang="en-US" sz="3200" dirty="0">
                <a:latin typeface="+mj-lt"/>
                <a:cs typeface="Poppins Light" panose="00000400000000000000" pitchFamily="2" charset="0"/>
              </a:rPr>
              <a:t> </a:t>
            </a:r>
          </a:p>
          <a:p>
            <a:pPr>
              <a:lnSpc>
                <a:spcPct val="107000"/>
              </a:lnSpc>
              <a:spcBef>
                <a:spcPts val="0"/>
              </a:spcBef>
              <a:spcAft>
                <a:spcPts val="1600"/>
              </a:spcAft>
            </a:pPr>
            <a:r>
              <a:rPr lang="en-US" sz="3200" b="1" dirty="0">
                <a:latin typeface="+mj-lt"/>
                <a:cs typeface="Poppins Light" panose="00000400000000000000" pitchFamily="2" charset="0"/>
              </a:rPr>
              <a:t>Biweekly Secretariat meetings:</a:t>
            </a:r>
            <a:r>
              <a:rPr lang="en-US" sz="3200" dirty="0">
                <a:latin typeface="+mj-lt"/>
                <a:cs typeface="Poppins Light" panose="00000400000000000000" pitchFamily="2" charset="0"/>
              </a:rPr>
              <a:t> Fridays at 9am Abidjan / 10am Geneva</a:t>
            </a:r>
          </a:p>
          <a:p>
            <a:pPr>
              <a:lnSpc>
                <a:spcPct val="107000"/>
              </a:lnSpc>
              <a:spcBef>
                <a:spcPts val="0"/>
              </a:spcBef>
              <a:spcAft>
                <a:spcPts val="1600"/>
              </a:spcAft>
            </a:pPr>
            <a:r>
              <a:rPr lang="en-US" sz="3200" b="1" dirty="0">
                <a:latin typeface="+mj-lt"/>
                <a:ea typeface="Calibri" panose="020F0502020204030204" pitchFamily="34" charset="0"/>
                <a:cs typeface="Poppins Light" panose="00000400000000000000" pitchFamily="2" charset="0"/>
              </a:rPr>
              <a:t>Secretariat Members:</a:t>
            </a:r>
          </a:p>
          <a:p>
            <a:pPr>
              <a:lnSpc>
                <a:spcPct val="107000"/>
              </a:lnSpc>
              <a:spcBef>
                <a:spcPts val="0"/>
              </a:spcBef>
              <a:spcAft>
                <a:spcPts val="1600"/>
              </a:spcAft>
            </a:pPr>
            <a:endParaRPr lang="en-US" sz="3200" b="1" dirty="0">
              <a:latin typeface="+mj-lt"/>
              <a:cs typeface="Poppins Light" panose="00000400000000000000" pitchFamily="2" charset="0"/>
            </a:endParaRPr>
          </a:p>
          <a:p>
            <a:pPr>
              <a:lnSpc>
                <a:spcPct val="107000"/>
              </a:lnSpc>
              <a:spcBef>
                <a:spcPts val="0"/>
              </a:spcBef>
              <a:spcAft>
                <a:spcPts val="1600"/>
              </a:spcAft>
            </a:pPr>
            <a:endParaRPr lang="en-US" sz="3200" b="1" dirty="0">
              <a:latin typeface="+mj-lt"/>
              <a:cs typeface="Poppins Light" panose="00000400000000000000" pitchFamily="2" charset="0"/>
            </a:endParaRPr>
          </a:p>
          <a:p>
            <a:pPr>
              <a:lnSpc>
                <a:spcPct val="107000"/>
              </a:lnSpc>
              <a:spcBef>
                <a:spcPts val="0"/>
              </a:spcBef>
              <a:spcAft>
                <a:spcPts val="1600"/>
              </a:spcAft>
            </a:pPr>
            <a:endParaRPr lang="en-US" sz="3200" b="1" dirty="0">
              <a:latin typeface="+mj-lt"/>
              <a:cs typeface="Poppins Light" panose="00000400000000000000" pitchFamily="2" charset="0"/>
            </a:endParaRPr>
          </a:p>
          <a:p>
            <a:pPr>
              <a:lnSpc>
                <a:spcPct val="107000"/>
              </a:lnSpc>
              <a:spcBef>
                <a:spcPts val="0"/>
              </a:spcBef>
              <a:spcAft>
                <a:spcPts val="1600"/>
              </a:spcAft>
            </a:pPr>
            <a:endParaRPr lang="en-US" sz="3200" dirty="0">
              <a:latin typeface="+mj-lt"/>
              <a:ea typeface="Calibri" panose="020F0502020204030204" pitchFamily="34" charset="0"/>
              <a:cs typeface="Poppins Light" panose="00000400000000000000" pitchFamily="2" charset="0"/>
            </a:endParaRPr>
          </a:p>
        </p:txBody>
      </p:sp>
      <p:sp>
        <p:nvSpPr>
          <p:cNvPr id="2" name="Rectangle 1">
            <a:extLst>
              <a:ext uri="{FF2B5EF4-FFF2-40B4-BE49-F238E27FC236}">
                <a16:creationId xmlns:a16="http://schemas.microsoft.com/office/drawing/2014/main" id="{BEA7F5F0-19A7-7216-1D03-BE312CAB2B16}"/>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DC9C8"/>
                </a:solidFill>
                <a:effectLst/>
                <a:uLnTx/>
                <a:uFillTx/>
                <a:latin typeface="Poppins"/>
                <a:ea typeface="Roboto Light"/>
                <a:cs typeface="Poppins"/>
              </a:rPr>
              <a:t>What is the PMC Community of Practice?</a:t>
            </a:r>
            <a:endParaRPr kumimoji="0" lang="en-US" sz="5400" b="0" i="1" u="none" strike="noStrike" kern="1200" cap="none" spc="0" normalizeH="0" baseline="0" noProof="0" dirty="0">
              <a:ln>
                <a:noFill/>
              </a:ln>
              <a:solidFill>
                <a:srgbClr val="8DC9C8"/>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1C2258D-5076-DE6F-9E42-EDB1B214DB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0864" y="7190173"/>
            <a:ext cx="11761200" cy="4284515"/>
          </a:xfrm>
          <a:prstGeom prst="rect">
            <a:avLst/>
          </a:prstGeom>
          <a:noFill/>
        </p:spPr>
      </p:pic>
      <p:sp>
        <p:nvSpPr>
          <p:cNvPr id="5" name="Content Placeholder 2">
            <a:extLst>
              <a:ext uri="{FF2B5EF4-FFF2-40B4-BE49-F238E27FC236}">
                <a16:creationId xmlns:a16="http://schemas.microsoft.com/office/drawing/2014/main" id="{09C41AAF-7601-9D3C-637F-C3A729F62887}"/>
              </a:ext>
            </a:extLst>
          </p:cNvPr>
          <p:cNvSpPr txBox="1">
            <a:spLocks/>
          </p:cNvSpPr>
          <p:nvPr/>
        </p:nvSpPr>
        <p:spPr>
          <a:xfrm>
            <a:off x="1359408" y="2345396"/>
            <a:ext cx="9655771" cy="7887270"/>
          </a:xfrm>
          <a:prstGeom prst="rect">
            <a:avLst/>
          </a:prstGeom>
        </p:spPr>
        <p:txBody>
          <a:bodyPr>
            <a:noAutofit/>
          </a:bodyPr>
          <a:lstStyle>
            <a:lvl1pPr marL="0" indent="0" algn="l" defTabSz="1828800" rtl="0" eaLnBrk="1" latinLnBrk="0" hangingPunct="1">
              <a:lnSpc>
                <a:spcPct val="90000"/>
              </a:lnSpc>
              <a:spcBef>
                <a:spcPts val="200"/>
              </a:spcBef>
              <a:spcAft>
                <a:spcPts val="1000"/>
              </a:spcAft>
              <a:buFontTx/>
              <a:buNone/>
              <a:defRPr sz="6600" b="0" i="0" kern="1200">
                <a:solidFill>
                  <a:schemeClr val="tx1"/>
                </a:solidFill>
                <a:latin typeface="Poppins Light" pitchFamily="2" charset="77"/>
                <a:ea typeface="Roboto Light" panose="02000000000000000000" pitchFamily="2" charset="0"/>
                <a:cs typeface="Poppins Light" pitchFamily="2" charset="77"/>
              </a:defRPr>
            </a:lvl1pPr>
            <a:lvl2pPr marL="1371600" indent="-457200" algn="l" defTabSz="1828800" rtl="0" eaLnBrk="1" latinLnBrk="0" hangingPunct="1">
              <a:lnSpc>
                <a:spcPct val="90000"/>
              </a:lnSpc>
              <a:spcBef>
                <a:spcPts val="1000"/>
              </a:spcBef>
              <a:buFontTx/>
              <a:buBlip>
                <a:blip r:embed="rId5"/>
              </a:buBlip>
              <a:defRPr sz="3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2400300" indent="-571500" algn="l" defTabSz="1828800" rtl="0" eaLnBrk="1" latinLnBrk="0" hangingPunct="1">
              <a:lnSpc>
                <a:spcPct val="90000"/>
              </a:lnSpc>
              <a:spcBef>
                <a:spcPts val="1000"/>
              </a:spcBef>
              <a:buFontTx/>
              <a:buBlip>
                <a:blip r:embed="rId5"/>
              </a:buBlip>
              <a:defRPr sz="3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3200400" indent="-457200" algn="l" defTabSz="1828800" rtl="0" eaLnBrk="1" latinLnBrk="0" hangingPunct="1">
              <a:lnSpc>
                <a:spcPct val="90000"/>
              </a:lnSpc>
              <a:spcBef>
                <a:spcPts val="1000"/>
              </a:spcBef>
              <a:buFontTx/>
              <a:buBlip>
                <a:blip r:embed="rId5"/>
              </a:buBlip>
              <a:defRPr sz="3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4114800" indent="-457200" algn="l" defTabSz="1828800" rtl="0" eaLnBrk="1" latinLnBrk="0" hangingPunct="1">
              <a:lnSpc>
                <a:spcPct val="90000"/>
              </a:lnSpc>
              <a:spcBef>
                <a:spcPts val="1000"/>
              </a:spcBef>
              <a:buFontTx/>
              <a:buBlip>
                <a:blip r:embed="rId5"/>
              </a:buBlip>
              <a:defRPr sz="32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3200" dirty="0">
                <a:latin typeface="+mj-lt"/>
              </a:rPr>
              <a:t>A collaborative platform for National Malaria Programs, Expanded Programs on Immunization, implementation partners and other stakeholders. </a:t>
            </a:r>
          </a:p>
          <a:p>
            <a:pPr>
              <a:lnSpc>
                <a:spcPct val="100000"/>
              </a:lnSpc>
            </a:pPr>
            <a:endParaRPr lang="en-US" sz="3200" dirty="0">
              <a:latin typeface="+mj-lt"/>
            </a:endParaRPr>
          </a:p>
          <a:p>
            <a:pPr>
              <a:lnSpc>
                <a:spcPct val="100000"/>
              </a:lnSpc>
            </a:pPr>
            <a:r>
              <a:rPr lang="en-US" sz="3200" dirty="0">
                <a:latin typeface="+mj-lt"/>
              </a:rPr>
              <a:t>Aims to support the adoption and implementation of PMC across countries.</a:t>
            </a:r>
          </a:p>
          <a:p>
            <a:pPr>
              <a:lnSpc>
                <a:spcPct val="100000"/>
              </a:lnSpc>
            </a:pPr>
            <a:endParaRPr lang="en-US" sz="3200" dirty="0">
              <a:latin typeface="+mj-lt"/>
            </a:endParaRPr>
          </a:p>
          <a:p>
            <a:r>
              <a:rPr lang="en-US" sz="3200" b="1" dirty="0">
                <a:latin typeface="+mj-lt"/>
              </a:rPr>
              <a:t>Objectives:</a:t>
            </a:r>
          </a:p>
          <a:p>
            <a:pPr lvl="1">
              <a:buFont typeface="Courier New" panose="02070309020205020404" pitchFamily="49" charset="0"/>
              <a:buChar char="o"/>
            </a:pPr>
            <a:r>
              <a:rPr lang="en-US" sz="3200" dirty="0">
                <a:latin typeface="+mj-lt"/>
              </a:rPr>
              <a:t>Exchange plans, lessons learnt, and good practices regarding PMC implementation</a:t>
            </a:r>
          </a:p>
          <a:p>
            <a:pPr lvl="1">
              <a:buFont typeface="Courier New" panose="02070309020205020404" pitchFamily="49" charset="0"/>
              <a:buChar char="o"/>
            </a:pPr>
            <a:r>
              <a:rPr lang="en-US" sz="3200" dirty="0">
                <a:latin typeface="+mj-lt"/>
              </a:rPr>
              <a:t>Discuss PMC implementation research evidence </a:t>
            </a:r>
          </a:p>
          <a:p>
            <a:pPr lvl="1">
              <a:buFont typeface="Courier New" panose="02070309020205020404" pitchFamily="49" charset="0"/>
              <a:buChar char="o"/>
            </a:pPr>
            <a:r>
              <a:rPr lang="en-US" sz="3200" dirty="0">
                <a:latin typeface="+mj-lt"/>
              </a:rPr>
              <a:t>Share resources to support PMC implementation</a:t>
            </a:r>
          </a:p>
          <a:p>
            <a:pPr marL="914400" lvl="1" indent="0">
              <a:buNone/>
            </a:pPr>
            <a:endParaRPr lang="en-US" sz="3200" dirty="0">
              <a:latin typeface="+mj-lt"/>
            </a:endParaRPr>
          </a:p>
          <a:p>
            <a:r>
              <a:rPr lang="en-US" sz="3200" b="1" dirty="0">
                <a:latin typeface="+mj-lt"/>
                <a:cs typeface="Poppins Light" panose="00000400000000000000" pitchFamily="2" charset="0"/>
              </a:rPr>
              <a:t>Current activity: </a:t>
            </a:r>
            <a:r>
              <a:rPr lang="en-US" sz="3200" dirty="0">
                <a:latin typeface="+mj-lt"/>
                <a:cs typeface="Poppins Light" panose="00000400000000000000" pitchFamily="2" charset="0"/>
              </a:rPr>
              <a:t>The PMC COP was asked by WHO GMP to centralize and send PMC data for the World Malaria Report 2026</a:t>
            </a:r>
            <a:endParaRPr lang="en-US" sz="3200" dirty="0">
              <a:latin typeface="+mj-lt"/>
            </a:endParaRPr>
          </a:p>
          <a:p>
            <a:endParaRPr lang="en-US" sz="6200" dirty="0">
              <a:latin typeface="+mj-lt"/>
            </a:endParaRPr>
          </a:p>
          <a:p>
            <a:pPr marL="914400" lvl="1" indent="0">
              <a:buNone/>
            </a:pPr>
            <a:endParaRPr lang="en-US" sz="3200" dirty="0">
              <a:latin typeface="+mj-lt"/>
            </a:endParaRPr>
          </a:p>
          <a:p>
            <a:pPr lvl="1">
              <a:buFont typeface="Courier New" panose="02070309020205020404" pitchFamily="49" charset="0"/>
              <a:buChar char="o"/>
            </a:pPr>
            <a:endParaRPr lang="en-US" sz="3200" dirty="0">
              <a:latin typeface="+mj-lt"/>
            </a:endParaRPr>
          </a:p>
          <a:p>
            <a:pPr marL="914400" lvl="1" indent="0">
              <a:buFontTx/>
              <a:buNone/>
            </a:pPr>
            <a:endParaRPr lang="en-US" sz="3200" dirty="0">
              <a:latin typeface="+mj-lt"/>
            </a:endParaRPr>
          </a:p>
          <a:p>
            <a:endParaRPr lang="en-US" sz="3200" dirty="0">
              <a:latin typeface="+mj-lt"/>
            </a:endParaRPr>
          </a:p>
        </p:txBody>
      </p:sp>
      <p:pic>
        <p:nvPicPr>
          <p:cNvPr id="6" name="Picture 5">
            <a:extLst>
              <a:ext uri="{FF2B5EF4-FFF2-40B4-BE49-F238E27FC236}">
                <a16:creationId xmlns:a16="http://schemas.microsoft.com/office/drawing/2014/main" id="{F26B4D70-8890-C35F-B64E-4658DBB53281}"/>
              </a:ext>
            </a:extLst>
          </p:cNvPr>
          <p:cNvPicPr>
            <a:picLocks noChangeAspect="1"/>
          </p:cNvPicPr>
          <p:nvPr/>
        </p:nvPicPr>
        <p:blipFill>
          <a:blip r:embed="rId6"/>
          <a:stretch>
            <a:fillRect/>
          </a:stretch>
        </p:blipFill>
        <p:spPr>
          <a:xfrm>
            <a:off x="17630259" y="10232666"/>
            <a:ext cx="3562533" cy="1860646"/>
          </a:xfrm>
          <a:prstGeom prst="rect">
            <a:avLst/>
          </a:prstGeom>
        </p:spPr>
      </p:pic>
    </p:spTree>
    <p:extLst>
      <p:ext uri="{BB962C8B-B14F-4D97-AF65-F5344CB8AC3E}">
        <p14:creationId xmlns:p14="http://schemas.microsoft.com/office/powerpoint/2010/main" val="220219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24D39-01CA-2832-3B44-B6960811578E}"/>
              </a:ext>
            </a:extLst>
          </p:cNvPr>
          <p:cNvSpPr txBox="1"/>
          <p:nvPr/>
        </p:nvSpPr>
        <p:spPr>
          <a:xfrm>
            <a:off x="1956773" y="2364446"/>
            <a:ext cx="9322102" cy="92640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oppins"/>
                <a:ea typeface="Roboto"/>
                <a:cs typeface="+mn-cs"/>
              </a:rPr>
              <a:t>A comprehensive operational guide for PMC planning, implementation, monitoring, and integration into national health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Poppins"/>
              <a:ea typeface="Roboto"/>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oppins"/>
                <a:ea typeface="Roboto"/>
                <a:cs typeface="+mn-cs"/>
              </a:rPr>
              <a:t>Based on experiences and lessons learned from ongoing PMC projects and programs across countries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Poppins"/>
              <a:ea typeface="Roboto"/>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oppins"/>
                <a:ea typeface="Roboto"/>
                <a:cs typeface="+mn-cs"/>
              </a:rPr>
              <a:t>Available in </a:t>
            </a:r>
            <a:r>
              <a:rPr kumimoji="0" lang="en-US" sz="4400" b="0" i="0" u="none" strike="noStrike" kern="1200" cap="none" spc="0" normalizeH="0" baseline="0" noProof="0" dirty="0">
                <a:ln>
                  <a:noFill/>
                </a:ln>
                <a:solidFill>
                  <a:srgbClr val="000000"/>
                </a:solidFill>
                <a:effectLst/>
                <a:uLnTx/>
                <a:uFillTx/>
                <a:latin typeface="Poppins"/>
                <a:ea typeface="Roboto"/>
                <a:cs typeface="+mn-cs"/>
                <a:hlinkClick r:id="rId2"/>
              </a:rPr>
              <a:t>English</a:t>
            </a:r>
            <a:r>
              <a:rPr kumimoji="0" lang="en-US" sz="4400" b="0" i="0" u="none" strike="noStrike" kern="1200" cap="none" spc="0" normalizeH="0" baseline="0" noProof="0" dirty="0">
                <a:ln>
                  <a:noFill/>
                </a:ln>
                <a:solidFill>
                  <a:srgbClr val="000000"/>
                </a:solidFill>
                <a:effectLst/>
                <a:uLnTx/>
                <a:uFillTx/>
                <a:latin typeface="Poppins"/>
                <a:ea typeface="Roboto"/>
                <a:cs typeface="+mn-cs"/>
              </a:rPr>
              <a:t>, </a:t>
            </a:r>
            <a:r>
              <a:rPr kumimoji="0" lang="en-US" sz="4400" b="0" i="0" u="none" strike="noStrike" kern="1200" cap="none" spc="0" normalizeH="0" baseline="0" noProof="0" dirty="0">
                <a:ln>
                  <a:noFill/>
                </a:ln>
                <a:solidFill>
                  <a:srgbClr val="000000"/>
                </a:solidFill>
                <a:effectLst/>
                <a:uLnTx/>
                <a:uFillTx/>
                <a:latin typeface="Poppins"/>
                <a:ea typeface="Roboto"/>
                <a:cs typeface="+mn-cs"/>
                <a:hlinkClick r:id="rId3"/>
              </a:rPr>
              <a:t>French</a:t>
            </a:r>
            <a:r>
              <a:rPr kumimoji="0" lang="en-US" sz="4400" b="0" i="0" u="none" strike="noStrike" kern="1200" cap="none" spc="0" normalizeH="0" baseline="0" noProof="0" dirty="0">
                <a:ln>
                  <a:noFill/>
                </a:ln>
                <a:solidFill>
                  <a:srgbClr val="000000"/>
                </a:solidFill>
                <a:effectLst/>
                <a:uLnTx/>
                <a:uFillTx/>
                <a:latin typeface="Poppins"/>
                <a:ea typeface="Roboto"/>
                <a:cs typeface="+mn-cs"/>
              </a:rPr>
              <a:t> and </a:t>
            </a:r>
            <a:r>
              <a:rPr kumimoji="0" lang="en-US" sz="4400" b="0" i="0" u="none" strike="noStrike" kern="1200" cap="none" spc="0" normalizeH="0" baseline="0" noProof="0" dirty="0">
                <a:ln>
                  <a:noFill/>
                </a:ln>
                <a:solidFill>
                  <a:srgbClr val="000000"/>
                </a:solidFill>
                <a:effectLst/>
                <a:uLnTx/>
                <a:uFillTx/>
                <a:latin typeface="Poppins"/>
                <a:ea typeface="Roboto"/>
                <a:cs typeface="+mn-cs"/>
                <a:hlinkClick r:id="rId4"/>
              </a:rPr>
              <a:t>Portuguese</a:t>
            </a:r>
            <a:endParaRPr kumimoji="0" lang="en-US" sz="4400" b="0" i="0" u="none" strike="noStrike" kern="1200" cap="none" spc="0" normalizeH="0" baseline="0" noProof="0" dirty="0">
              <a:ln>
                <a:noFill/>
              </a:ln>
              <a:solidFill>
                <a:srgbClr val="000000"/>
              </a:solidFill>
              <a:effectLst/>
              <a:uLnTx/>
              <a:uFillTx/>
              <a:latin typeface="Poppins"/>
              <a:ea typeface="Roboto"/>
              <a:cs typeface="Poppi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oppins"/>
              <a:ea typeface="Roboto"/>
              <a:cs typeface="+mn-cs"/>
            </a:endParaRPr>
          </a:p>
        </p:txBody>
      </p:sp>
      <p:sp>
        <p:nvSpPr>
          <p:cNvPr id="3" name="Rectangle 2">
            <a:extLst>
              <a:ext uri="{FF2B5EF4-FFF2-40B4-BE49-F238E27FC236}">
                <a16:creationId xmlns:a16="http://schemas.microsoft.com/office/drawing/2014/main" id="{280CB935-A90D-06F6-FB31-1B7C033B3856}"/>
              </a:ext>
            </a:extLst>
          </p:cNvPr>
          <p:cNvSpPr/>
          <p:nvPr/>
        </p:nvSpPr>
        <p:spPr>
          <a:xfrm>
            <a:off x="2168192" y="848965"/>
            <a:ext cx="19024600" cy="923330"/>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srgbClr val="8DC9C8"/>
                </a:solidFill>
                <a:latin typeface="Poppins"/>
                <a:ea typeface="Roboto Light"/>
                <a:cs typeface="Poppins"/>
              </a:rPr>
              <a:t>The PMC COP developed an Operational Handbook</a:t>
            </a:r>
          </a:p>
        </p:txBody>
      </p:sp>
      <p:pic>
        <p:nvPicPr>
          <p:cNvPr id="4" name="Picture 3" descr="A person holding a baby&#10;&#10;AI-generated content may be incorrect.">
            <a:extLst>
              <a:ext uri="{FF2B5EF4-FFF2-40B4-BE49-F238E27FC236}">
                <a16:creationId xmlns:a16="http://schemas.microsoft.com/office/drawing/2014/main" id="{AEB9ABE3-9DDF-761E-4238-F8DA911668E0}"/>
              </a:ext>
            </a:extLst>
          </p:cNvPr>
          <p:cNvPicPr>
            <a:picLocks noChangeAspect="1"/>
          </p:cNvPicPr>
          <p:nvPr/>
        </p:nvPicPr>
        <p:blipFill>
          <a:blip r:embed="rId5"/>
          <a:stretch>
            <a:fillRect/>
          </a:stretch>
        </p:blipFill>
        <p:spPr>
          <a:xfrm>
            <a:off x="12726290" y="2113039"/>
            <a:ext cx="8437707" cy="10922288"/>
          </a:xfrm>
          <a:prstGeom prst="rect">
            <a:avLst/>
          </a:prstGeom>
          <a:ln>
            <a:solidFill>
              <a:schemeClr val="tx1"/>
            </a:solidFill>
          </a:ln>
        </p:spPr>
      </p:pic>
      <p:pic>
        <p:nvPicPr>
          <p:cNvPr id="5" name="Picture 4">
            <a:extLst>
              <a:ext uri="{FF2B5EF4-FFF2-40B4-BE49-F238E27FC236}">
                <a16:creationId xmlns:a16="http://schemas.microsoft.com/office/drawing/2014/main" id="{69AC0AC5-BE1F-B9F6-5F26-3BD70173337B}"/>
              </a:ext>
            </a:extLst>
          </p:cNvPr>
          <p:cNvPicPr>
            <a:picLocks noChangeAspect="1"/>
          </p:cNvPicPr>
          <p:nvPr/>
        </p:nvPicPr>
        <p:blipFill>
          <a:blip r:embed="rId6"/>
          <a:srcRect r="57250" b="89796"/>
          <a:stretch>
            <a:fillRect/>
          </a:stretch>
        </p:blipFill>
        <p:spPr>
          <a:xfrm>
            <a:off x="1920260" y="11590030"/>
            <a:ext cx="10424140" cy="1399577"/>
          </a:xfrm>
          <a:prstGeom prst="rect">
            <a:avLst/>
          </a:prstGeom>
          <a:noFill/>
        </p:spPr>
      </p:pic>
    </p:spTree>
    <p:extLst>
      <p:ext uri="{BB962C8B-B14F-4D97-AF65-F5344CB8AC3E}">
        <p14:creationId xmlns:p14="http://schemas.microsoft.com/office/powerpoint/2010/main" val="286648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BC32-6A5F-EAE1-0582-23343481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AC390-253C-9C79-663B-DB744DA5E208}"/>
              </a:ext>
            </a:extLst>
          </p:cNvPr>
          <p:cNvSpPr>
            <a:spLocks noGrp="1"/>
          </p:cNvSpPr>
          <p:nvPr>
            <p:ph type="title"/>
          </p:nvPr>
        </p:nvSpPr>
        <p:spPr>
          <a:xfrm>
            <a:off x="754054" y="1823078"/>
            <a:ext cx="4333846" cy="10569817"/>
          </a:xfrm>
          <a:ln>
            <a:noFill/>
          </a:ln>
        </p:spPr>
        <p:txBody>
          <a:bodyPr/>
          <a:lstStyle/>
          <a:p>
            <a:r>
              <a:rPr lang="en-US" sz="5400" dirty="0">
                <a:solidFill>
                  <a:srgbClr val="8DC9C8"/>
                </a:solidFill>
                <a:cs typeface="+mj-cs"/>
              </a:rPr>
              <a:t>The 4 Plus Project Focus Countries chose the following schedules</a:t>
            </a:r>
            <a:br>
              <a:rPr lang="en-US" sz="5400" dirty="0">
                <a:solidFill>
                  <a:srgbClr val="8DC9C8"/>
                </a:solidFill>
                <a:cs typeface="+mj-cs"/>
              </a:rPr>
            </a:br>
            <a:br>
              <a:rPr lang="en-US" sz="5400" dirty="0">
                <a:solidFill>
                  <a:srgbClr val="8DC9C8"/>
                </a:solidFill>
                <a:cs typeface="+mj-cs"/>
              </a:rPr>
            </a:br>
            <a:r>
              <a:rPr lang="en-US" sz="5400" dirty="0">
                <a:solidFill>
                  <a:srgbClr val="8DC9C8"/>
                </a:solidFill>
                <a:cs typeface="+mj-cs"/>
              </a:rPr>
              <a:t>Note the</a:t>
            </a:r>
            <a:r>
              <a:rPr lang="en-US" sz="5400" dirty="0">
                <a:solidFill>
                  <a:schemeClr val="tx1"/>
                </a:solidFill>
                <a:cs typeface="+mj-cs"/>
              </a:rPr>
              <a:t> 1</a:t>
            </a:r>
            <a:r>
              <a:rPr lang="en-US" sz="5400" baseline="30000" dirty="0">
                <a:solidFill>
                  <a:schemeClr val="tx1"/>
                </a:solidFill>
                <a:cs typeface="+mj-cs"/>
              </a:rPr>
              <a:t>st</a:t>
            </a:r>
            <a:r>
              <a:rPr lang="en-US" sz="5400" dirty="0">
                <a:solidFill>
                  <a:schemeClr val="tx1"/>
                </a:solidFill>
                <a:cs typeface="+mj-cs"/>
              </a:rPr>
              <a:t> vs 2</a:t>
            </a:r>
            <a:r>
              <a:rPr lang="en-US" sz="5400" baseline="30000" dirty="0">
                <a:solidFill>
                  <a:schemeClr val="tx1"/>
                </a:solidFill>
                <a:cs typeface="+mj-cs"/>
              </a:rPr>
              <a:t>nd</a:t>
            </a:r>
            <a:r>
              <a:rPr lang="en-US" sz="5400" dirty="0">
                <a:solidFill>
                  <a:schemeClr val="tx1"/>
                </a:solidFill>
                <a:cs typeface="+mj-cs"/>
              </a:rPr>
              <a:t> year </a:t>
            </a:r>
            <a:r>
              <a:rPr lang="en-US" sz="5400" dirty="0">
                <a:solidFill>
                  <a:srgbClr val="8DC9C8"/>
                </a:solidFill>
                <a:cs typeface="+mj-cs"/>
              </a:rPr>
              <a:t>of life contacts (and </a:t>
            </a:r>
            <a:r>
              <a:rPr lang="en-US" sz="5400" dirty="0">
                <a:solidFill>
                  <a:srgbClr val="F46E20"/>
                </a:solidFill>
                <a:cs typeface="+mj-cs"/>
              </a:rPr>
              <a:t>EPI </a:t>
            </a:r>
            <a:r>
              <a:rPr lang="en-US" sz="5400" dirty="0">
                <a:solidFill>
                  <a:srgbClr val="8DC9C8"/>
                </a:solidFill>
                <a:cs typeface="+mj-cs"/>
              </a:rPr>
              <a:t>vs vit A)</a:t>
            </a:r>
          </a:p>
        </p:txBody>
      </p:sp>
      <p:sp>
        <p:nvSpPr>
          <p:cNvPr id="3" name="Flèche : double flèche horizontale 2">
            <a:extLst>
              <a:ext uri="{FF2B5EF4-FFF2-40B4-BE49-F238E27FC236}">
                <a16:creationId xmlns:a16="http://schemas.microsoft.com/office/drawing/2014/main" id="{3B76FB0F-B209-93B4-E3F1-6DDD4DDC4835}"/>
              </a:ext>
            </a:extLst>
          </p:cNvPr>
          <p:cNvSpPr/>
          <p:nvPr/>
        </p:nvSpPr>
        <p:spPr>
          <a:xfrm>
            <a:off x="7279757" y="12813470"/>
            <a:ext cx="6790979" cy="884811"/>
          </a:xfrm>
          <a:prstGeom prst="leftRightArrow">
            <a:avLst/>
          </a:prstGeom>
          <a:solidFill>
            <a:schemeClr val="tx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srgbClr val="FFFFFF"/>
                </a:solidFill>
                <a:effectLst/>
                <a:uLnTx/>
                <a:uFillTx/>
                <a:latin typeface="Poppins"/>
                <a:ea typeface="Roboto"/>
                <a:cs typeface="+mn-cs"/>
              </a:rPr>
              <a:t>First </a:t>
            </a:r>
            <a:r>
              <a:rPr kumimoji="0" lang="fr-FR" sz="2800" b="0" i="0" u="none" strike="noStrike" kern="1200" cap="none" spc="0" normalizeH="0" baseline="0" noProof="0" err="1">
                <a:ln>
                  <a:noFill/>
                </a:ln>
                <a:solidFill>
                  <a:srgbClr val="FFFFFF"/>
                </a:solidFill>
                <a:effectLst/>
                <a:uLnTx/>
                <a:uFillTx/>
                <a:latin typeface="Poppins"/>
                <a:ea typeface="Roboto"/>
                <a:cs typeface="+mn-cs"/>
              </a:rPr>
              <a:t>year</a:t>
            </a:r>
            <a:r>
              <a:rPr kumimoji="0" lang="fr-FR" sz="2800" b="0" i="0" u="none" strike="noStrike" kern="1200" cap="none" spc="0" normalizeH="0" baseline="0" noProof="0">
                <a:ln>
                  <a:noFill/>
                </a:ln>
                <a:solidFill>
                  <a:srgbClr val="FFFFFF"/>
                </a:solidFill>
                <a:effectLst/>
                <a:uLnTx/>
                <a:uFillTx/>
                <a:latin typeface="Poppins"/>
                <a:ea typeface="Roboto"/>
                <a:cs typeface="+mn-cs"/>
              </a:rPr>
              <a:t> of life (0-11 </a:t>
            </a:r>
            <a:r>
              <a:rPr kumimoji="0" lang="fr-FR" sz="2800" b="0" i="0" u="none" strike="noStrike" kern="1200" cap="none" spc="0" normalizeH="0" baseline="0" noProof="0" err="1">
                <a:ln>
                  <a:noFill/>
                </a:ln>
                <a:solidFill>
                  <a:srgbClr val="FFFFFF"/>
                </a:solidFill>
                <a:effectLst/>
                <a:uLnTx/>
                <a:uFillTx/>
                <a:latin typeface="Poppins"/>
                <a:ea typeface="Roboto"/>
                <a:cs typeface="+mn-cs"/>
              </a:rPr>
              <a:t>months</a:t>
            </a:r>
            <a:r>
              <a:rPr kumimoji="0" lang="fr-FR" sz="2800" b="0" i="0" u="none" strike="noStrike" kern="1200" cap="none" spc="0" normalizeH="0" baseline="0" noProof="0">
                <a:ln>
                  <a:noFill/>
                </a:ln>
                <a:solidFill>
                  <a:srgbClr val="FFFFFF"/>
                </a:solidFill>
                <a:effectLst/>
                <a:uLnTx/>
                <a:uFillTx/>
                <a:latin typeface="Poppins"/>
                <a:ea typeface="Roboto"/>
                <a:cs typeface="+mn-cs"/>
              </a:rPr>
              <a:t>)</a:t>
            </a:r>
            <a:endParaRPr kumimoji="0" lang="fr-FR" sz="2800" b="0" i="0" u="none" strike="noStrike" kern="1200" cap="none" spc="0" normalizeH="0" baseline="0" noProof="0">
              <a:ln>
                <a:noFill/>
              </a:ln>
              <a:solidFill>
                <a:srgbClr val="FFFFFF"/>
              </a:solidFill>
              <a:effectLst/>
              <a:uLnTx/>
              <a:uFillTx/>
              <a:latin typeface="Poppins"/>
              <a:ea typeface="Roboto"/>
              <a:cs typeface="Roboto Light"/>
            </a:endParaRPr>
          </a:p>
        </p:txBody>
      </p:sp>
      <p:sp>
        <p:nvSpPr>
          <p:cNvPr id="4" name="Flèche : double flèche horizontale 3">
            <a:extLst>
              <a:ext uri="{FF2B5EF4-FFF2-40B4-BE49-F238E27FC236}">
                <a16:creationId xmlns:a16="http://schemas.microsoft.com/office/drawing/2014/main" id="{C205712B-14C2-C6B2-92C6-0B4348F85B60}"/>
              </a:ext>
            </a:extLst>
          </p:cNvPr>
          <p:cNvSpPr/>
          <p:nvPr/>
        </p:nvSpPr>
        <p:spPr>
          <a:xfrm>
            <a:off x="14347949" y="12798007"/>
            <a:ext cx="7828660" cy="891414"/>
          </a:xfrm>
          <a:prstGeom prst="leftRightArrow">
            <a:avLst/>
          </a:prstGeom>
          <a:solidFill>
            <a:schemeClr val="tx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srgbClr val="FFFFFF"/>
                </a:solidFill>
                <a:effectLst/>
                <a:uLnTx/>
                <a:uFillTx/>
                <a:latin typeface="Poppins"/>
                <a:ea typeface="Roboto"/>
                <a:cs typeface="+mn-cs"/>
              </a:rPr>
              <a:t>Second </a:t>
            </a:r>
            <a:r>
              <a:rPr kumimoji="0" lang="fr-FR" sz="2800" b="0" i="0" u="none" strike="noStrike" kern="1200" cap="none" spc="0" normalizeH="0" baseline="0" noProof="0" err="1">
                <a:ln>
                  <a:noFill/>
                </a:ln>
                <a:solidFill>
                  <a:srgbClr val="FFFFFF"/>
                </a:solidFill>
                <a:effectLst/>
                <a:uLnTx/>
                <a:uFillTx/>
                <a:latin typeface="Poppins"/>
                <a:ea typeface="Roboto"/>
                <a:cs typeface="+mn-cs"/>
              </a:rPr>
              <a:t>year</a:t>
            </a:r>
            <a:r>
              <a:rPr kumimoji="0" lang="fr-FR" sz="2800" b="0" i="0" u="none" strike="noStrike" kern="1200" cap="none" spc="0" normalizeH="0" baseline="0" noProof="0">
                <a:ln>
                  <a:noFill/>
                </a:ln>
                <a:solidFill>
                  <a:srgbClr val="FFFFFF"/>
                </a:solidFill>
                <a:effectLst/>
                <a:uLnTx/>
                <a:uFillTx/>
                <a:latin typeface="Poppins"/>
                <a:ea typeface="Roboto"/>
                <a:cs typeface="+mn-cs"/>
              </a:rPr>
              <a:t> of life (12-24 </a:t>
            </a:r>
            <a:r>
              <a:rPr kumimoji="0" lang="fr-FR" sz="2800" b="0" i="0" u="none" strike="noStrike" kern="1200" cap="none" spc="0" normalizeH="0" baseline="0" noProof="0" err="1">
                <a:ln>
                  <a:noFill/>
                </a:ln>
                <a:solidFill>
                  <a:srgbClr val="FFFFFF"/>
                </a:solidFill>
                <a:effectLst/>
                <a:uLnTx/>
                <a:uFillTx/>
                <a:latin typeface="Poppins"/>
                <a:ea typeface="Roboto"/>
                <a:cs typeface="+mn-cs"/>
              </a:rPr>
              <a:t>months</a:t>
            </a:r>
            <a:r>
              <a:rPr kumimoji="0" lang="fr-FR" sz="2800" b="0" i="0" u="none" strike="noStrike" kern="1200" cap="none" spc="0" normalizeH="0" baseline="0" noProof="0">
                <a:ln>
                  <a:noFill/>
                </a:ln>
                <a:solidFill>
                  <a:srgbClr val="FFFFFF"/>
                </a:solidFill>
                <a:effectLst/>
                <a:uLnTx/>
                <a:uFillTx/>
                <a:latin typeface="Poppins"/>
                <a:ea typeface="Roboto"/>
                <a:cs typeface="+mn-cs"/>
              </a:rPr>
              <a:t>)</a:t>
            </a:r>
          </a:p>
        </p:txBody>
      </p:sp>
      <p:pic>
        <p:nvPicPr>
          <p:cNvPr id="5" name="Picture 4">
            <a:extLst>
              <a:ext uri="{FF2B5EF4-FFF2-40B4-BE49-F238E27FC236}">
                <a16:creationId xmlns:a16="http://schemas.microsoft.com/office/drawing/2014/main" id="{851EF174-95E5-887D-29AD-4A65D7D73572}"/>
              </a:ext>
            </a:extLst>
          </p:cNvPr>
          <p:cNvPicPr>
            <a:picLocks noChangeAspect="1"/>
          </p:cNvPicPr>
          <p:nvPr/>
        </p:nvPicPr>
        <p:blipFill>
          <a:blip r:embed="rId3"/>
          <a:stretch>
            <a:fillRect/>
          </a:stretch>
        </p:blipFill>
        <p:spPr>
          <a:xfrm>
            <a:off x="6041557" y="840350"/>
            <a:ext cx="17398303" cy="11967290"/>
          </a:xfrm>
          <a:prstGeom prst="rect">
            <a:avLst/>
          </a:prstGeom>
        </p:spPr>
      </p:pic>
      <p:pic>
        <p:nvPicPr>
          <p:cNvPr id="7" name="Picture 6" descr="Logo, pie chart&#10;&#10;Description automatically generated">
            <a:extLst>
              <a:ext uri="{FF2B5EF4-FFF2-40B4-BE49-F238E27FC236}">
                <a16:creationId xmlns:a16="http://schemas.microsoft.com/office/drawing/2014/main" id="{E4191C44-5EF5-95CF-0E5C-26056E975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977" y="95670"/>
            <a:ext cx="1514020" cy="1380778"/>
          </a:xfrm>
          <a:prstGeom prst="rect">
            <a:avLst/>
          </a:prstGeom>
        </p:spPr>
      </p:pic>
      <p:pic>
        <p:nvPicPr>
          <p:cNvPr id="9" name="Picture 8" descr="A blue and red logo&#10;&#10;Description automatically generated">
            <a:extLst>
              <a:ext uri="{FF2B5EF4-FFF2-40B4-BE49-F238E27FC236}">
                <a16:creationId xmlns:a16="http://schemas.microsoft.com/office/drawing/2014/main" id="{D7EE65D4-CAB1-9CFA-CBFE-D9AF268D03EC}"/>
              </a:ext>
            </a:extLst>
          </p:cNvPr>
          <p:cNvPicPr>
            <a:picLocks noChangeAspect="1"/>
          </p:cNvPicPr>
          <p:nvPr/>
        </p:nvPicPr>
        <p:blipFill>
          <a:blip r:embed="rId5"/>
          <a:srcRect l="-178" r="11834"/>
          <a:stretch/>
        </p:blipFill>
        <p:spPr>
          <a:xfrm>
            <a:off x="76" y="2310"/>
            <a:ext cx="2928312" cy="1585791"/>
          </a:xfrm>
          <a:prstGeom prst="rect">
            <a:avLst/>
          </a:prstGeom>
          <a:ln>
            <a:noFill/>
          </a:ln>
        </p:spPr>
      </p:pic>
    </p:spTree>
    <p:extLst>
      <p:ext uri="{BB962C8B-B14F-4D97-AF65-F5344CB8AC3E}">
        <p14:creationId xmlns:p14="http://schemas.microsoft.com/office/powerpoint/2010/main" val="3067360830"/>
      </p:ext>
    </p:extLst>
  </p:cSld>
  <p:clrMapOvr>
    <a:masterClrMapping/>
  </p:clrMapOvr>
</p:sld>
</file>

<file path=ppt/theme/theme1.xml><?xml version="1.0" encoding="utf-8"?>
<a:theme xmlns:a="http://schemas.openxmlformats.org/drawingml/2006/main" name="PSI 50th">
  <a:themeElements>
    <a:clrScheme name="PSI Brand 1">
      <a:dk1>
        <a:srgbClr val="000000"/>
      </a:dk1>
      <a:lt1>
        <a:srgbClr val="FFFFFF"/>
      </a:lt1>
      <a:dk2>
        <a:srgbClr val="000000"/>
      </a:dk2>
      <a:lt2>
        <a:srgbClr val="FFFFFF"/>
      </a:lt2>
      <a:accent1>
        <a:srgbClr val="F36E20"/>
      </a:accent1>
      <a:accent2>
        <a:srgbClr val="FFF35C"/>
      </a:accent2>
      <a:accent3>
        <a:srgbClr val="EE4799"/>
      </a:accent3>
      <a:accent4>
        <a:srgbClr val="00AC68"/>
      </a:accent4>
      <a:accent5>
        <a:srgbClr val="8EC8C8"/>
      </a:accent5>
      <a:accent6>
        <a:srgbClr val="70517F"/>
      </a:accent6>
      <a:hlink>
        <a:srgbClr val="0563C1"/>
      </a:hlink>
      <a:folHlink>
        <a:srgbClr val="C04F8D"/>
      </a:folHlink>
    </a:clrScheme>
    <a:fontScheme name="PSI 50th Fonts">
      <a:majorFont>
        <a:latin typeface="Poppins"/>
        <a:ea typeface="Roboto Black"/>
        <a:cs typeface=""/>
      </a:majorFont>
      <a:minorFont>
        <a:latin typeface="Roboto Light"/>
        <a:ea typeface="Robot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Ti+ PowerPoint Template_July 2022" id="{C44B9E2A-BE86-4273-A2E4-1D1A87107559}" vid="{16320439-F636-43A9-A05E-E1BF4BFC7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C2943B8C34944A97ACD23D13BC40E" ma:contentTypeVersion="19" ma:contentTypeDescription="Create a new document." ma:contentTypeScope="" ma:versionID="3dd5bfa9f26e99e1965f21daa0471e53">
  <xsd:schema xmlns:xsd="http://www.w3.org/2001/XMLSchema" xmlns:xs="http://www.w3.org/2001/XMLSchema" xmlns:p="http://schemas.microsoft.com/office/2006/metadata/properties" xmlns:ns2="18a31488-9a56-4041-8b41-f5bc82f50c6f" xmlns:ns3="798579d8-709a-4704-9584-d918a799e814" xmlns:ns4="2b04e3bf-eb77-48e0-9993-e01b67b1c33a" targetNamespace="http://schemas.microsoft.com/office/2006/metadata/properties" ma:root="true" ma:fieldsID="c01e2aba183a692f09a295c806d66cc5" ns2:_="" ns3:_="" ns4:_="">
    <xsd:import namespace="18a31488-9a56-4041-8b41-f5bc82f50c6f"/>
    <xsd:import namespace="798579d8-709a-4704-9584-d918a799e814"/>
    <xsd:import namespace="2b04e3bf-eb77-48e0-9993-e01b67b1c3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31488-9a56-4041-8b41-f5bc82f5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e66e25-6253-4f8b-9755-5684a1ad7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8579d8-709a-4704-9584-d918a799e8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4e3bf-eb77-48e0-9993-e01b67b1c33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0e449-92d0-4f41-a2e2-96463805ea57}" ma:internalName="TaxCatchAll" ma:showField="CatchAllData" ma:web="798579d8-709a-4704-9584-d918a799e8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98579d8-709a-4704-9584-d918a799e814">
      <UserInfo>
        <DisplayName>Shirine Mohagheghpour</DisplayName>
        <AccountId>208</AccountId>
        <AccountType/>
      </UserInfo>
      <UserInfo>
        <DisplayName>Andy Tompsett</DisplayName>
        <AccountId>13</AccountId>
        <AccountType/>
      </UserInfo>
      <UserInfo>
        <DisplayName>Jasmine Mezghani</DisplayName>
        <AccountId>54</AccountId>
        <AccountType/>
      </UserInfo>
      <UserInfo>
        <DisplayName>Unitaid IPTi+ Members</DisplayName>
        <AccountId>7</AccountId>
        <AccountType/>
      </UserInfo>
      <UserInfo>
        <DisplayName>US_IPTi+ LSHTM Members</DisplayName>
        <AccountId>296</AccountId>
        <AccountType/>
      </UserInfo>
      <UserInfo>
        <DisplayName>US_IPTi+ Cameroon Members</DisplayName>
        <AccountId>311</AccountId>
        <AccountType/>
      </UserInfo>
      <UserInfo>
        <DisplayName>US_IPTi+ Mozambique Members</DisplayName>
        <AccountId>310</AccountId>
        <AccountType/>
      </UserInfo>
      <UserInfo>
        <DisplayName>US_IPTi+ Benin Members</DisplayName>
        <AccountId>313</AccountId>
        <AccountType/>
      </UserInfo>
      <UserInfo>
        <DisplayName>US_IPTi+ Cote d'Ivoire Members</DisplayName>
        <AccountId>312</AccountId>
        <AccountType/>
      </UserInfo>
    </SharedWithUsers>
    <TaxCatchAll xmlns="2b04e3bf-eb77-48e0-9993-e01b67b1c33a" xsi:nil="true"/>
    <lcf76f155ced4ddcb4097134ff3c332f xmlns="18a31488-9a56-4041-8b41-f5bc82f50c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B31801-532B-4E85-8BA0-D0F03C7A4EBC}">
  <ds:schemaRefs>
    <ds:schemaRef ds:uri="http://schemas.microsoft.com/sharepoint/v3/contenttype/forms"/>
  </ds:schemaRefs>
</ds:datastoreItem>
</file>

<file path=customXml/itemProps2.xml><?xml version="1.0" encoding="utf-8"?>
<ds:datastoreItem xmlns:ds="http://schemas.openxmlformats.org/officeDocument/2006/customXml" ds:itemID="{B3D42463-23DA-4145-8C7D-42C10BCD53C8}">
  <ds:schemaRefs>
    <ds:schemaRef ds:uri="18a31488-9a56-4041-8b41-f5bc82f50c6f"/>
    <ds:schemaRef ds:uri="2b04e3bf-eb77-48e0-9993-e01b67b1c33a"/>
    <ds:schemaRef ds:uri="798579d8-709a-4704-9584-d918a799e8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3D2A0E-9781-41B0-BBC6-7FB6676C36F2}">
  <ds:schemaRefs>
    <ds:schemaRef ds:uri="http://schemas.microsoft.com/office/infopath/2007/PartnerControls"/>
    <ds:schemaRef ds:uri="http://purl.org/dc/dcmitype/"/>
    <ds:schemaRef ds:uri="http://schemas.microsoft.com/office/2006/metadata/properties"/>
    <ds:schemaRef ds:uri="http://purl.org/dc/terms/"/>
    <ds:schemaRef ds:uri="18a31488-9a56-4041-8b41-f5bc82f50c6f"/>
    <ds:schemaRef ds:uri="http://www.w3.org/XML/1998/namespace"/>
    <ds:schemaRef ds:uri="http://schemas.microsoft.com/office/2006/documentManagement/types"/>
    <ds:schemaRef ds:uri="http://purl.org/dc/elements/1.1/"/>
    <ds:schemaRef ds:uri="http://schemas.openxmlformats.org/package/2006/metadata/core-properties"/>
    <ds:schemaRef ds:uri="2b04e3bf-eb77-48e0-9993-e01b67b1c33a"/>
    <ds:schemaRef ds:uri="798579d8-709a-4704-9584-d918a799e814"/>
  </ds:schemaRefs>
</ds:datastoreItem>
</file>

<file path=docProps/app.xml><?xml version="1.0" encoding="utf-8"?>
<Properties xmlns="http://schemas.openxmlformats.org/officeDocument/2006/extended-properties" xmlns:vt="http://schemas.openxmlformats.org/officeDocument/2006/docPropsVTypes">
  <Template>Plus Project PowerPoint Template_Nov 2022 update</Template>
  <TotalTime>380</TotalTime>
  <Words>1268</Words>
  <Application>Microsoft Office PowerPoint</Application>
  <PresentationFormat>Custom</PresentationFormat>
  <Paragraphs>141</Paragraphs>
  <Slides>14</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Arial</vt:lpstr>
      <vt:lpstr>Calibri</vt:lpstr>
      <vt:lpstr>Courier New</vt:lpstr>
      <vt:lpstr>Gill Sans MT</vt:lpstr>
      <vt:lpstr>Poppins</vt:lpstr>
      <vt:lpstr>Poppins Light</vt:lpstr>
      <vt:lpstr>Roboto</vt:lpstr>
      <vt:lpstr>Roboto Light</vt:lpstr>
      <vt:lpstr>Tahoma</vt:lpstr>
      <vt:lpstr>Wingdings</vt:lpstr>
      <vt:lpstr>PSI 50th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4 Plus Project Focus Countries chose the following schedules  Note the 1st vs 2nd year of life contacts (and EPI vs vit A)</vt:lpstr>
      <vt:lpstr>PowerPoint Presentation</vt:lpstr>
      <vt:lpstr>…as expected, because at baseline in Cameroon, this is what co-intervention coverage looked like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Schane</dc:creator>
  <cp:lastModifiedBy>Charlotte Eddis</cp:lastModifiedBy>
  <cp:revision>31</cp:revision>
  <dcterms:created xsi:type="dcterms:W3CDTF">2024-01-08T10:40:12Z</dcterms:created>
  <dcterms:modified xsi:type="dcterms:W3CDTF">2026-02-23T10:11:30Z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0x01010062DC2943B8C34944A97ACD23D13BC40E</vt:lpwstr>
  </property>
  <property fmtid="{D5CDD505-2E9C-101B-9397-08002B2CF9AE}" pid="3" name="MediaServiceImageTags">
    <vt:lpwstr/>
  </property>
</Properties>
</file>