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5" r:id="rId5"/>
  </p:sldMasterIdLst>
  <p:notesMasterIdLst>
    <p:notesMasterId r:id="rId14"/>
  </p:notesMasterIdLst>
  <p:sldIdLst>
    <p:sldId id="296" r:id="rId6"/>
    <p:sldId id="650" r:id="rId7"/>
    <p:sldId id="325" r:id="rId8"/>
    <p:sldId id="648" r:id="rId9"/>
    <p:sldId id="651" r:id="rId10"/>
    <p:sldId id="644" r:id="rId11"/>
    <p:sldId id="652" r:id="rId12"/>
    <p:sldId id="649" r:id="rId1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AA8BC1-A996-E99A-46D7-F3B7099921AB}" name="Jenny Hill" initials="JH" userId="S::Jenny.Hill@lstmed.ac.uk::207ef2b8-bf91-40ab-b6fa-e6858fead3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0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8"/>
    <p:restoredTop sz="80749" autoAdjust="0"/>
  </p:normalViewPr>
  <p:slideViewPr>
    <p:cSldViewPr snapToGrid="0">
      <p:cViewPr varScale="1">
        <p:scale>
          <a:sx n="120" d="100"/>
          <a:sy n="120" d="100"/>
        </p:scale>
        <p:origin x="100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0CFA0-F2E6-DF48-B553-1B1026A0F76A}" type="datetimeFigureOut">
              <a:rPr lang="en-US" smtClean="0"/>
              <a:t>2/25/26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93895-1203-6847-9BA2-4CA72929C2DD}" type="slidenum">
              <a:rPr lang="en-US" smtClean="0"/>
              <a:t>‹#›</a:t>
            </a:fld>
            <a:endParaRPr lang="en-US"/>
          </a:p>
        </p:txBody>
      </p:sp>
    </p:spTree>
    <p:extLst>
      <p:ext uri="{BB962C8B-B14F-4D97-AF65-F5344CB8AC3E}">
        <p14:creationId xmlns:p14="http://schemas.microsoft.com/office/powerpoint/2010/main" val="417250587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493895-1203-6847-9BA2-4CA72929C2DD}" type="slidenum">
              <a:rPr lang="en-US" smtClean="0"/>
              <a:t>1</a:t>
            </a:fld>
            <a:endParaRPr lang="en-US"/>
          </a:p>
        </p:txBody>
      </p:sp>
    </p:spTree>
    <p:extLst>
      <p:ext uri="{BB962C8B-B14F-4D97-AF65-F5344CB8AC3E}">
        <p14:creationId xmlns:p14="http://schemas.microsoft.com/office/powerpoint/2010/main" val="201689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F0DBA-958D-CFBF-551B-C4608EC0C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EDD58-71DE-5824-CF49-80EBA36E5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F0F0A-1F3C-0CC8-4E92-B8C513FA55AA}"/>
              </a:ext>
            </a:extLst>
          </p:cNvPr>
          <p:cNvSpPr>
            <a:spLocks noGrp="1"/>
          </p:cNvSpPr>
          <p:nvPr>
            <p:ph type="body" idx="1"/>
          </p:nvPr>
        </p:nvSpPr>
        <p:spPr/>
        <p:txBody>
          <a:bodyPr/>
          <a:lstStyle/>
          <a:p>
            <a:pPr marL="171450" indent="-171450">
              <a:buFont typeface="Arial" panose="020B0604020202020204" pitchFamily="34" charset="0"/>
              <a:buChar char="•"/>
            </a:pPr>
            <a:r>
              <a:rPr lang="en-GB" dirty="0"/>
              <a:t>WHO recommend PDMC in </a:t>
            </a:r>
            <a:r>
              <a:rPr lang="en-GB" u="sng" dirty="0"/>
              <a:t>children with severe anaemia</a:t>
            </a:r>
            <a:r>
              <a:rPr lang="en-GB" dirty="0"/>
              <a:t>.</a:t>
            </a:r>
          </a:p>
          <a:p>
            <a:pPr marL="171450" indent="-171450">
              <a:buFont typeface="Arial" panose="020B0604020202020204" pitchFamily="34" charset="0"/>
              <a:buChar char="•"/>
            </a:pPr>
            <a:r>
              <a:rPr lang="en-GB" dirty="0"/>
              <a:t>The </a:t>
            </a:r>
            <a:r>
              <a:rPr lang="en-GB" u="sng" dirty="0"/>
              <a:t>recommendation falls short of recommending a specific drug  or age group</a:t>
            </a:r>
          </a:p>
          <a:p>
            <a:pPr marL="171450" indent="-171450">
              <a:buFont typeface="Arial" panose="020B0604020202020204" pitchFamily="34" charset="0"/>
              <a:buChar char="•"/>
            </a:pPr>
            <a:r>
              <a:rPr lang="en-GB" u="none" dirty="0"/>
              <a:t>It p</a:t>
            </a:r>
            <a:r>
              <a:rPr lang="en-GB" dirty="0"/>
              <a:t>rovides </a:t>
            </a:r>
            <a:r>
              <a:rPr lang="en-GB" u="sng" dirty="0"/>
              <a:t>no guidance on how PDMC should be delivered</a:t>
            </a:r>
            <a:r>
              <a:rPr lang="en-GB" dirty="0"/>
              <a:t>.</a:t>
            </a:r>
          </a:p>
        </p:txBody>
      </p:sp>
      <p:sp>
        <p:nvSpPr>
          <p:cNvPr id="4" name="Slide Number Placeholder 3">
            <a:extLst>
              <a:ext uri="{FF2B5EF4-FFF2-40B4-BE49-F238E27FC236}">
                <a16:creationId xmlns:a16="http://schemas.microsoft.com/office/drawing/2014/main" id="{674697CD-B820-6987-F7A6-1B939B0DF74E}"/>
              </a:ext>
            </a:extLst>
          </p:cNvPr>
          <p:cNvSpPr>
            <a:spLocks noGrp="1"/>
          </p:cNvSpPr>
          <p:nvPr>
            <p:ph type="sldNum" sz="quarter" idx="5"/>
          </p:nvPr>
        </p:nvSpPr>
        <p:spPr/>
        <p:txBody>
          <a:bodyPr/>
          <a:lstStyle/>
          <a:p>
            <a:fld id="{E472E5BF-EFD3-41DE-9C28-7E030BCC4B56}" type="slidenum">
              <a:rPr lang="en-GB" smtClean="0"/>
              <a:t>2</a:t>
            </a:fld>
            <a:endParaRPr lang="en-GB"/>
          </a:p>
        </p:txBody>
      </p:sp>
    </p:spTree>
    <p:extLst>
      <p:ext uri="{BB962C8B-B14F-4D97-AF65-F5344CB8AC3E}">
        <p14:creationId xmlns:p14="http://schemas.microsoft.com/office/powerpoint/2010/main" val="200491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evidence for PDMC came from an IPD metanalysis of three trials using </a:t>
            </a:r>
            <a:r>
              <a:rPr lang="en-GB" b="1" dirty="0"/>
              <a:t>SP, AL and DP, respectively. </a:t>
            </a:r>
          </a:p>
          <a:p>
            <a:pPr marL="171450" indent="-171450">
              <a:buFont typeface="Arial" panose="020B0604020202020204" pitchFamily="34" charset="0"/>
              <a:buChar char="•"/>
            </a:pPr>
            <a:r>
              <a:rPr lang="en-GB" dirty="0"/>
              <a:t>Results showed that three months of PDMC was associated with a 77% (95% CI 30-98) reduction in mortality during the intervention period (primary endpoint) (p=0.009), a 55% (44-64) reduction in all-cause readmissions (p&lt;0.001) in the intervention period.</a:t>
            </a:r>
          </a:p>
          <a:p>
            <a:pPr marL="171450" indent="-171450">
              <a:buFont typeface="Arial" panose="020B0604020202020204" pitchFamily="34" charset="0"/>
              <a:buChar char="•"/>
            </a:pPr>
            <a:r>
              <a:rPr lang="en-GB" dirty="0"/>
              <a:t>Additional evidence on delivery, adherence and cost effectiveness from a single trial in Malawi.</a:t>
            </a:r>
          </a:p>
          <a:p>
            <a:pPr marL="171450" indent="-171450">
              <a:buFont typeface="Arial" panose="020B0604020202020204" pitchFamily="34" charset="0"/>
              <a:buChar char="•"/>
            </a:pPr>
            <a:r>
              <a:rPr lang="en-GB" dirty="0"/>
              <a:t>WHO recommended further research on </a:t>
            </a:r>
            <a:r>
              <a:rPr lang="en-GB" u="sng" dirty="0"/>
              <a:t>alternative delivery and coordination mechanisms between hospital and outpatient or community care</a:t>
            </a:r>
            <a:r>
              <a:rPr lang="en-GB" dirty="0"/>
              <a:t>, and patient </a:t>
            </a:r>
            <a:r>
              <a:rPr lang="en-GB" u="sng" dirty="0"/>
              <a:t>adherence in real world settings</a:t>
            </a:r>
            <a:r>
              <a:rPr lang="en-GB" dirty="0"/>
              <a:t>.</a:t>
            </a:r>
          </a:p>
        </p:txBody>
      </p:sp>
      <p:sp>
        <p:nvSpPr>
          <p:cNvPr id="4" name="Slide Number Placeholder 3"/>
          <p:cNvSpPr>
            <a:spLocks noGrp="1"/>
          </p:cNvSpPr>
          <p:nvPr>
            <p:ph type="sldNum" sz="quarter" idx="5"/>
          </p:nvPr>
        </p:nvSpPr>
        <p:spPr/>
        <p:txBody>
          <a:bodyPr/>
          <a:lstStyle/>
          <a:p>
            <a:fld id="{E472E5BF-EFD3-41DE-9C28-7E030BCC4B56}" type="slidenum">
              <a:rPr lang="en-GB" smtClean="0"/>
              <a:t>3</a:t>
            </a:fld>
            <a:endParaRPr lang="en-GB"/>
          </a:p>
        </p:txBody>
      </p:sp>
    </p:spTree>
    <p:extLst>
      <p:ext uri="{BB962C8B-B14F-4D97-AF65-F5344CB8AC3E}">
        <p14:creationId xmlns:p14="http://schemas.microsoft.com/office/powerpoint/2010/main" val="1314414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Okell LC, et al. Projected health impact of post-discharge malaria chemoprevention among children with severe malarial anaemia in Africa. Nat Commun. 2023 Jan 25;14(1):402. </a:t>
            </a:r>
          </a:p>
          <a:p>
            <a:endParaRPr lang="en-GB" dirty="0"/>
          </a:p>
          <a:p>
            <a:r>
              <a:rPr lang="en-GB" b="1" dirty="0"/>
              <a:t>Figure on Right: </a:t>
            </a:r>
            <a:r>
              <a:rPr lang="en-GB" dirty="0"/>
              <a:t>The number of children eligible for PDMC ranked by country from highest to lowest (children under 5 years old per year who are hospitalised with SMA and survive, across all subnational regions with PfPR2–10 &gt; 10% in Africa).</a:t>
            </a:r>
          </a:p>
          <a:p>
            <a:endParaRPr lang="en-GB" dirty="0"/>
          </a:p>
          <a:p>
            <a:r>
              <a:rPr lang="en-GB" b="1" dirty="0"/>
              <a:t>Map on left: </a:t>
            </a:r>
            <a:r>
              <a:rPr lang="en-GB" dirty="0"/>
              <a:t>Figure S10. Forecast PDMC demand: the </a:t>
            </a:r>
            <a:r>
              <a:rPr lang="en-GB" u="sng" dirty="0"/>
              <a:t>estimated number of treatments required </a:t>
            </a:r>
            <a:r>
              <a:rPr lang="en-GB" u="sng" dirty="0">
                <a:highlight>
                  <a:srgbClr val="FFFF00"/>
                </a:highlight>
              </a:rPr>
              <a:t>per year per 100 children aged 0-5 years in subnational (admin-1) regions </a:t>
            </a:r>
            <a:r>
              <a:rPr lang="en-GB" dirty="0"/>
              <a:t>of malaria-endemic countries. Calculations based on incidence of hospitalised SMA in 0–5-year-old children, assuming a 7.4% in-hospital case fatality rate. </a:t>
            </a:r>
            <a:r>
              <a:rPr lang="en-GB" u="sng" dirty="0"/>
              <a:t>Panels</a:t>
            </a:r>
            <a:r>
              <a:rPr lang="en-GB" dirty="0"/>
              <a:t> A, B and </a:t>
            </a:r>
            <a:r>
              <a:rPr lang="en-GB" u="sng" dirty="0"/>
              <a:t>C show </a:t>
            </a:r>
            <a:r>
              <a:rPr lang="en-GB" dirty="0"/>
              <a:t>the lowest, base scenario </a:t>
            </a:r>
            <a:r>
              <a:rPr lang="en-GB" u="sng" dirty="0"/>
              <a:t>and highest forecasts of demand</a:t>
            </a:r>
            <a:r>
              <a:rPr lang="en-GB" dirty="0"/>
              <a:t>, respectively, based on varying assumptions about the </a:t>
            </a:r>
            <a:r>
              <a:rPr lang="en-GB" u="sng" dirty="0"/>
              <a:t>proportion of patients with SMA that access hospital</a:t>
            </a:r>
            <a:r>
              <a:rPr lang="en-GB" dirty="0"/>
              <a:t>. </a:t>
            </a:r>
          </a:p>
        </p:txBody>
      </p:sp>
      <p:sp>
        <p:nvSpPr>
          <p:cNvPr id="4" name="Slide Number Placeholder 3"/>
          <p:cNvSpPr>
            <a:spLocks noGrp="1"/>
          </p:cNvSpPr>
          <p:nvPr>
            <p:ph type="sldNum" sz="quarter" idx="5"/>
          </p:nvPr>
        </p:nvSpPr>
        <p:spPr/>
        <p:txBody>
          <a:bodyPr/>
          <a:lstStyle/>
          <a:p>
            <a:fld id="{34493895-1203-6847-9BA2-4CA72929C2DD}" type="slidenum">
              <a:rPr lang="en-US" smtClean="0"/>
              <a:t>4</a:t>
            </a:fld>
            <a:endParaRPr lang="en-US"/>
          </a:p>
        </p:txBody>
      </p:sp>
    </p:spTree>
    <p:extLst>
      <p:ext uri="{BB962C8B-B14F-4D97-AF65-F5344CB8AC3E}">
        <p14:creationId xmlns:p14="http://schemas.microsoft.com/office/powerpoint/2010/main" val="143786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24632-AB4C-4BC4-11A4-998878620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95BC3-6C2D-39EB-7EFC-40534EAC6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18FA4-0DFB-6307-24DE-21E22A8E15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F314C3-9CED-EDEC-0118-A0298B9E8FA6}"/>
              </a:ext>
            </a:extLst>
          </p:cNvPr>
          <p:cNvSpPr>
            <a:spLocks noGrp="1"/>
          </p:cNvSpPr>
          <p:nvPr>
            <p:ph type="sldNum" sz="quarter" idx="5"/>
          </p:nvPr>
        </p:nvSpPr>
        <p:spPr/>
        <p:txBody>
          <a:bodyPr/>
          <a:lstStyle/>
          <a:p>
            <a:fld id="{34493895-1203-6847-9BA2-4CA72929C2DD}" type="slidenum">
              <a:rPr lang="en-US" smtClean="0"/>
              <a:t>5</a:t>
            </a:fld>
            <a:endParaRPr lang="en-US"/>
          </a:p>
        </p:txBody>
      </p:sp>
    </p:spTree>
    <p:extLst>
      <p:ext uri="{BB962C8B-B14F-4D97-AF65-F5344CB8AC3E}">
        <p14:creationId xmlns:p14="http://schemas.microsoft.com/office/powerpoint/2010/main" val="842108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Number of children with severe anaemia.</a:t>
            </a:r>
          </a:p>
          <a:p>
            <a:r>
              <a:rPr lang="en-GB" dirty="0"/>
              <a:t>2. Number of children with severe malaria.</a:t>
            </a:r>
          </a:p>
          <a:p>
            <a:r>
              <a:rPr lang="en-GB" dirty="0"/>
              <a:t>3. Number of children who receive PDMC (coverage).</a:t>
            </a:r>
          </a:p>
          <a:p>
            <a:r>
              <a:rPr lang="en-GB" dirty="0"/>
              <a:t>a. First course</a:t>
            </a:r>
          </a:p>
          <a:p>
            <a:r>
              <a:rPr lang="en-GB" dirty="0"/>
              <a:t>b. Second course</a:t>
            </a:r>
          </a:p>
          <a:p>
            <a:r>
              <a:rPr lang="en-GB" dirty="0"/>
              <a:t>c. Third course</a:t>
            </a:r>
          </a:p>
          <a:p>
            <a:r>
              <a:rPr lang="en-GB" dirty="0"/>
              <a:t>4. Number of deaths averted.</a:t>
            </a:r>
          </a:p>
          <a:p>
            <a:r>
              <a:rPr lang="en-GB" dirty="0"/>
              <a:t>5. Number of re-admissions reduced.</a:t>
            </a:r>
          </a:p>
          <a:p>
            <a:r>
              <a:rPr lang="en-GB" dirty="0"/>
              <a:t>6. Trace blood transfusion data.</a:t>
            </a:r>
            <a:endParaRPr lang="en-US" dirty="0"/>
          </a:p>
        </p:txBody>
      </p:sp>
      <p:sp>
        <p:nvSpPr>
          <p:cNvPr id="4" name="Slide Number Placeholder 3"/>
          <p:cNvSpPr>
            <a:spLocks noGrp="1"/>
          </p:cNvSpPr>
          <p:nvPr>
            <p:ph type="sldNum" sz="quarter" idx="5"/>
          </p:nvPr>
        </p:nvSpPr>
        <p:spPr/>
        <p:txBody>
          <a:bodyPr/>
          <a:lstStyle/>
          <a:p>
            <a:fld id="{34493895-1203-6847-9BA2-4CA72929C2DD}" type="slidenum">
              <a:rPr lang="en-US" smtClean="0"/>
              <a:t>6</a:t>
            </a:fld>
            <a:endParaRPr lang="en-US"/>
          </a:p>
        </p:txBody>
      </p:sp>
    </p:spTree>
    <p:extLst>
      <p:ext uri="{BB962C8B-B14F-4D97-AF65-F5344CB8AC3E}">
        <p14:creationId xmlns:p14="http://schemas.microsoft.com/office/powerpoint/2010/main" val="422026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FBF77-8B8B-DEDD-4C5B-1C03C7AA7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20B55-80E0-C345-011F-23F47259A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5978C-109C-E349-191B-7CA586DCFA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09F878-721E-63CD-B72F-1642CE212990}"/>
              </a:ext>
            </a:extLst>
          </p:cNvPr>
          <p:cNvSpPr>
            <a:spLocks noGrp="1"/>
          </p:cNvSpPr>
          <p:nvPr>
            <p:ph type="sldNum" sz="quarter" idx="5"/>
          </p:nvPr>
        </p:nvSpPr>
        <p:spPr/>
        <p:txBody>
          <a:bodyPr/>
          <a:lstStyle/>
          <a:p>
            <a:fld id="{34493895-1203-6847-9BA2-4CA72929C2DD}" type="slidenum">
              <a:rPr lang="en-US" smtClean="0"/>
              <a:t>7</a:t>
            </a:fld>
            <a:endParaRPr lang="en-US"/>
          </a:p>
        </p:txBody>
      </p:sp>
    </p:spTree>
    <p:extLst>
      <p:ext uri="{BB962C8B-B14F-4D97-AF65-F5344CB8AC3E}">
        <p14:creationId xmlns:p14="http://schemas.microsoft.com/office/powerpoint/2010/main" val="317493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four countries to come together to consider PDMC adoption at a meeting in Nairobi in 2023.</a:t>
            </a:r>
          </a:p>
          <a:p>
            <a:r>
              <a:rPr lang="en-GB" dirty="0"/>
              <a:t>We will hold another stakeholder engagement meeting for the wider African region in 2027. </a:t>
            </a:r>
          </a:p>
        </p:txBody>
      </p:sp>
      <p:sp>
        <p:nvSpPr>
          <p:cNvPr id="4" name="Slide Number Placeholder 3"/>
          <p:cNvSpPr>
            <a:spLocks noGrp="1"/>
          </p:cNvSpPr>
          <p:nvPr>
            <p:ph type="sldNum" sz="quarter" idx="5"/>
          </p:nvPr>
        </p:nvSpPr>
        <p:spPr/>
        <p:txBody>
          <a:bodyPr/>
          <a:lstStyle/>
          <a:p>
            <a:fld id="{34493895-1203-6847-9BA2-4CA72929C2DD}" type="slidenum">
              <a:rPr lang="en-US" smtClean="0"/>
              <a:t>8</a:t>
            </a:fld>
            <a:endParaRPr lang="en-US"/>
          </a:p>
        </p:txBody>
      </p:sp>
    </p:spTree>
    <p:extLst>
      <p:ext uri="{BB962C8B-B14F-4D97-AF65-F5344CB8AC3E}">
        <p14:creationId xmlns:p14="http://schemas.microsoft.com/office/powerpoint/2010/main" val="1575822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on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21CDA20-31CE-E086-1420-27FD32B75505}"/>
              </a:ext>
            </a:extLst>
          </p:cNvPr>
          <p:cNvSpPr>
            <a:spLocks noGrp="1"/>
          </p:cNvSpPr>
          <p:nvPr>
            <p:ph type="title" hasCustomPrompt="1"/>
          </p:nvPr>
        </p:nvSpPr>
        <p:spPr>
          <a:xfrm>
            <a:off x="466139" y="1694431"/>
            <a:ext cx="7886700" cy="695222"/>
          </a:xfrm>
          <a:prstGeom prst="rect">
            <a:avLst/>
          </a:prstGeom>
        </p:spPr>
        <p:txBody>
          <a:bodyPr/>
          <a:lstStyle>
            <a:lvl1pPr>
              <a:defRPr sz="4500" b="1" i="0" baseline="0">
                <a:solidFill>
                  <a:schemeClr val="bg1"/>
                </a:solidFill>
              </a:defRPr>
            </a:lvl1pPr>
          </a:lstStyle>
          <a:p>
            <a:r>
              <a:rPr lang="en-GB"/>
              <a:t>Main title click here to edit</a:t>
            </a:r>
            <a:endParaRPr lang="en-US"/>
          </a:p>
        </p:txBody>
      </p:sp>
      <p:sp>
        <p:nvSpPr>
          <p:cNvPr id="9" name="Text Placeholder 4">
            <a:extLst>
              <a:ext uri="{FF2B5EF4-FFF2-40B4-BE49-F238E27FC236}">
                <a16:creationId xmlns:a16="http://schemas.microsoft.com/office/drawing/2014/main" id="{C8E00C00-F0F5-B163-80FD-C22695E68EFB}"/>
              </a:ext>
            </a:extLst>
          </p:cNvPr>
          <p:cNvSpPr>
            <a:spLocks noGrp="1"/>
          </p:cNvSpPr>
          <p:nvPr>
            <p:ph type="body" sz="quarter" idx="10" hasCustomPrompt="1"/>
          </p:nvPr>
        </p:nvSpPr>
        <p:spPr>
          <a:xfrm>
            <a:off x="466725" y="2317198"/>
            <a:ext cx="5392393" cy="770445"/>
          </a:xfrm>
          <a:prstGeom prst="rect">
            <a:avLst/>
          </a:prstGeom>
        </p:spPr>
        <p:txBody>
          <a:bodyPr/>
          <a:lstStyle>
            <a:lvl1pPr marL="0" indent="0">
              <a:buNone/>
              <a:defRPr sz="2400" baseline="0">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100" b="0" i="0" baseline="0">
                <a:solidFill>
                  <a:schemeClr val="bg1"/>
                </a:solidFill>
              </a:rPr>
              <a:t>Sub title click here to edit</a:t>
            </a:r>
            <a:endParaRPr lang="en-US" sz="2100" b="0" i="0" baseline="0">
              <a:solidFill>
                <a:schemeClr val="bg1"/>
              </a:solidFill>
            </a:endParaRPr>
          </a:p>
        </p:txBody>
      </p:sp>
    </p:spTree>
    <p:extLst>
      <p:ext uri="{BB962C8B-B14F-4D97-AF65-F5344CB8AC3E}">
        <p14:creationId xmlns:p14="http://schemas.microsoft.com/office/powerpoint/2010/main" val="4161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title on whit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A90E0-4B27-77E7-B2CB-17D57FD448A4}"/>
              </a:ext>
            </a:extLst>
          </p:cNvPr>
          <p:cNvSpPr>
            <a:spLocks noGrp="1"/>
          </p:cNvSpPr>
          <p:nvPr>
            <p:ph type="title" hasCustomPrompt="1"/>
          </p:nvPr>
        </p:nvSpPr>
        <p:spPr>
          <a:xfrm>
            <a:off x="466139" y="1694431"/>
            <a:ext cx="7886700" cy="695222"/>
          </a:xfrm>
          <a:prstGeom prst="rect">
            <a:avLst/>
          </a:prstGeom>
        </p:spPr>
        <p:txBody>
          <a:bodyPr/>
          <a:lstStyle>
            <a:lvl1pPr>
              <a:defRPr sz="4500" b="1" i="0" baseline="0">
                <a:solidFill>
                  <a:schemeClr val="accent1"/>
                </a:solidFill>
              </a:defRPr>
            </a:lvl1pPr>
          </a:lstStyle>
          <a:p>
            <a:r>
              <a:rPr lang="en-GB"/>
              <a:t>Main title click here to edit</a:t>
            </a:r>
            <a:endParaRPr lang="en-US"/>
          </a:p>
        </p:txBody>
      </p:sp>
      <p:sp>
        <p:nvSpPr>
          <p:cNvPr id="6" name="Text Placeholder 4">
            <a:extLst>
              <a:ext uri="{FF2B5EF4-FFF2-40B4-BE49-F238E27FC236}">
                <a16:creationId xmlns:a16="http://schemas.microsoft.com/office/drawing/2014/main" id="{AB8B2A31-0E84-2618-625C-12D6D2D4509E}"/>
              </a:ext>
            </a:extLst>
          </p:cNvPr>
          <p:cNvSpPr>
            <a:spLocks noGrp="1"/>
          </p:cNvSpPr>
          <p:nvPr>
            <p:ph type="body" sz="quarter" idx="10" hasCustomPrompt="1"/>
          </p:nvPr>
        </p:nvSpPr>
        <p:spPr>
          <a:xfrm>
            <a:off x="466725" y="2317198"/>
            <a:ext cx="5392393" cy="770445"/>
          </a:xfrm>
          <a:prstGeom prst="rect">
            <a:avLst/>
          </a:prstGeom>
        </p:spPr>
        <p:txBody>
          <a:bodyPr/>
          <a:lstStyle>
            <a:lvl1pPr marL="0" indent="0">
              <a:buNone/>
              <a:defRPr sz="2400" baseline="0">
                <a:solidFill>
                  <a:schemeClr val="tx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100" b="0" i="0" baseline="0">
                <a:solidFill>
                  <a:schemeClr val="bg1"/>
                </a:solidFill>
              </a:rPr>
              <a:t>Sub title click here to edit</a:t>
            </a:r>
            <a:endParaRPr lang="en-US" sz="2100" b="0" i="0" baseline="0">
              <a:solidFill>
                <a:schemeClr val="bg1"/>
              </a:solidFill>
            </a:endParaRPr>
          </a:p>
        </p:txBody>
      </p:sp>
    </p:spTree>
    <p:extLst>
      <p:ext uri="{BB962C8B-B14F-4D97-AF65-F5344CB8AC3E}">
        <p14:creationId xmlns:p14="http://schemas.microsoft.com/office/powerpoint/2010/main" val="1547059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title on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21CDA20-31CE-E086-1420-27FD32B75505}"/>
              </a:ext>
            </a:extLst>
          </p:cNvPr>
          <p:cNvSpPr>
            <a:spLocks noGrp="1"/>
          </p:cNvSpPr>
          <p:nvPr>
            <p:ph type="title" hasCustomPrompt="1"/>
          </p:nvPr>
        </p:nvSpPr>
        <p:spPr>
          <a:xfrm>
            <a:off x="466139" y="1694431"/>
            <a:ext cx="7886700" cy="695222"/>
          </a:xfrm>
          <a:prstGeom prst="rect">
            <a:avLst/>
          </a:prstGeom>
        </p:spPr>
        <p:txBody>
          <a:bodyPr/>
          <a:lstStyle>
            <a:lvl1pPr>
              <a:defRPr sz="4500" b="1" i="0" baseline="0">
                <a:solidFill>
                  <a:schemeClr val="bg1"/>
                </a:solidFill>
              </a:defRPr>
            </a:lvl1pPr>
          </a:lstStyle>
          <a:p>
            <a:r>
              <a:rPr lang="en-GB"/>
              <a:t>Main title click here to edit</a:t>
            </a:r>
            <a:endParaRPr lang="en-US"/>
          </a:p>
        </p:txBody>
      </p:sp>
      <p:sp>
        <p:nvSpPr>
          <p:cNvPr id="9" name="Text Placeholder 4">
            <a:extLst>
              <a:ext uri="{FF2B5EF4-FFF2-40B4-BE49-F238E27FC236}">
                <a16:creationId xmlns:a16="http://schemas.microsoft.com/office/drawing/2014/main" id="{C8E00C00-F0F5-B163-80FD-C22695E68EFB}"/>
              </a:ext>
            </a:extLst>
          </p:cNvPr>
          <p:cNvSpPr>
            <a:spLocks noGrp="1"/>
          </p:cNvSpPr>
          <p:nvPr>
            <p:ph type="body" sz="quarter" idx="10" hasCustomPrompt="1"/>
          </p:nvPr>
        </p:nvSpPr>
        <p:spPr>
          <a:xfrm>
            <a:off x="466725" y="2317198"/>
            <a:ext cx="5392393" cy="770445"/>
          </a:xfrm>
          <a:prstGeom prst="rect">
            <a:avLst/>
          </a:prstGeom>
        </p:spPr>
        <p:txBody>
          <a:bodyPr/>
          <a:lstStyle>
            <a:lvl1pPr marL="0" indent="0">
              <a:buNone/>
              <a:defRPr sz="2400" baseline="0">
                <a:solidFill>
                  <a:schemeClr val="bg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100" b="0" i="0" baseline="0">
                <a:solidFill>
                  <a:schemeClr val="bg1"/>
                </a:solidFill>
              </a:rPr>
              <a:t>Sub title click here to edit</a:t>
            </a:r>
            <a:endParaRPr lang="en-US" sz="2100" b="0" i="0" baseline="0">
              <a:solidFill>
                <a:schemeClr val="bg1"/>
              </a:solidFill>
            </a:endParaRPr>
          </a:p>
        </p:txBody>
      </p:sp>
    </p:spTree>
    <p:extLst>
      <p:ext uri="{BB962C8B-B14F-4D97-AF65-F5344CB8AC3E}">
        <p14:creationId xmlns:p14="http://schemas.microsoft.com/office/powerpoint/2010/main" val="526834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 li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9C1C77-242D-89AA-791D-6BD20481CFBB}"/>
              </a:ext>
            </a:extLst>
          </p:cNvPr>
          <p:cNvSpPr>
            <a:spLocks noGrp="1"/>
          </p:cNvSpPr>
          <p:nvPr>
            <p:ph type="body" sz="quarter" idx="10"/>
          </p:nvPr>
        </p:nvSpPr>
        <p:spPr>
          <a:xfrm>
            <a:off x="466138" y="1841523"/>
            <a:ext cx="5896907" cy="1432355"/>
          </a:xfrm>
          <a:prstGeom prst="rect">
            <a:avLst/>
          </a:prstGeom>
        </p:spPr>
        <p:txBody>
          <a:bodyPr/>
          <a:lstStyle>
            <a:lvl1pPr>
              <a:buClr>
                <a:schemeClr val="accent1"/>
              </a:buClr>
              <a:defRPr sz="150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0"/>
            <a:r>
              <a:rPr lang="en-GB"/>
              <a:t>Click to edit Master text styles</a:t>
            </a:r>
          </a:p>
          <a:p>
            <a:pPr marL="171450" marR="0" lvl="0" indent="-171450" algn="l" defTabSz="685800" rtl="0" eaLnBrk="1" fontAlgn="auto" latinLnBrk="0" hangingPunct="1">
              <a:lnSpc>
                <a:spcPct val="90000"/>
              </a:lnSpc>
              <a:spcBef>
                <a:spcPts val="750"/>
              </a:spcBef>
              <a:spcAft>
                <a:spcPts val="0"/>
              </a:spcAft>
              <a:buClr>
                <a:schemeClr val="accent1"/>
              </a:buClr>
              <a:buSzTx/>
              <a:buFont typeface="Arial" panose="020B0604020202020204" pitchFamily="34" charset="0"/>
              <a:buChar char="•"/>
              <a:tabLst/>
              <a:defRPr/>
            </a:pPr>
            <a:r>
              <a:rPr lang="en-GB"/>
              <a:t>Click to edit Master text styles</a:t>
            </a:r>
          </a:p>
          <a:p>
            <a:pPr lvl="0"/>
            <a:endParaRPr lang="en-GB"/>
          </a:p>
        </p:txBody>
      </p:sp>
      <p:sp>
        <p:nvSpPr>
          <p:cNvPr id="8" name="Title 2">
            <a:extLst>
              <a:ext uri="{FF2B5EF4-FFF2-40B4-BE49-F238E27FC236}">
                <a16:creationId xmlns:a16="http://schemas.microsoft.com/office/drawing/2014/main" id="{FE406602-795D-3362-F3D8-14597380E39F}"/>
              </a:ext>
            </a:extLst>
          </p:cNvPr>
          <p:cNvSpPr>
            <a:spLocks noGrp="1"/>
          </p:cNvSpPr>
          <p:nvPr>
            <p:ph type="title" hasCustomPrompt="1"/>
          </p:nvPr>
        </p:nvSpPr>
        <p:spPr>
          <a:xfrm>
            <a:off x="466139" y="1323395"/>
            <a:ext cx="788670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Tree>
    <p:extLst>
      <p:ext uri="{BB962C8B-B14F-4D97-AF65-F5344CB8AC3E}">
        <p14:creationId xmlns:p14="http://schemas.microsoft.com/office/powerpoint/2010/main" val="1438827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9C1C77-242D-89AA-791D-6BD20481CFBB}"/>
              </a:ext>
            </a:extLst>
          </p:cNvPr>
          <p:cNvSpPr>
            <a:spLocks noGrp="1"/>
          </p:cNvSpPr>
          <p:nvPr>
            <p:ph type="body" sz="quarter" idx="10" hasCustomPrompt="1"/>
          </p:nvPr>
        </p:nvSpPr>
        <p:spPr>
          <a:xfrm>
            <a:off x="811697" y="1841523"/>
            <a:ext cx="6481669" cy="1807913"/>
          </a:xfrm>
          <a:prstGeom prst="rect">
            <a:avLst/>
          </a:prstGeom>
        </p:spPr>
        <p:txBody>
          <a:bodyPr/>
          <a:lstStyle>
            <a:lvl1pPr marL="0" indent="0">
              <a:lnSpc>
                <a:spcPct val="100000"/>
              </a:lnSpc>
              <a:spcBef>
                <a:spcPts val="300"/>
              </a:spcBef>
              <a:spcAft>
                <a:spcPts val="450"/>
              </a:spcAft>
              <a:buClr>
                <a:schemeClr val="accent1"/>
              </a:buClr>
              <a:buFontTx/>
              <a:buNone/>
              <a:defRPr sz="150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8" name="Title 2">
            <a:extLst>
              <a:ext uri="{FF2B5EF4-FFF2-40B4-BE49-F238E27FC236}">
                <a16:creationId xmlns:a16="http://schemas.microsoft.com/office/drawing/2014/main" id="{FE406602-795D-3362-F3D8-14597380E39F}"/>
              </a:ext>
            </a:extLst>
          </p:cNvPr>
          <p:cNvSpPr>
            <a:spLocks noGrp="1"/>
          </p:cNvSpPr>
          <p:nvPr>
            <p:ph type="title" hasCustomPrompt="1"/>
          </p:nvPr>
        </p:nvSpPr>
        <p:spPr>
          <a:xfrm>
            <a:off x="811697" y="1323395"/>
            <a:ext cx="788670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Tree>
    <p:extLst>
      <p:ext uri="{BB962C8B-B14F-4D97-AF65-F5344CB8AC3E}">
        <p14:creationId xmlns:p14="http://schemas.microsoft.com/office/powerpoint/2010/main" val="4166130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on whit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1AF7B5CA-ABFD-E5E9-5E25-604710455E3B}"/>
              </a:ext>
            </a:extLst>
          </p:cNvPr>
          <p:cNvSpPr>
            <a:spLocks noGrp="1"/>
          </p:cNvSpPr>
          <p:nvPr>
            <p:ph type="body" sz="quarter" idx="10" hasCustomPrompt="1"/>
          </p:nvPr>
        </p:nvSpPr>
        <p:spPr>
          <a:xfrm>
            <a:off x="466138" y="1289648"/>
            <a:ext cx="7142977" cy="2911662"/>
          </a:xfrm>
          <a:prstGeom prst="rect">
            <a:avLst/>
          </a:prstGeom>
        </p:spPr>
        <p:txBody>
          <a:bodyPr/>
          <a:lstStyle>
            <a:lvl1pPr marL="0" indent="0">
              <a:lnSpc>
                <a:spcPct val="100000"/>
              </a:lnSpc>
              <a:spcBef>
                <a:spcPts val="1650"/>
              </a:spcBef>
              <a:spcAft>
                <a:spcPts val="450"/>
              </a:spcAft>
              <a:buClr>
                <a:schemeClr val="accent1"/>
              </a:buClr>
              <a:buFontTx/>
              <a:buNone/>
              <a:defRPr sz="2850" b="1" i="0" baseline="0">
                <a:solidFill>
                  <a:schemeClr val="accent1"/>
                </a:solidFill>
                <a:latin typeface="+mj-l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“Quote text click here to edit, example placeholder text here, body text click here to edit, quote example placeholder text here, click here to edit.”</a:t>
            </a:r>
          </a:p>
        </p:txBody>
      </p:sp>
    </p:spTree>
    <p:extLst>
      <p:ext uri="{BB962C8B-B14F-4D97-AF65-F5344CB8AC3E}">
        <p14:creationId xmlns:p14="http://schemas.microsoft.com/office/powerpoint/2010/main" val="1572464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on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1026F755-34F4-5707-EDD0-DA2E663E1BC1}"/>
              </a:ext>
            </a:extLst>
          </p:cNvPr>
          <p:cNvSpPr>
            <a:spLocks noGrp="1"/>
          </p:cNvSpPr>
          <p:nvPr>
            <p:ph type="body" sz="quarter" idx="10" hasCustomPrompt="1"/>
          </p:nvPr>
        </p:nvSpPr>
        <p:spPr>
          <a:xfrm>
            <a:off x="466138" y="1289648"/>
            <a:ext cx="7142977" cy="2253652"/>
          </a:xfrm>
          <a:prstGeom prst="rect">
            <a:avLst/>
          </a:prstGeom>
        </p:spPr>
        <p:txBody>
          <a:bodyPr/>
          <a:lstStyle>
            <a:lvl1pPr marL="0" indent="0">
              <a:lnSpc>
                <a:spcPct val="100000"/>
              </a:lnSpc>
              <a:spcBef>
                <a:spcPts val="1650"/>
              </a:spcBef>
              <a:spcAft>
                <a:spcPts val="450"/>
              </a:spcAft>
              <a:buClr>
                <a:schemeClr val="accent1"/>
              </a:buClr>
              <a:buFontTx/>
              <a:buNone/>
              <a:defRPr sz="2850" b="1" i="0" baseline="0">
                <a:solidFill>
                  <a:schemeClr val="bg1"/>
                </a:solidFill>
                <a:latin typeface="+mj-l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“Quote text click here to edit, example placeholder text here, body text click here to edit, quote example placeholder text here, click here to edit.”</a:t>
            </a:r>
          </a:p>
        </p:txBody>
      </p:sp>
    </p:spTree>
    <p:extLst>
      <p:ext uri="{BB962C8B-B14F-4D97-AF65-F5344CB8AC3E}">
        <p14:creationId xmlns:p14="http://schemas.microsoft.com/office/powerpoint/2010/main" val="750565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664E9AD4-3EAF-39CE-DCCA-1BD0B9CDBBE8}"/>
              </a:ext>
            </a:extLst>
          </p:cNvPr>
          <p:cNvSpPr>
            <a:spLocks noGrp="1"/>
          </p:cNvSpPr>
          <p:nvPr>
            <p:ph type="body" sz="quarter" idx="10" hasCustomPrompt="1"/>
          </p:nvPr>
        </p:nvSpPr>
        <p:spPr>
          <a:xfrm>
            <a:off x="466138" y="1527405"/>
            <a:ext cx="3771127" cy="1807913"/>
          </a:xfrm>
          <a:prstGeom prst="rect">
            <a:avLst/>
          </a:prstGeom>
        </p:spPr>
        <p:txBody>
          <a:bodyPr/>
          <a:lstStyle>
            <a:lvl1pPr marL="0" indent="0">
              <a:lnSpc>
                <a:spcPct val="100000"/>
              </a:lnSpc>
              <a:spcBef>
                <a:spcPts val="300"/>
              </a:spcBef>
              <a:spcAft>
                <a:spcPts val="450"/>
              </a:spcAft>
              <a:buClr>
                <a:schemeClr val="accent1"/>
              </a:buClr>
              <a:buFontTx/>
              <a:buNone/>
              <a:defRPr sz="135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3" name="Title 2">
            <a:extLst>
              <a:ext uri="{FF2B5EF4-FFF2-40B4-BE49-F238E27FC236}">
                <a16:creationId xmlns:a16="http://schemas.microsoft.com/office/drawing/2014/main" id="{C74B1BC7-422C-DD0A-CDA2-E6154A530243}"/>
              </a:ext>
            </a:extLst>
          </p:cNvPr>
          <p:cNvSpPr>
            <a:spLocks noGrp="1"/>
          </p:cNvSpPr>
          <p:nvPr>
            <p:ph type="title" hasCustomPrompt="1"/>
          </p:nvPr>
        </p:nvSpPr>
        <p:spPr>
          <a:xfrm>
            <a:off x="466139" y="1009277"/>
            <a:ext cx="423649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
        <p:nvSpPr>
          <p:cNvPr id="4" name="Picture Placeholder 2">
            <a:extLst>
              <a:ext uri="{FF2B5EF4-FFF2-40B4-BE49-F238E27FC236}">
                <a16:creationId xmlns:a16="http://schemas.microsoft.com/office/drawing/2014/main" id="{638540D5-34E0-FAA4-533E-A2CE7C32B4E4}"/>
              </a:ext>
            </a:extLst>
          </p:cNvPr>
          <p:cNvSpPr>
            <a:spLocks noGrp="1"/>
          </p:cNvSpPr>
          <p:nvPr>
            <p:ph type="pic" sz="quarter" idx="11"/>
          </p:nvPr>
        </p:nvSpPr>
        <p:spPr>
          <a:xfrm>
            <a:off x="4882754" y="1012882"/>
            <a:ext cx="3526631" cy="2416118"/>
          </a:xfrm>
          <a:prstGeom prst="rect">
            <a:avLst/>
          </a:prstGeom>
        </p:spPr>
        <p:txBody>
          <a:bodyPr/>
          <a:lstStyle/>
          <a:p>
            <a:endParaRPr lang="en-US"/>
          </a:p>
        </p:txBody>
      </p:sp>
    </p:spTree>
    <p:extLst>
      <p:ext uri="{BB962C8B-B14F-4D97-AF65-F5344CB8AC3E}">
        <p14:creationId xmlns:p14="http://schemas.microsoft.com/office/powerpoint/2010/main" val="4218003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F9F23-4514-D782-F2F9-4B560BEA6EA5}"/>
              </a:ext>
            </a:extLst>
          </p:cNvPr>
          <p:cNvSpPr>
            <a:spLocks noGrp="1"/>
          </p:cNvSpPr>
          <p:nvPr>
            <p:ph type="dt" sz="half" idx="10"/>
          </p:nvPr>
        </p:nvSpPr>
        <p:spPr/>
        <p:txBody>
          <a:bodyPr/>
          <a:lstStyle/>
          <a:p>
            <a:fld id="{2A03EE4C-5459-4BD8-9598-1674FA132131}" type="datetimeFigureOut">
              <a:rPr lang="en-GB" smtClean="0"/>
              <a:t>25/02/2026</a:t>
            </a:fld>
            <a:endParaRPr lang="en-GB"/>
          </a:p>
        </p:txBody>
      </p:sp>
      <p:sp>
        <p:nvSpPr>
          <p:cNvPr id="3" name="Footer Placeholder 2">
            <a:extLst>
              <a:ext uri="{FF2B5EF4-FFF2-40B4-BE49-F238E27FC236}">
                <a16:creationId xmlns:a16="http://schemas.microsoft.com/office/drawing/2014/main" id="{56A32DCF-6B2C-249F-FD45-9D0D49B2E4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ACFB78-E488-3A6B-AF64-0B9865AD1664}"/>
              </a:ext>
            </a:extLst>
          </p:cNvPr>
          <p:cNvSpPr>
            <a:spLocks noGrp="1"/>
          </p:cNvSpPr>
          <p:nvPr>
            <p:ph type="sldNum" sz="quarter" idx="12"/>
          </p:nvPr>
        </p:nvSpPr>
        <p:spPr/>
        <p:txBody>
          <a:bodyPr/>
          <a:lstStyle/>
          <a:p>
            <a:fld id="{807FE1F4-74A7-40FB-A580-64284CDFFD32}" type="slidenum">
              <a:rPr lang="en-GB" smtClean="0"/>
              <a:t>‹#›</a:t>
            </a:fld>
            <a:endParaRPr lang="en-GB"/>
          </a:p>
        </p:txBody>
      </p:sp>
    </p:spTree>
    <p:extLst>
      <p:ext uri="{BB962C8B-B14F-4D97-AF65-F5344CB8AC3E}">
        <p14:creationId xmlns:p14="http://schemas.microsoft.com/office/powerpoint/2010/main" val="130087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A90E0-4B27-77E7-B2CB-17D57FD448A4}"/>
              </a:ext>
            </a:extLst>
          </p:cNvPr>
          <p:cNvSpPr>
            <a:spLocks noGrp="1"/>
          </p:cNvSpPr>
          <p:nvPr>
            <p:ph type="title" hasCustomPrompt="1"/>
          </p:nvPr>
        </p:nvSpPr>
        <p:spPr>
          <a:xfrm>
            <a:off x="466139" y="1694431"/>
            <a:ext cx="7886700" cy="695222"/>
          </a:xfrm>
          <a:prstGeom prst="rect">
            <a:avLst/>
          </a:prstGeom>
        </p:spPr>
        <p:txBody>
          <a:bodyPr/>
          <a:lstStyle>
            <a:lvl1pPr>
              <a:defRPr sz="4500" b="1" i="0" baseline="0">
                <a:solidFill>
                  <a:schemeClr val="accent1"/>
                </a:solidFill>
              </a:defRPr>
            </a:lvl1pPr>
          </a:lstStyle>
          <a:p>
            <a:r>
              <a:rPr lang="en-GB"/>
              <a:t>Main title click here to edit</a:t>
            </a:r>
            <a:endParaRPr lang="en-US"/>
          </a:p>
        </p:txBody>
      </p:sp>
      <p:sp>
        <p:nvSpPr>
          <p:cNvPr id="6" name="Text Placeholder 4">
            <a:extLst>
              <a:ext uri="{FF2B5EF4-FFF2-40B4-BE49-F238E27FC236}">
                <a16:creationId xmlns:a16="http://schemas.microsoft.com/office/drawing/2014/main" id="{AB8B2A31-0E84-2618-625C-12D6D2D4509E}"/>
              </a:ext>
            </a:extLst>
          </p:cNvPr>
          <p:cNvSpPr>
            <a:spLocks noGrp="1"/>
          </p:cNvSpPr>
          <p:nvPr>
            <p:ph type="body" sz="quarter" idx="10" hasCustomPrompt="1"/>
          </p:nvPr>
        </p:nvSpPr>
        <p:spPr>
          <a:xfrm>
            <a:off x="466725" y="2317198"/>
            <a:ext cx="5392393" cy="770445"/>
          </a:xfrm>
          <a:prstGeom prst="rect">
            <a:avLst/>
          </a:prstGeom>
        </p:spPr>
        <p:txBody>
          <a:bodyPr/>
          <a:lstStyle>
            <a:lvl1pPr marL="0" indent="0">
              <a:buNone/>
              <a:defRPr sz="2400" baseline="0">
                <a:solidFill>
                  <a:schemeClr val="tx1"/>
                </a:solidFill>
                <a:latin typeface="+mj-l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2100" b="0" i="0" baseline="0">
                <a:solidFill>
                  <a:schemeClr val="bg1"/>
                </a:solidFill>
              </a:rPr>
              <a:t>Sub title click here to edit</a:t>
            </a:r>
            <a:endParaRPr lang="en-US" sz="2100" b="0" i="0" baseline="0">
              <a:solidFill>
                <a:schemeClr val="bg1"/>
              </a:solidFill>
            </a:endParaRPr>
          </a:p>
        </p:txBody>
      </p:sp>
    </p:spTree>
    <p:extLst>
      <p:ext uri="{BB962C8B-B14F-4D97-AF65-F5344CB8AC3E}">
        <p14:creationId xmlns:p14="http://schemas.microsoft.com/office/powerpoint/2010/main" val="376560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ain title o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6F18CD59-1DD9-054A-9E3C-C3405A607356}"/>
              </a:ext>
            </a:extLst>
          </p:cNvPr>
          <p:cNvSpPr>
            <a:spLocks noGrp="1"/>
          </p:cNvSpPr>
          <p:nvPr>
            <p:ph type="body" sz="quarter" idx="10" hasCustomPrompt="1"/>
          </p:nvPr>
        </p:nvSpPr>
        <p:spPr>
          <a:xfrm>
            <a:off x="923339" y="1976138"/>
            <a:ext cx="6062252" cy="1807913"/>
          </a:xfrm>
          <a:prstGeom prst="rect">
            <a:avLst/>
          </a:prstGeom>
        </p:spPr>
        <p:txBody>
          <a:bodyPr/>
          <a:lstStyle>
            <a:lvl1pPr marL="0" indent="0">
              <a:lnSpc>
                <a:spcPct val="100000"/>
              </a:lnSpc>
              <a:spcBef>
                <a:spcPts val="300"/>
              </a:spcBef>
              <a:spcAft>
                <a:spcPts val="450"/>
              </a:spcAft>
              <a:buClr>
                <a:schemeClr val="accent1"/>
              </a:buClr>
              <a:buFontTx/>
              <a:buNone/>
              <a:defRPr sz="135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4" name="Title 2">
            <a:extLst>
              <a:ext uri="{FF2B5EF4-FFF2-40B4-BE49-F238E27FC236}">
                <a16:creationId xmlns:a16="http://schemas.microsoft.com/office/drawing/2014/main" id="{9079F486-B7A9-5F21-D77D-4F01AFD099B8}"/>
              </a:ext>
            </a:extLst>
          </p:cNvPr>
          <p:cNvSpPr>
            <a:spLocks noGrp="1"/>
          </p:cNvSpPr>
          <p:nvPr>
            <p:ph type="title" hasCustomPrompt="1"/>
          </p:nvPr>
        </p:nvSpPr>
        <p:spPr>
          <a:xfrm>
            <a:off x="923340" y="1402682"/>
            <a:ext cx="423649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Tree>
    <p:extLst>
      <p:ext uri="{BB962C8B-B14F-4D97-AF65-F5344CB8AC3E}">
        <p14:creationId xmlns:p14="http://schemas.microsoft.com/office/powerpoint/2010/main" val="366827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9C1C77-242D-89AA-791D-6BD20481CFBB}"/>
              </a:ext>
            </a:extLst>
          </p:cNvPr>
          <p:cNvSpPr>
            <a:spLocks noGrp="1"/>
          </p:cNvSpPr>
          <p:nvPr>
            <p:ph type="body" sz="quarter" idx="10"/>
          </p:nvPr>
        </p:nvSpPr>
        <p:spPr>
          <a:xfrm>
            <a:off x="875492" y="1841523"/>
            <a:ext cx="5896907" cy="1432355"/>
          </a:xfrm>
          <a:prstGeom prst="rect">
            <a:avLst/>
          </a:prstGeom>
        </p:spPr>
        <p:txBody>
          <a:bodyPr/>
          <a:lstStyle>
            <a:lvl1pPr>
              <a:buClr>
                <a:schemeClr val="accent1"/>
              </a:buClr>
              <a:defRPr sz="150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itle 2">
            <a:extLst>
              <a:ext uri="{FF2B5EF4-FFF2-40B4-BE49-F238E27FC236}">
                <a16:creationId xmlns:a16="http://schemas.microsoft.com/office/drawing/2014/main" id="{FE406602-795D-3362-F3D8-14597380E39F}"/>
              </a:ext>
            </a:extLst>
          </p:cNvPr>
          <p:cNvSpPr>
            <a:spLocks noGrp="1"/>
          </p:cNvSpPr>
          <p:nvPr>
            <p:ph type="title" hasCustomPrompt="1"/>
          </p:nvPr>
        </p:nvSpPr>
        <p:spPr>
          <a:xfrm>
            <a:off x="875492" y="1323395"/>
            <a:ext cx="788670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Tree>
    <p:extLst>
      <p:ext uri="{BB962C8B-B14F-4D97-AF65-F5344CB8AC3E}">
        <p14:creationId xmlns:p14="http://schemas.microsoft.com/office/powerpoint/2010/main" val="167528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ullet poin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9C1C77-242D-89AA-791D-6BD20481CFBB}"/>
              </a:ext>
            </a:extLst>
          </p:cNvPr>
          <p:cNvSpPr>
            <a:spLocks noGrp="1"/>
          </p:cNvSpPr>
          <p:nvPr>
            <p:ph type="body" sz="quarter" idx="10"/>
          </p:nvPr>
        </p:nvSpPr>
        <p:spPr>
          <a:xfrm>
            <a:off x="875492" y="1841523"/>
            <a:ext cx="5896907" cy="1432355"/>
          </a:xfrm>
          <a:prstGeom prst="rect">
            <a:avLst/>
          </a:prstGeom>
        </p:spPr>
        <p:txBody>
          <a:bodyPr/>
          <a:lstStyle>
            <a:lvl1pPr>
              <a:buClr>
                <a:schemeClr val="accent1"/>
              </a:buClr>
              <a:defRPr sz="150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itle 2">
            <a:extLst>
              <a:ext uri="{FF2B5EF4-FFF2-40B4-BE49-F238E27FC236}">
                <a16:creationId xmlns:a16="http://schemas.microsoft.com/office/drawing/2014/main" id="{FE406602-795D-3362-F3D8-14597380E39F}"/>
              </a:ext>
            </a:extLst>
          </p:cNvPr>
          <p:cNvSpPr>
            <a:spLocks noGrp="1"/>
          </p:cNvSpPr>
          <p:nvPr>
            <p:ph type="title" hasCustomPrompt="1"/>
          </p:nvPr>
        </p:nvSpPr>
        <p:spPr>
          <a:xfrm>
            <a:off x="875492" y="1323395"/>
            <a:ext cx="788670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Tree>
    <p:extLst>
      <p:ext uri="{BB962C8B-B14F-4D97-AF65-F5344CB8AC3E}">
        <p14:creationId xmlns:p14="http://schemas.microsoft.com/office/powerpoint/2010/main" val="3210183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on white">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1AF7B5CA-ABFD-E5E9-5E25-604710455E3B}"/>
              </a:ext>
            </a:extLst>
          </p:cNvPr>
          <p:cNvSpPr>
            <a:spLocks noGrp="1"/>
          </p:cNvSpPr>
          <p:nvPr>
            <p:ph type="body" sz="quarter" idx="10" hasCustomPrompt="1"/>
          </p:nvPr>
        </p:nvSpPr>
        <p:spPr>
          <a:xfrm>
            <a:off x="466138" y="1289648"/>
            <a:ext cx="7142977" cy="2911662"/>
          </a:xfrm>
          <a:prstGeom prst="rect">
            <a:avLst/>
          </a:prstGeom>
        </p:spPr>
        <p:txBody>
          <a:bodyPr/>
          <a:lstStyle>
            <a:lvl1pPr marL="0" indent="0">
              <a:lnSpc>
                <a:spcPct val="100000"/>
              </a:lnSpc>
              <a:spcBef>
                <a:spcPts val="1650"/>
              </a:spcBef>
              <a:spcAft>
                <a:spcPts val="450"/>
              </a:spcAft>
              <a:buClr>
                <a:schemeClr val="accent1"/>
              </a:buClr>
              <a:buFontTx/>
              <a:buNone/>
              <a:defRPr sz="2850" b="1" i="0" baseline="0">
                <a:solidFill>
                  <a:schemeClr val="accent1"/>
                </a:solidFill>
                <a:latin typeface="+mj-l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“Quote text click here to edit, example placeholder text here, body text click here to edit, quote example placeholder text here, click here to edit.”</a:t>
            </a:r>
          </a:p>
        </p:txBody>
      </p:sp>
    </p:spTree>
    <p:extLst>
      <p:ext uri="{BB962C8B-B14F-4D97-AF65-F5344CB8AC3E}">
        <p14:creationId xmlns:p14="http://schemas.microsoft.com/office/powerpoint/2010/main" val="117412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on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1026F755-34F4-5707-EDD0-DA2E663E1BC1}"/>
              </a:ext>
            </a:extLst>
          </p:cNvPr>
          <p:cNvSpPr>
            <a:spLocks noGrp="1"/>
          </p:cNvSpPr>
          <p:nvPr>
            <p:ph type="body" sz="quarter" idx="10" hasCustomPrompt="1"/>
          </p:nvPr>
        </p:nvSpPr>
        <p:spPr>
          <a:xfrm>
            <a:off x="466138" y="1289648"/>
            <a:ext cx="7142977" cy="2253652"/>
          </a:xfrm>
          <a:prstGeom prst="rect">
            <a:avLst/>
          </a:prstGeom>
        </p:spPr>
        <p:txBody>
          <a:bodyPr/>
          <a:lstStyle>
            <a:lvl1pPr marL="0" indent="0">
              <a:lnSpc>
                <a:spcPct val="100000"/>
              </a:lnSpc>
              <a:spcBef>
                <a:spcPts val="1650"/>
              </a:spcBef>
              <a:spcAft>
                <a:spcPts val="450"/>
              </a:spcAft>
              <a:buClr>
                <a:schemeClr val="accent1"/>
              </a:buClr>
              <a:buFontTx/>
              <a:buNone/>
              <a:defRPr sz="2850" b="1" i="0" baseline="0">
                <a:solidFill>
                  <a:schemeClr val="bg1"/>
                </a:solidFill>
                <a:latin typeface="+mj-lt"/>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“Quote text click here to edit, example placeholder text here, body text click here to edit, quote example placeholder text here, click here to edit.”</a:t>
            </a:r>
          </a:p>
        </p:txBody>
      </p:sp>
    </p:spTree>
    <p:extLst>
      <p:ext uri="{BB962C8B-B14F-4D97-AF65-F5344CB8AC3E}">
        <p14:creationId xmlns:p14="http://schemas.microsoft.com/office/powerpoint/2010/main" val="252982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664E9AD4-3EAF-39CE-DCCA-1BD0B9CDBBE8}"/>
              </a:ext>
            </a:extLst>
          </p:cNvPr>
          <p:cNvSpPr>
            <a:spLocks noGrp="1"/>
          </p:cNvSpPr>
          <p:nvPr>
            <p:ph type="body" sz="quarter" idx="10" hasCustomPrompt="1"/>
          </p:nvPr>
        </p:nvSpPr>
        <p:spPr>
          <a:xfrm>
            <a:off x="4687265" y="1609315"/>
            <a:ext cx="3771127" cy="1807913"/>
          </a:xfrm>
          <a:prstGeom prst="rect">
            <a:avLst/>
          </a:prstGeom>
        </p:spPr>
        <p:txBody>
          <a:bodyPr/>
          <a:lstStyle>
            <a:lvl1pPr marL="0" indent="0">
              <a:lnSpc>
                <a:spcPct val="100000"/>
              </a:lnSpc>
              <a:spcBef>
                <a:spcPts val="300"/>
              </a:spcBef>
              <a:spcAft>
                <a:spcPts val="450"/>
              </a:spcAft>
              <a:buClr>
                <a:schemeClr val="accent1"/>
              </a:buClr>
              <a:buFontTx/>
              <a:buNone/>
              <a:defRPr sz="135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3" name="Title 2">
            <a:extLst>
              <a:ext uri="{FF2B5EF4-FFF2-40B4-BE49-F238E27FC236}">
                <a16:creationId xmlns:a16="http://schemas.microsoft.com/office/drawing/2014/main" id="{C74B1BC7-422C-DD0A-CDA2-E6154A530243}"/>
              </a:ext>
            </a:extLst>
          </p:cNvPr>
          <p:cNvSpPr>
            <a:spLocks noGrp="1"/>
          </p:cNvSpPr>
          <p:nvPr>
            <p:ph type="title" hasCustomPrompt="1"/>
          </p:nvPr>
        </p:nvSpPr>
        <p:spPr>
          <a:xfrm>
            <a:off x="4687265" y="1083705"/>
            <a:ext cx="423649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
        <p:nvSpPr>
          <p:cNvPr id="4" name="Picture Placeholder 2">
            <a:extLst>
              <a:ext uri="{FF2B5EF4-FFF2-40B4-BE49-F238E27FC236}">
                <a16:creationId xmlns:a16="http://schemas.microsoft.com/office/drawing/2014/main" id="{638540D5-34E0-FAA4-533E-A2CE7C32B4E4}"/>
              </a:ext>
            </a:extLst>
          </p:cNvPr>
          <p:cNvSpPr>
            <a:spLocks noGrp="1"/>
          </p:cNvSpPr>
          <p:nvPr>
            <p:ph type="pic" sz="quarter" idx="11"/>
          </p:nvPr>
        </p:nvSpPr>
        <p:spPr>
          <a:xfrm>
            <a:off x="470242" y="1137814"/>
            <a:ext cx="3526631" cy="241611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413966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664E9AD4-3EAF-39CE-DCCA-1BD0B9CDBBE8}"/>
              </a:ext>
            </a:extLst>
          </p:cNvPr>
          <p:cNvSpPr>
            <a:spLocks noGrp="1"/>
          </p:cNvSpPr>
          <p:nvPr>
            <p:ph type="body" sz="quarter" idx="10" hasCustomPrompt="1"/>
          </p:nvPr>
        </p:nvSpPr>
        <p:spPr>
          <a:xfrm>
            <a:off x="4687265" y="1609315"/>
            <a:ext cx="3771127" cy="1807913"/>
          </a:xfrm>
          <a:prstGeom prst="rect">
            <a:avLst/>
          </a:prstGeom>
        </p:spPr>
        <p:txBody>
          <a:bodyPr/>
          <a:lstStyle>
            <a:lvl1pPr marL="0" indent="0">
              <a:lnSpc>
                <a:spcPct val="100000"/>
              </a:lnSpc>
              <a:spcBef>
                <a:spcPts val="300"/>
              </a:spcBef>
              <a:spcAft>
                <a:spcPts val="450"/>
              </a:spcAft>
              <a:buClr>
                <a:schemeClr val="accent1"/>
              </a:buClr>
              <a:buFontTx/>
              <a:buNone/>
              <a:defRPr sz="1350" baseline="0"/>
            </a:lvl1pPr>
            <a:lvl2pPr>
              <a:buClr>
                <a:schemeClr val="accent1"/>
              </a:buClr>
              <a:defRPr/>
            </a:lvl2pPr>
            <a:lvl3pPr>
              <a:buClr>
                <a:schemeClr val="accent1"/>
              </a:buClr>
              <a:defRPr/>
            </a:lvl3pPr>
            <a:lvl4pPr>
              <a:buClr>
                <a:schemeClr val="accent1"/>
              </a:buClr>
              <a:defRPr/>
            </a:lvl4pPr>
            <a:lvl5pPr>
              <a:buClr>
                <a:schemeClr val="accent1"/>
              </a:buClr>
              <a:defRPr/>
            </a:lvl5pPr>
          </a:lstStyle>
          <a:p>
            <a:pPr marL="0" marR="0" lvl="0" indent="0" algn="l" defTabSz="685800" rtl="0" eaLnBrk="1" fontAlgn="auto" latinLnBrk="0" hangingPunct="1">
              <a:lnSpc>
                <a:spcPct val="90000"/>
              </a:lnSpc>
              <a:spcBef>
                <a:spcPts val="750"/>
              </a:spcBef>
              <a:spcAft>
                <a:spcPts val="0"/>
              </a:spcAft>
              <a:buClr>
                <a:schemeClr val="accent1"/>
              </a:buClr>
              <a:buSzTx/>
              <a:buFontTx/>
              <a:buNone/>
              <a:tabLst/>
              <a:defRPr/>
            </a:pPr>
            <a:r>
              <a:rPr lang="en-GB"/>
              <a:t>Body text click here to edit, example placeholder text here, body text click here to edit, example placeholder text here. Body text click here to edit, example placeholder text here, body text click here to edit, example placeholder text here…</a:t>
            </a:r>
          </a:p>
        </p:txBody>
      </p:sp>
      <p:sp>
        <p:nvSpPr>
          <p:cNvPr id="3" name="Title 2">
            <a:extLst>
              <a:ext uri="{FF2B5EF4-FFF2-40B4-BE49-F238E27FC236}">
                <a16:creationId xmlns:a16="http://schemas.microsoft.com/office/drawing/2014/main" id="{C74B1BC7-422C-DD0A-CDA2-E6154A530243}"/>
              </a:ext>
            </a:extLst>
          </p:cNvPr>
          <p:cNvSpPr>
            <a:spLocks noGrp="1"/>
          </p:cNvSpPr>
          <p:nvPr>
            <p:ph type="title" hasCustomPrompt="1"/>
          </p:nvPr>
        </p:nvSpPr>
        <p:spPr>
          <a:xfrm>
            <a:off x="4687265" y="1083705"/>
            <a:ext cx="4236490" cy="389742"/>
          </a:xfrm>
          <a:prstGeom prst="rect">
            <a:avLst/>
          </a:prstGeom>
        </p:spPr>
        <p:txBody>
          <a:bodyPr/>
          <a:lstStyle>
            <a:lvl1pPr>
              <a:defRPr sz="2550" b="1" i="0" baseline="0">
                <a:solidFill>
                  <a:schemeClr val="accent1"/>
                </a:solidFill>
              </a:defRPr>
            </a:lvl1pPr>
          </a:lstStyle>
          <a:p>
            <a:r>
              <a:rPr lang="en-GB"/>
              <a:t>Main title click here to edit</a:t>
            </a:r>
            <a:endParaRPr lang="en-US"/>
          </a:p>
        </p:txBody>
      </p:sp>
      <p:sp>
        <p:nvSpPr>
          <p:cNvPr id="4" name="Picture Placeholder 2">
            <a:extLst>
              <a:ext uri="{FF2B5EF4-FFF2-40B4-BE49-F238E27FC236}">
                <a16:creationId xmlns:a16="http://schemas.microsoft.com/office/drawing/2014/main" id="{638540D5-34E0-FAA4-533E-A2CE7C32B4E4}"/>
              </a:ext>
            </a:extLst>
          </p:cNvPr>
          <p:cNvSpPr>
            <a:spLocks noGrp="1"/>
          </p:cNvSpPr>
          <p:nvPr>
            <p:ph type="pic" sz="quarter" idx="11"/>
          </p:nvPr>
        </p:nvSpPr>
        <p:spPr>
          <a:xfrm>
            <a:off x="470242" y="1137814"/>
            <a:ext cx="3526631" cy="241611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542750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847333"/>
      </p:ext>
    </p:extLst>
  </p:cSld>
  <p:clrMap bg1="lt1" tx1="dk1" bg2="lt2" tx2="dk2" accent1="accent1" accent2="accent2" accent3="accent3" accent4="accent4" accent5="accent5" accent6="accent6" hlink="hlink" folHlink="folHlink"/>
  <p:sldLayoutIdLst>
    <p:sldLayoutId id="2147483684" r:id="rId1"/>
    <p:sldLayoutId id="2147483664" r:id="rId2"/>
    <p:sldLayoutId id="2147483696" r:id="rId3"/>
    <p:sldLayoutId id="2147483663" r:id="rId4"/>
    <p:sldLayoutId id="2147483694" r:id="rId5"/>
    <p:sldLayoutId id="2147483681" r:id="rId6"/>
    <p:sldLayoutId id="2147483662" r:id="rId7"/>
    <p:sldLayoutId id="2147483693" r:id="rId8"/>
    <p:sldLayoutId id="2147483695"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269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7" r:id="rId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jp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10.0.4.14/s41467-023-35939-w"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7C0D-5E79-E559-BDBF-CC2296E475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33C97A-7592-499A-4E1F-AAE985CA9FDA}"/>
              </a:ext>
            </a:extLst>
          </p:cNvPr>
          <p:cNvSpPr>
            <a:spLocks noGrp="1"/>
          </p:cNvSpPr>
          <p:nvPr>
            <p:ph type="title"/>
          </p:nvPr>
        </p:nvSpPr>
        <p:spPr>
          <a:xfrm>
            <a:off x="522922" y="970213"/>
            <a:ext cx="8525122" cy="695222"/>
          </a:xfrm>
        </p:spPr>
        <p:txBody>
          <a:bodyPr/>
          <a:lstStyle/>
          <a:p>
            <a:r>
              <a:rPr lang="en-US" sz="3200" dirty="0"/>
              <a:t>Post-discharge Malaria Chemoprevention (PDMC) Overview</a:t>
            </a:r>
          </a:p>
        </p:txBody>
      </p:sp>
      <p:sp>
        <p:nvSpPr>
          <p:cNvPr id="4" name="Text Placeholder 3">
            <a:extLst>
              <a:ext uri="{FF2B5EF4-FFF2-40B4-BE49-F238E27FC236}">
                <a16:creationId xmlns:a16="http://schemas.microsoft.com/office/drawing/2014/main" id="{93698E9F-7910-0533-5E02-51A18821CA29}"/>
              </a:ext>
            </a:extLst>
          </p:cNvPr>
          <p:cNvSpPr>
            <a:spLocks noGrp="1"/>
          </p:cNvSpPr>
          <p:nvPr>
            <p:ph type="body" sz="quarter" idx="10"/>
          </p:nvPr>
        </p:nvSpPr>
        <p:spPr>
          <a:xfrm>
            <a:off x="621030" y="3568783"/>
            <a:ext cx="6790126" cy="770445"/>
          </a:xfrm>
        </p:spPr>
        <p:txBody>
          <a:bodyPr/>
          <a:lstStyle/>
          <a:p>
            <a:r>
              <a:rPr lang="en-US" dirty="0"/>
              <a:t>Profs Jenny Hill &amp; </a:t>
            </a:r>
            <a:r>
              <a:rPr lang="en-US" dirty="0" err="1"/>
              <a:t>Kamjia</a:t>
            </a:r>
            <a:r>
              <a:rPr lang="en-US" dirty="0"/>
              <a:t> Phiri</a:t>
            </a:r>
          </a:p>
          <a:p>
            <a:r>
              <a:rPr lang="en-US" dirty="0"/>
              <a:t>Chemoprevention Alliance 2026, Uganda</a:t>
            </a:r>
          </a:p>
        </p:txBody>
      </p:sp>
      <p:pic>
        <p:nvPicPr>
          <p:cNvPr id="8" name="Picture 7">
            <a:extLst>
              <a:ext uri="{FF2B5EF4-FFF2-40B4-BE49-F238E27FC236}">
                <a16:creationId xmlns:a16="http://schemas.microsoft.com/office/drawing/2014/main" id="{2A9F11E4-80D3-E7B3-4228-018FD4CBE8C3}"/>
              </a:ext>
            </a:extLst>
          </p:cNvPr>
          <p:cNvPicPr>
            <a:picLocks noChangeAspect="1"/>
          </p:cNvPicPr>
          <p:nvPr/>
        </p:nvPicPr>
        <p:blipFill>
          <a:blip r:embed="rId3"/>
          <a:stretch>
            <a:fillRect/>
          </a:stretch>
        </p:blipFill>
        <p:spPr>
          <a:xfrm>
            <a:off x="7759256" y="3442730"/>
            <a:ext cx="1193357" cy="728150"/>
          </a:xfrm>
          <a:prstGeom prst="rect">
            <a:avLst/>
          </a:prstGeom>
        </p:spPr>
      </p:pic>
    </p:spTree>
    <p:extLst>
      <p:ext uri="{BB962C8B-B14F-4D97-AF65-F5344CB8AC3E}">
        <p14:creationId xmlns:p14="http://schemas.microsoft.com/office/powerpoint/2010/main" val="99682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3521A-4FA2-FEB2-01C2-4D8DCB72D8A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B204BB7-C79E-896D-5D79-24AEC630132D}"/>
              </a:ext>
            </a:extLst>
          </p:cNvPr>
          <p:cNvSpPr txBox="1"/>
          <p:nvPr/>
        </p:nvSpPr>
        <p:spPr>
          <a:xfrm>
            <a:off x="337823" y="212980"/>
            <a:ext cx="6662516" cy="523220"/>
          </a:xfrm>
          <a:prstGeom prst="rect">
            <a:avLst/>
          </a:prstGeom>
          <a:noFill/>
        </p:spPr>
        <p:txBody>
          <a:bodyPr wrap="square" rtlCol="0">
            <a:spAutoFit/>
          </a:bodyPr>
          <a:lstStyle/>
          <a:p>
            <a:r>
              <a:rPr lang="en-GB" sz="2800" b="1" dirty="0">
                <a:solidFill>
                  <a:schemeClr val="accent1"/>
                </a:solidFill>
                <a:latin typeface="+mj-lt"/>
                <a:ea typeface="+mj-ea"/>
                <a:cs typeface="+mj-cs"/>
              </a:rPr>
              <a:t>PDMC Guidelines</a:t>
            </a:r>
          </a:p>
        </p:txBody>
      </p:sp>
      <p:pic>
        <p:nvPicPr>
          <p:cNvPr id="2" name="Picture 1" descr="A logo of a university&#10;&#10;Description automatically generated">
            <a:extLst>
              <a:ext uri="{FF2B5EF4-FFF2-40B4-BE49-F238E27FC236}">
                <a16:creationId xmlns:a16="http://schemas.microsoft.com/office/drawing/2014/main" id="{7B730676-C345-143D-C618-47D8A8025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032" y="4379820"/>
            <a:ext cx="381476" cy="372904"/>
          </a:xfrm>
          <a:prstGeom prst="rect">
            <a:avLst/>
          </a:prstGeom>
        </p:spPr>
      </p:pic>
      <p:pic>
        <p:nvPicPr>
          <p:cNvPr id="3" name="Picture 2" descr="A yellow and green logo&#10;&#10;Description automatically generated">
            <a:extLst>
              <a:ext uri="{FF2B5EF4-FFF2-40B4-BE49-F238E27FC236}">
                <a16:creationId xmlns:a16="http://schemas.microsoft.com/office/drawing/2014/main" id="{D0189DB1-E321-E7B2-9D44-A8A2601FD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935" y="4383629"/>
            <a:ext cx="370523" cy="361950"/>
          </a:xfrm>
          <a:prstGeom prst="rect">
            <a:avLst/>
          </a:prstGeom>
        </p:spPr>
      </p:pic>
      <p:pic>
        <p:nvPicPr>
          <p:cNvPr id="14" name="Picture 13" descr="A logo with red and blue letters&#10;&#10;Description automatically generated">
            <a:extLst>
              <a:ext uri="{FF2B5EF4-FFF2-40B4-BE49-F238E27FC236}">
                <a16:creationId xmlns:a16="http://schemas.microsoft.com/office/drawing/2014/main" id="{FF19C7EF-5389-7948-56C8-2A035443F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206" y="4504597"/>
            <a:ext cx="388620" cy="240983"/>
          </a:xfrm>
          <a:prstGeom prst="rect">
            <a:avLst/>
          </a:prstGeom>
        </p:spPr>
      </p:pic>
      <p:pic>
        <p:nvPicPr>
          <p:cNvPr id="15" name="Picture 14" descr="A blue circle with a snake and a crown&#10;&#10;Description automatically generated">
            <a:extLst>
              <a:ext uri="{FF2B5EF4-FFF2-40B4-BE49-F238E27FC236}">
                <a16:creationId xmlns:a16="http://schemas.microsoft.com/office/drawing/2014/main" id="{2E1032A9-7647-5E82-3328-544759EF71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408" y="4466973"/>
            <a:ext cx="310991" cy="298609"/>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1422E36E-EFA4-F31B-D779-A6456E8E1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9785" y="4518884"/>
            <a:ext cx="940118" cy="240030"/>
          </a:xfrm>
          <a:prstGeom prst="rect">
            <a:avLst/>
          </a:prstGeom>
        </p:spPr>
      </p:pic>
      <p:pic>
        <p:nvPicPr>
          <p:cNvPr id="17" name="Picture 16" descr="A red and black logo&#10;&#10;Description automatically generated">
            <a:extLst>
              <a:ext uri="{FF2B5EF4-FFF2-40B4-BE49-F238E27FC236}">
                <a16:creationId xmlns:a16="http://schemas.microsoft.com/office/drawing/2014/main" id="{D73698D2-F667-4929-5A30-005243D83F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9432" y="4504597"/>
            <a:ext cx="357188" cy="275273"/>
          </a:xfrm>
          <a:prstGeom prst="rect">
            <a:avLst/>
          </a:prstGeom>
        </p:spPr>
      </p:pic>
      <p:pic>
        <p:nvPicPr>
          <p:cNvPr id="20" name="Picture 19" descr="A red and white logo&#10;&#10;Description automatically generated">
            <a:extLst>
              <a:ext uri="{FF2B5EF4-FFF2-40B4-BE49-F238E27FC236}">
                <a16:creationId xmlns:a16="http://schemas.microsoft.com/office/drawing/2014/main" id="{FC208AC9-A5C5-03BE-9FFC-79D133926D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414" y="4419909"/>
            <a:ext cx="331946" cy="331946"/>
          </a:xfrm>
          <a:prstGeom prst="rect">
            <a:avLst/>
          </a:prstGeom>
        </p:spPr>
      </p:pic>
      <p:pic>
        <p:nvPicPr>
          <p:cNvPr id="5" name="Picture 4" descr="A red background with white text&#10;&#10;Description automatically generated">
            <a:extLst>
              <a:ext uri="{FF2B5EF4-FFF2-40B4-BE49-F238E27FC236}">
                <a16:creationId xmlns:a16="http://schemas.microsoft.com/office/drawing/2014/main" id="{F3DC4E32-5F60-9000-031B-AD5563A323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1089" y="4423159"/>
            <a:ext cx="339772" cy="341471"/>
          </a:xfrm>
          <a:prstGeom prst="rect">
            <a:avLst/>
          </a:prstGeom>
        </p:spPr>
      </p:pic>
      <p:pic>
        <p:nvPicPr>
          <p:cNvPr id="7" name="Picture 6">
            <a:extLst>
              <a:ext uri="{FF2B5EF4-FFF2-40B4-BE49-F238E27FC236}">
                <a16:creationId xmlns:a16="http://schemas.microsoft.com/office/drawing/2014/main" id="{EC3BCCEC-AA31-2389-767E-BB1D85260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803" y="4398585"/>
            <a:ext cx="393558" cy="398747"/>
          </a:xfrm>
          <a:prstGeom prst="rect">
            <a:avLst/>
          </a:prstGeom>
        </p:spPr>
      </p:pic>
      <p:pic>
        <p:nvPicPr>
          <p:cNvPr id="13" name="Picture 12">
            <a:extLst>
              <a:ext uri="{FF2B5EF4-FFF2-40B4-BE49-F238E27FC236}">
                <a16:creationId xmlns:a16="http://schemas.microsoft.com/office/drawing/2014/main" id="{CFE4A812-9A6D-073A-BDEC-7C9A19F7B0D7}"/>
              </a:ext>
            </a:extLst>
          </p:cNvPr>
          <p:cNvPicPr>
            <a:picLocks noChangeAspect="1"/>
          </p:cNvPicPr>
          <p:nvPr/>
        </p:nvPicPr>
        <p:blipFill>
          <a:blip r:embed="rId12"/>
          <a:stretch>
            <a:fillRect/>
          </a:stretch>
        </p:blipFill>
        <p:spPr>
          <a:xfrm>
            <a:off x="6737174" y="371531"/>
            <a:ext cx="2343728" cy="2200219"/>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E97DD8D9-B108-A733-B0BF-0FDDAC5C7277}"/>
              </a:ext>
            </a:extLst>
          </p:cNvPr>
          <p:cNvPicPr>
            <a:picLocks noChangeAspect="1"/>
          </p:cNvPicPr>
          <p:nvPr/>
        </p:nvPicPr>
        <p:blipFill>
          <a:blip r:embed="rId13"/>
          <a:stretch>
            <a:fillRect/>
          </a:stretch>
        </p:blipFill>
        <p:spPr>
          <a:xfrm>
            <a:off x="373077" y="834299"/>
            <a:ext cx="6470791" cy="1335243"/>
          </a:xfrm>
          <a:prstGeom prst="rect">
            <a:avLst/>
          </a:prstGeom>
        </p:spPr>
      </p:pic>
      <p:pic>
        <p:nvPicPr>
          <p:cNvPr id="11" name="Picture 10" descr="A close-up of a white background&#10;&#10;AI-generated content may be incorrect.">
            <a:extLst>
              <a:ext uri="{FF2B5EF4-FFF2-40B4-BE49-F238E27FC236}">
                <a16:creationId xmlns:a16="http://schemas.microsoft.com/office/drawing/2014/main" id="{57A21B5F-CBAE-9348-5D56-AD5A2BB1F33F}"/>
              </a:ext>
            </a:extLst>
          </p:cNvPr>
          <p:cNvPicPr>
            <a:picLocks noChangeAspect="1"/>
          </p:cNvPicPr>
          <p:nvPr/>
        </p:nvPicPr>
        <p:blipFill>
          <a:blip r:embed="rId14"/>
          <a:stretch>
            <a:fillRect/>
          </a:stretch>
        </p:blipFill>
        <p:spPr>
          <a:xfrm>
            <a:off x="473290" y="2245942"/>
            <a:ext cx="6410640" cy="1658854"/>
          </a:xfrm>
          <a:prstGeom prst="rect">
            <a:avLst/>
          </a:prstGeom>
        </p:spPr>
      </p:pic>
    </p:spTree>
    <p:extLst>
      <p:ext uri="{BB962C8B-B14F-4D97-AF65-F5344CB8AC3E}">
        <p14:creationId xmlns:p14="http://schemas.microsoft.com/office/powerpoint/2010/main" val="243633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25D79-C61F-9C91-F148-08ECDE40B6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38D046-4E31-9566-F165-600A9004DD8F}"/>
              </a:ext>
            </a:extLst>
          </p:cNvPr>
          <p:cNvSpPr txBox="1"/>
          <p:nvPr/>
        </p:nvSpPr>
        <p:spPr>
          <a:xfrm>
            <a:off x="337823" y="212980"/>
            <a:ext cx="6662516" cy="523220"/>
          </a:xfrm>
          <a:prstGeom prst="rect">
            <a:avLst/>
          </a:prstGeom>
          <a:noFill/>
        </p:spPr>
        <p:txBody>
          <a:bodyPr wrap="square" rtlCol="0">
            <a:spAutoFit/>
          </a:bodyPr>
          <a:lstStyle/>
          <a:p>
            <a:r>
              <a:rPr lang="en-GB" sz="2800" b="1" dirty="0">
                <a:solidFill>
                  <a:schemeClr val="accent1"/>
                </a:solidFill>
                <a:latin typeface="+mj-lt"/>
                <a:ea typeface="+mj-ea"/>
                <a:cs typeface="+mj-cs"/>
              </a:rPr>
              <a:t>PDMC Evidence</a:t>
            </a:r>
          </a:p>
        </p:txBody>
      </p:sp>
      <p:pic>
        <p:nvPicPr>
          <p:cNvPr id="2" name="Picture 1" descr="A logo of a university&#10;&#10;Description automatically generated">
            <a:extLst>
              <a:ext uri="{FF2B5EF4-FFF2-40B4-BE49-F238E27FC236}">
                <a16:creationId xmlns:a16="http://schemas.microsoft.com/office/drawing/2014/main" id="{AE5B71F1-B148-4D2B-34EB-A18237E36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1032" y="4379820"/>
            <a:ext cx="381476" cy="372904"/>
          </a:xfrm>
          <a:prstGeom prst="rect">
            <a:avLst/>
          </a:prstGeom>
        </p:spPr>
      </p:pic>
      <p:pic>
        <p:nvPicPr>
          <p:cNvPr id="3" name="Picture 2" descr="A yellow and green logo&#10;&#10;Description automatically generated">
            <a:extLst>
              <a:ext uri="{FF2B5EF4-FFF2-40B4-BE49-F238E27FC236}">
                <a16:creationId xmlns:a16="http://schemas.microsoft.com/office/drawing/2014/main" id="{0A96F076-C56C-5136-41ED-585621A61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935" y="4383629"/>
            <a:ext cx="370523" cy="361950"/>
          </a:xfrm>
          <a:prstGeom prst="rect">
            <a:avLst/>
          </a:prstGeom>
        </p:spPr>
      </p:pic>
      <p:pic>
        <p:nvPicPr>
          <p:cNvPr id="14" name="Picture 13" descr="A logo with red and blue letters&#10;&#10;Description automatically generated">
            <a:extLst>
              <a:ext uri="{FF2B5EF4-FFF2-40B4-BE49-F238E27FC236}">
                <a16:creationId xmlns:a16="http://schemas.microsoft.com/office/drawing/2014/main" id="{5FAF6C61-AE30-2F2D-D294-CC82A13DF7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206" y="4504597"/>
            <a:ext cx="388620" cy="240983"/>
          </a:xfrm>
          <a:prstGeom prst="rect">
            <a:avLst/>
          </a:prstGeom>
        </p:spPr>
      </p:pic>
      <p:pic>
        <p:nvPicPr>
          <p:cNvPr id="15" name="Picture 14" descr="A blue circle with a snake and a crown&#10;&#10;Description automatically generated">
            <a:extLst>
              <a:ext uri="{FF2B5EF4-FFF2-40B4-BE49-F238E27FC236}">
                <a16:creationId xmlns:a16="http://schemas.microsoft.com/office/drawing/2014/main" id="{0E1A4ED9-6011-0420-EC4C-170E83006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408" y="4466973"/>
            <a:ext cx="310991" cy="298609"/>
          </a:xfrm>
          <a:prstGeom prst="rect">
            <a:avLst/>
          </a:prstGeom>
        </p:spPr>
      </p:pic>
      <p:pic>
        <p:nvPicPr>
          <p:cNvPr id="16" name="Picture 15" descr="A black and white logo&#10;&#10;Description automatically generated">
            <a:extLst>
              <a:ext uri="{FF2B5EF4-FFF2-40B4-BE49-F238E27FC236}">
                <a16:creationId xmlns:a16="http://schemas.microsoft.com/office/drawing/2014/main" id="{6965FF74-EC4A-96CB-D02F-FF830D3C63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9785" y="4518884"/>
            <a:ext cx="940118" cy="240030"/>
          </a:xfrm>
          <a:prstGeom prst="rect">
            <a:avLst/>
          </a:prstGeom>
        </p:spPr>
      </p:pic>
      <p:pic>
        <p:nvPicPr>
          <p:cNvPr id="17" name="Picture 16" descr="A red and black logo&#10;&#10;Description automatically generated">
            <a:extLst>
              <a:ext uri="{FF2B5EF4-FFF2-40B4-BE49-F238E27FC236}">
                <a16:creationId xmlns:a16="http://schemas.microsoft.com/office/drawing/2014/main" id="{7B04F5B6-BAF0-28CD-45EE-7DC8F3A5E5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9432" y="4504597"/>
            <a:ext cx="357188" cy="275273"/>
          </a:xfrm>
          <a:prstGeom prst="rect">
            <a:avLst/>
          </a:prstGeom>
        </p:spPr>
      </p:pic>
      <p:pic>
        <p:nvPicPr>
          <p:cNvPr id="20" name="Picture 19" descr="A red and white logo&#10;&#10;Description automatically generated">
            <a:extLst>
              <a:ext uri="{FF2B5EF4-FFF2-40B4-BE49-F238E27FC236}">
                <a16:creationId xmlns:a16="http://schemas.microsoft.com/office/drawing/2014/main" id="{A853E6E6-9CC4-E882-DDCE-2148A1234D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414" y="4419909"/>
            <a:ext cx="331946" cy="331946"/>
          </a:xfrm>
          <a:prstGeom prst="rect">
            <a:avLst/>
          </a:prstGeom>
        </p:spPr>
      </p:pic>
      <p:pic>
        <p:nvPicPr>
          <p:cNvPr id="5" name="Picture 4" descr="A red background with white text&#10;&#10;Description automatically generated">
            <a:extLst>
              <a:ext uri="{FF2B5EF4-FFF2-40B4-BE49-F238E27FC236}">
                <a16:creationId xmlns:a16="http://schemas.microsoft.com/office/drawing/2014/main" id="{567A7EAB-F8C2-3E5C-0A0E-A75BF7035A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1089" y="4423159"/>
            <a:ext cx="339772" cy="341471"/>
          </a:xfrm>
          <a:prstGeom prst="rect">
            <a:avLst/>
          </a:prstGeom>
        </p:spPr>
      </p:pic>
      <p:pic>
        <p:nvPicPr>
          <p:cNvPr id="7" name="Picture 6">
            <a:extLst>
              <a:ext uri="{FF2B5EF4-FFF2-40B4-BE49-F238E27FC236}">
                <a16:creationId xmlns:a16="http://schemas.microsoft.com/office/drawing/2014/main" id="{FB4B48FE-1849-3145-14C9-4AFF887614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803" y="4398585"/>
            <a:ext cx="393558" cy="398747"/>
          </a:xfrm>
          <a:prstGeom prst="rect">
            <a:avLst/>
          </a:prstGeom>
        </p:spPr>
      </p:pic>
      <p:sp>
        <p:nvSpPr>
          <p:cNvPr id="6" name="Text Placeholder 1">
            <a:extLst>
              <a:ext uri="{FF2B5EF4-FFF2-40B4-BE49-F238E27FC236}">
                <a16:creationId xmlns:a16="http://schemas.microsoft.com/office/drawing/2014/main" id="{94B99927-B6C2-75E5-7247-159EE9D262E9}"/>
              </a:ext>
            </a:extLst>
          </p:cNvPr>
          <p:cNvSpPr txBox="1">
            <a:spLocks/>
          </p:cNvSpPr>
          <p:nvPr/>
        </p:nvSpPr>
        <p:spPr>
          <a:xfrm>
            <a:off x="337823" y="1180755"/>
            <a:ext cx="3776068" cy="2565345"/>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fontAlgn="ctr">
              <a:spcBef>
                <a:spcPts val="450"/>
              </a:spcBef>
              <a:buFont typeface="Arial" panose="020B0604020202020204" pitchFamily="34" charset="0"/>
              <a:buChar char="•"/>
            </a:pPr>
            <a:r>
              <a:rPr lang="en-GB" dirty="0">
                <a:solidFill>
                  <a:schemeClr val="tx1"/>
                </a:solidFill>
              </a:rPr>
              <a:t>Children admitted with </a:t>
            </a:r>
            <a:r>
              <a:rPr lang="en-GB" b="1" dirty="0">
                <a:solidFill>
                  <a:schemeClr val="tx1"/>
                </a:solidFill>
              </a:rPr>
              <a:t>severe anaemia </a:t>
            </a:r>
            <a:r>
              <a:rPr lang="en-GB" dirty="0">
                <a:solidFill>
                  <a:schemeClr val="tx1"/>
                </a:solidFill>
              </a:rPr>
              <a:t>at substantial risk of readmission or death within six months post-discharge.</a:t>
            </a:r>
          </a:p>
          <a:p>
            <a:pPr marL="257175" indent="-257175" fontAlgn="ctr">
              <a:spcBef>
                <a:spcPts val="450"/>
              </a:spcBef>
              <a:buFont typeface="Arial" panose="020B0604020202020204" pitchFamily="34" charset="0"/>
              <a:buChar char="•"/>
            </a:pPr>
            <a:r>
              <a:rPr lang="en-GB" dirty="0">
                <a:solidFill>
                  <a:schemeClr val="tx1"/>
                </a:solidFill>
              </a:rPr>
              <a:t>PDMC reduced all-cause mortality by </a:t>
            </a:r>
            <a:r>
              <a:rPr lang="en-GB" b="1" dirty="0">
                <a:solidFill>
                  <a:schemeClr val="tx1"/>
                </a:solidFill>
              </a:rPr>
              <a:t>77% </a:t>
            </a:r>
            <a:r>
              <a:rPr lang="en-GB" dirty="0">
                <a:solidFill>
                  <a:schemeClr val="tx1"/>
                </a:solidFill>
              </a:rPr>
              <a:t>and all-cause readmissions by </a:t>
            </a:r>
            <a:r>
              <a:rPr lang="en-GB" b="1" dirty="0">
                <a:solidFill>
                  <a:schemeClr val="tx1"/>
                </a:solidFill>
              </a:rPr>
              <a:t>55% </a:t>
            </a:r>
            <a:r>
              <a:rPr lang="en-GB" dirty="0">
                <a:solidFill>
                  <a:schemeClr val="tx1"/>
                </a:solidFill>
              </a:rPr>
              <a:t>in the intervention period. </a:t>
            </a:r>
          </a:p>
          <a:p>
            <a:pPr marL="257175" indent="-257175" fontAlgn="ctr">
              <a:spcBef>
                <a:spcPts val="450"/>
              </a:spcBef>
              <a:buFont typeface="Arial" panose="020B0604020202020204" pitchFamily="34" charset="0"/>
              <a:buChar char="•"/>
            </a:pPr>
            <a:r>
              <a:rPr lang="en-GB" b="1" dirty="0">
                <a:solidFill>
                  <a:schemeClr val="tx1"/>
                </a:solidFill>
              </a:rPr>
              <a:t>PDMC</a:t>
            </a:r>
            <a:r>
              <a:rPr lang="en-GB" dirty="0">
                <a:solidFill>
                  <a:schemeClr val="tx1"/>
                </a:solidFill>
              </a:rPr>
              <a:t> - full treatment courses of long-acting antimalarials at scheduled intervals, </a:t>
            </a:r>
            <a:r>
              <a:rPr lang="en-GB" i="1" dirty="0">
                <a:solidFill>
                  <a:schemeClr val="tx1"/>
                </a:solidFill>
              </a:rPr>
              <a:t>irrespective of malaria status at discharge</a:t>
            </a:r>
            <a:r>
              <a:rPr lang="en-GB" dirty="0">
                <a:solidFill>
                  <a:schemeClr val="tx1"/>
                </a:solidFill>
              </a:rPr>
              <a:t>.</a:t>
            </a:r>
          </a:p>
          <a:p>
            <a:pPr marL="257175" indent="-257175" fontAlgn="ctr">
              <a:spcBef>
                <a:spcPts val="450"/>
              </a:spcBef>
              <a:buFont typeface="Arial" panose="020B0604020202020204" pitchFamily="34" charset="0"/>
              <a:buChar char="•"/>
            </a:pPr>
            <a:r>
              <a:rPr lang="en-GB" b="1" dirty="0">
                <a:solidFill>
                  <a:schemeClr val="tx1"/>
                </a:solidFill>
              </a:rPr>
              <a:t>Evidence gap – Implementation strategies and considerations</a:t>
            </a:r>
          </a:p>
        </p:txBody>
      </p:sp>
      <p:pic>
        <p:nvPicPr>
          <p:cNvPr id="22" name="Picture 21">
            <a:extLst>
              <a:ext uri="{FF2B5EF4-FFF2-40B4-BE49-F238E27FC236}">
                <a16:creationId xmlns:a16="http://schemas.microsoft.com/office/drawing/2014/main" id="{97CA8A73-A0E6-043D-1704-10EFBC8DF4CB}"/>
              </a:ext>
            </a:extLst>
          </p:cNvPr>
          <p:cNvPicPr>
            <a:picLocks noChangeAspect="1"/>
          </p:cNvPicPr>
          <p:nvPr/>
        </p:nvPicPr>
        <p:blipFill>
          <a:blip r:embed="rId12"/>
          <a:stretch>
            <a:fillRect/>
          </a:stretch>
        </p:blipFill>
        <p:spPr>
          <a:xfrm>
            <a:off x="4353868" y="562724"/>
            <a:ext cx="4310217" cy="1404111"/>
          </a:xfrm>
          <a:prstGeom prst="rect">
            <a:avLst/>
          </a:prstGeom>
        </p:spPr>
      </p:pic>
      <p:pic>
        <p:nvPicPr>
          <p:cNvPr id="8" name="Picture 7">
            <a:extLst>
              <a:ext uri="{FF2B5EF4-FFF2-40B4-BE49-F238E27FC236}">
                <a16:creationId xmlns:a16="http://schemas.microsoft.com/office/drawing/2014/main" id="{2FDB8BDA-43C4-4F3F-F719-9BD7FD05E560}"/>
              </a:ext>
            </a:extLst>
          </p:cNvPr>
          <p:cNvPicPr>
            <a:picLocks noChangeAspect="1"/>
          </p:cNvPicPr>
          <p:nvPr/>
        </p:nvPicPr>
        <p:blipFill>
          <a:blip r:embed="rId13"/>
          <a:stretch>
            <a:fillRect/>
          </a:stretch>
        </p:blipFill>
        <p:spPr>
          <a:xfrm>
            <a:off x="4916620" y="2406097"/>
            <a:ext cx="3027910" cy="1992488"/>
          </a:xfrm>
          <a:prstGeom prst="rect">
            <a:avLst/>
          </a:prstGeom>
          <a:ln w="57150">
            <a:solidFill>
              <a:schemeClr val="tx1"/>
            </a:solidFill>
          </a:ln>
        </p:spPr>
      </p:pic>
      <p:sp>
        <p:nvSpPr>
          <p:cNvPr id="9" name="Arrow: Right 8">
            <a:extLst>
              <a:ext uri="{FF2B5EF4-FFF2-40B4-BE49-F238E27FC236}">
                <a16:creationId xmlns:a16="http://schemas.microsoft.com/office/drawing/2014/main" id="{0A0AF2FB-CF6B-A795-201A-244C4E063B80}"/>
              </a:ext>
            </a:extLst>
          </p:cNvPr>
          <p:cNvSpPr/>
          <p:nvPr/>
        </p:nvSpPr>
        <p:spPr>
          <a:xfrm>
            <a:off x="4113891" y="3098799"/>
            <a:ext cx="626533" cy="36124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11070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8A6E2-444E-0D9E-1684-1145C4FD0D4D}"/>
              </a:ext>
            </a:extLst>
          </p:cNvPr>
          <p:cNvSpPr>
            <a:spLocks noGrp="1"/>
          </p:cNvSpPr>
          <p:nvPr>
            <p:ph type="title"/>
          </p:nvPr>
        </p:nvSpPr>
        <p:spPr>
          <a:xfrm>
            <a:off x="811697" y="408995"/>
            <a:ext cx="7886700" cy="389742"/>
          </a:xfrm>
        </p:spPr>
        <p:txBody>
          <a:bodyPr/>
          <a:lstStyle/>
          <a:p>
            <a:r>
              <a:rPr lang="en-US" dirty="0"/>
              <a:t>PDMC benefits and demand</a:t>
            </a:r>
          </a:p>
        </p:txBody>
      </p:sp>
      <p:pic>
        <p:nvPicPr>
          <p:cNvPr id="7" name="Picture 6" descr="A screenshot of a computer&#10;&#10;AI-generated content may be incorrect.">
            <a:extLst>
              <a:ext uri="{FF2B5EF4-FFF2-40B4-BE49-F238E27FC236}">
                <a16:creationId xmlns:a16="http://schemas.microsoft.com/office/drawing/2014/main" id="{ED2571B7-F29B-2C8A-EB36-581E03E7D3B7}"/>
              </a:ext>
            </a:extLst>
          </p:cNvPr>
          <p:cNvPicPr>
            <a:picLocks noChangeAspect="1"/>
          </p:cNvPicPr>
          <p:nvPr/>
        </p:nvPicPr>
        <p:blipFill>
          <a:blip r:embed="rId3"/>
          <a:stretch>
            <a:fillRect/>
          </a:stretch>
        </p:blipFill>
        <p:spPr>
          <a:xfrm>
            <a:off x="6544370" y="3167517"/>
            <a:ext cx="2588013" cy="1975983"/>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9F12BACE-5B9B-D10E-B087-2C4F83A3622C}"/>
              </a:ext>
            </a:extLst>
          </p:cNvPr>
          <p:cNvPicPr>
            <a:picLocks noChangeAspect="1"/>
          </p:cNvPicPr>
          <p:nvPr/>
        </p:nvPicPr>
        <p:blipFill>
          <a:blip r:embed="rId4"/>
          <a:stretch>
            <a:fillRect/>
          </a:stretch>
        </p:blipFill>
        <p:spPr>
          <a:xfrm>
            <a:off x="6544371" y="0"/>
            <a:ext cx="2588013" cy="3209847"/>
          </a:xfrm>
          <a:prstGeom prst="rect">
            <a:avLst/>
          </a:prstGeom>
        </p:spPr>
      </p:pic>
      <p:pic>
        <p:nvPicPr>
          <p:cNvPr id="3" name="Picture 2" descr="A map of africa with different shades of blue&#10;&#10;AI-generated content may be incorrect.">
            <a:extLst>
              <a:ext uri="{FF2B5EF4-FFF2-40B4-BE49-F238E27FC236}">
                <a16:creationId xmlns:a16="http://schemas.microsoft.com/office/drawing/2014/main" id="{310F3D31-DE54-23C6-12C9-593FC7643916}"/>
              </a:ext>
            </a:extLst>
          </p:cNvPr>
          <p:cNvPicPr>
            <a:picLocks noChangeAspect="1"/>
          </p:cNvPicPr>
          <p:nvPr/>
        </p:nvPicPr>
        <p:blipFill>
          <a:blip r:embed="rId5"/>
          <a:stretch>
            <a:fillRect/>
          </a:stretch>
        </p:blipFill>
        <p:spPr>
          <a:xfrm>
            <a:off x="3354556" y="1044997"/>
            <a:ext cx="2800981" cy="2912701"/>
          </a:xfrm>
          <a:prstGeom prst="rect">
            <a:avLst/>
          </a:prstGeom>
        </p:spPr>
      </p:pic>
      <p:sp>
        <p:nvSpPr>
          <p:cNvPr id="5" name="TextBox 4">
            <a:extLst>
              <a:ext uri="{FF2B5EF4-FFF2-40B4-BE49-F238E27FC236}">
                <a16:creationId xmlns:a16="http://schemas.microsoft.com/office/drawing/2014/main" id="{135452F6-511B-A8D5-D4AB-1431B83AC75B}"/>
              </a:ext>
            </a:extLst>
          </p:cNvPr>
          <p:cNvSpPr txBox="1"/>
          <p:nvPr/>
        </p:nvSpPr>
        <p:spPr>
          <a:xfrm>
            <a:off x="1212218" y="4480589"/>
            <a:ext cx="3670226" cy="507831"/>
          </a:xfrm>
          <a:prstGeom prst="rect">
            <a:avLst/>
          </a:prstGeom>
          <a:noFill/>
        </p:spPr>
        <p:txBody>
          <a:bodyPr wrap="square" rtlCol="0">
            <a:spAutoFit/>
          </a:bodyPr>
          <a:lstStyle/>
          <a:p>
            <a:r>
              <a:rPr lang="en-GB" dirty="0"/>
              <a:t>Okell LC, et al. Nat Commun. 2023 </a:t>
            </a:r>
            <a:r>
              <a:rPr lang="en-GB" dirty="0" err="1"/>
              <a:t>doi</a:t>
            </a:r>
            <a:r>
              <a:rPr lang="en-GB" dirty="0"/>
              <a:t>: </a:t>
            </a:r>
            <a:r>
              <a:rPr lang="en-GB" dirty="0">
                <a:hlinkClick r:id="rId6"/>
              </a:rPr>
              <a:t>http://10.1038/s41467-023-35939-w</a:t>
            </a:r>
            <a:r>
              <a:rPr lang="en-GB" dirty="0"/>
              <a:t>  </a:t>
            </a:r>
          </a:p>
        </p:txBody>
      </p:sp>
      <p:sp>
        <p:nvSpPr>
          <p:cNvPr id="2" name="TextBox 1">
            <a:extLst>
              <a:ext uri="{FF2B5EF4-FFF2-40B4-BE49-F238E27FC236}">
                <a16:creationId xmlns:a16="http://schemas.microsoft.com/office/drawing/2014/main" id="{368C0F0F-AC75-9F2F-AFA8-EFDEE9A54503}"/>
              </a:ext>
            </a:extLst>
          </p:cNvPr>
          <p:cNvSpPr txBox="1"/>
          <p:nvPr/>
        </p:nvSpPr>
        <p:spPr>
          <a:xfrm>
            <a:off x="473463" y="982908"/>
            <a:ext cx="2881092" cy="3170099"/>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200" dirty="0"/>
              <a:t>Readmissions are 20-60 times higher than in community peers</a:t>
            </a:r>
          </a:p>
          <a:p>
            <a:pPr marL="171450" indent="-171450">
              <a:spcAft>
                <a:spcPts val="600"/>
              </a:spcAft>
              <a:buFont typeface="Arial" panose="020B0604020202020204" pitchFamily="34" charset="0"/>
              <a:buChar char="•"/>
            </a:pPr>
            <a:r>
              <a:rPr lang="en-GB" sz="1200" dirty="0"/>
              <a:t>Could benefit 123,000 children yearly (54,000 – 283,000)</a:t>
            </a:r>
          </a:p>
          <a:p>
            <a:pPr marL="171450" indent="-171450">
              <a:spcAft>
                <a:spcPts val="600"/>
              </a:spcAft>
              <a:buFont typeface="Arial" panose="020B0604020202020204" pitchFamily="34" charset="0"/>
              <a:buChar char="•"/>
            </a:pPr>
            <a:r>
              <a:rPr lang="en-GB" sz="1200" dirty="0"/>
              <a:t>Could avert ~36,000 (range 16,000-82,000) readmissions per year</a:t>
            </a:r>
          </a:p>
          <a:p>
            <a:pPr marL="171450" indent="-171450">
              <a:buFont typeface="Arial" panose="020B0604020202020204" pitchFamily="34" charset="0"/>
              <a:buChar char="•"/>
            </a:pPr>
            <a:r>
              <a:rPr lang="en-GB" sz="1200" dirty="0"/>
              <a:t>Number needed to treat (NNT) to: Prevent one malaria readmission</a:t>
            </a:r>
          </a:p>
          <a:p>
            <a:pPr marL="514350" lvl="1" indent="-171450">
              <a:buFont typeface="Arial" panose="020B0604020202020204" pitchFamily="34" charset="0"/>
              <a:buChar char="•"/>
            </a:pPr>
            <a:r>
              <a:rPr lang="en-GB" sz="1200" dirty="0"/>
              <a:t>Nigeria: NNT = 3.1 </a:t>
            </a:r>
          </a:p>
          <a:p>
            <a:pPr marL="514350" lvl="1" indent="-171450">
              <a:buFont typeface="Arial" panose="020B0604020202020204" pitchFamily="34" charset="0"/>
              <a:buChar char="•"/>
            </a:pPr>
            <a:r>
              <a:rPr lang="en-GB" sz="1200" dirty="0"/>
              <a:t>DRC: NNT = 2.9</a:t>
            </a:r>
          </a:p>
          <a:p>
            <a:pPr marL="514350" lvl="1" indent="-171450">
              <a:spcAft>
                <a:spcPts val="600"/>
              </a:spcAft>
              <a:buFont typeface="Arial" panose="020B0604020202020204" pitchFamily="34" charset="0"/>
              <a:buChar char="•"/>
            </a:pPr>
            <a:r>
              <a:rPr lang="en-GB" sz="1200" dirty="0"/>
              <a:t>Countries PfPR</a:t>
            </a:r>
            <a:r>
              <a:rPr lang="en-GB" sz="1200" baseline="-25000" dirty="0"/>
              <a:t>2–10</a:t>
            </a:r>
            <a:r>
              <a:rPr lang="en-GB" sz="1200" dirty="0"/>
              <a:t> &gt;10%  =&lt;10</a:t>
            </a:r>
          </a:p>
          <a:p>
            <a:pPr marL="171450" indent="-171450">
              <a:buFont typeface="Arial" panose="020B0604020202020204" pitchFamily="34" charset="0"/>
              <a:buChar char="•"/>
            </a:pPr>
            <a:r>
              <a:rPr lang="en-GB" sz="1200" dirty="0"/>
              <a:t>Prevent one death</a:t>
            </a:r>
          </a:p>
          <a:p>
            <a:pPr marL="514350" lvl="1" indent="-171450">
              <a:buFont typeface="Arial" panose="020B0604020202020204" pitchFamily="34" charset="0"/>
              <a:buChar char="•"/>
            </a:pPr>
            <a:r>
              <a:rPr lang="en-GB" sz="1200" dirty="0"/>
              <a:t>&lt;100 in 23 countries</a:t>
            </a:r>
          </a:p>
          <a:p>
            <a:pPr marL="514350" lvl="1" indent="-171450">
              <a:buFont typeface="Arial" panose="020B0604020202020204" pitchFamily="34" charset="0"/>
              <a:buChar char="•"/>
            </a:pPr>
            <a:r>
              <a:rPr lang="en-GB" sz="1200" dirty="0"/>
              <a:t>55 Nigeria</a:t>
            </a:r>
          </a:p>
          <a:p>
            <a:pPr marL="514350" lvl="1" indent="-171450">
              <a:buFont typeface="Arial" panose="020B0604020202020204" pitchFamily="34" charset="0"/>
              <a:buChar char="•"/>
            </a:pPr>
            <a:r>
              <a:rPr lang="en-GB" sz="1200" dirty="0"/>
              <a:t>53 DRC</a:t>
            </a:r>
          </a:p>
        </p:txBody>
      </p:sp>
    </p:spTree>
    <p:extLst>
      <p:ext uri="{BB962C8B-B14F-4D97-AF65-F5344CB8AC3E}">
        <p14:creationId xmlns:p14="http://schemas.microsoft.com/office/powerpoint/2010/main" val="4033962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F3E89-896C-DD10-19DE-3C6A547D99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393F61-322E-7F50-6597-378B10B62DC9}"/>
              </a:ext>
            </a:extLst>
          </p:cNvPr>
          <p:cNvSpPr>
            <a:spLocks noGrp="1"/>
          </p:cNvSpPr>
          <p:nvPr>
            <p:ph type="title"/>
          </p:nvPr>
        </p:nvSpPr>
        <p:spPr>
          <a:xfrm>
            <a:off x="818981" y="117778"/>
            <a:ext cx="7886700" cy="389742"/>
          </a:xfrm>
        </p:spPr>
        <p:txBody>
          <a:bodyPr/>
          <a:lstStyle/>
          <a:p>
            <a:r>
              <a:rPr lang="en-US" dirty="0"/>
              <a:t>Status of PDMC policy uptake and research</a:t>
            </a:r>
          </a:p>
        </p:txBody>
      </p:sp>
      <p:sp>
        <p:nvSpPr>
          <p:cNvPr id="11" name="TextBox 10">
            <a:extLst>
              <a:ext uri="{FF2B5EF4-FFF2-40B4-BE49-F238E27FC236}">
                <a16:creationId xmlns:a16="http://schemas.microsoft.com/office/drawing/2014/main" id="{F5EFFF56-C3C3-D948-E44D-3D8659CF502B}"/>
              </a:ext>
            </a:extLst>
          </p:cNvPr>
          <p:cNvSpPr txBox="1"/>
          <p:nvPr/>
        </p:nvSpPr>
        <p:spPr>
          <a:xfrm>
            <a:off x="569336" y="4648077"/>
            <a:ext cx="1912667" cy="461665"/>
          </a:xfrm>
          <a:prstGeom prst="rect">
            <a:avLst/>
          </a:prstGeom>
          <a:solidFill>
            <a:schemeClr val="bg1">
              <a:alpha val="56138"/>
            </a:schemeClr>
          </a:solidFill>
        </p:spPr>
        <p:txBody>
          <a:bodyPr wrap="square" rtlCol="0">
            <a:spAutoFit/>
          </a:bodyPr>
          <a:lstStyle/>
          <a:p>
            <a:pPr>
              <a:defRPr/>
            </a:pPr>
            <a:r>
              <a:rPr lang="en-US" sz="1200" dirty="0">
                <a:solidFill>
                  <a:prstClr val="white">
                    <a:lumMod val="65000"/>
                  </a:prstClr>
                </a:solidFill>
                <a:latin typeface="Aptos" panose="02110004020202020204"/>
                <a:sym typeface="Wingdings" pitchFamily="2" charset="2"/>
              </a:rPr>
              <a:t>Map created with mapchart.com</a:t>
            </a:r>
            <a:endParaRPr lang="en-US" sz="1200" dirty="0">
              <a:solidFill>
                <a:prstClr val="white">
                  <a:lumMod val="65000"/>
                </a:prstClr>
              </a:solidFill>
              <a:latin typeface="Aptos" panose="02110004020202020204"/>
            </a:endParaRPr>
          </a:p>
        </p:txBody>
      </p:sp>
      <p:pic>
        <p:nvPicPr>
          <p:cNvPr id="8" name="Picture 7">
            <a:extLst>
              <a:ext uri="{FF2B5EF4-FFF2-40B4-BE49-F238E27FC236}">
                <a16:creationId xmlns:a16="http://schemas.microsoft.com/office/drawing/2014/main" id="{B4CAD6A7-784B-79F1-FA2B-B2C17FDCC995}"/>
              </a:ext>
            </a:extLst>
          </p:cNvPr>
          <p:cNvPicPr>
            <a:picLocks noChangeAspect="1"/>
          </p:cNvPicPr>
          <p:nvPr/>
        </p:nvPicPr>
        <p:blipFill>
          <a:blip r:embed="rId3"/>
          <a:stretch>
            <a:fillRect/>
          </a:stretch>
        </p:blipFill>
        <p:spPr>
          <a:xfrm>
            <a:off x="2317236" y="655698"/>
            <a:ext cx="4467315" cy="4462662"/>
          </a:xfrm>
          <a:prstGeom prst="rect">
            <a:avLst/>
          </a:prstGeom>
        </p:spPr>
      </p:pic>
      <p:sp>
        <p:nvSpPr>
          <p:cNvPr id="17" name="TextBox 16">
            <a:extLst>
              <a:ext uri="{FF2B5EF4-FFF2-40B4-BE49-F238E27FC236}">
                <a16:creationId xmlns:a16="http://schemas.microsoft.com/office/drawing/2014/main" id="{187D2D2E-2EB6-6DC1-0776-C4263DEA19FD}"/>
              </a:ext>
            </a:extLst>
          </p:cNvPr>
          <p:cNvSpPr txBox="1"/>
          <p:nvPr/>
        </p:nvSpPr>
        <p:spPr>
          <a:xfrm>
            <a:off x="569336" y="2134626"/>
            <a:ext cx="2223910" cy="600164"/>
          </a:xfrm>
          <a:prstGeom prst="rect">
            <a:avLst/>
          </a:prstGeom>
          <a:noFill/>
          <a:ln w="28575">
            <a:solidFill>
              <a:srgbClr val="FFC000"/>
            </a:solidFill>
          </a:ln>
        </p:spPr>
        <p:txBody>
          <a:bodyPr wrap="square" rtlCol="0">
            <a:spAutoFit/>
          </a:bodyPr>
          <a:lstStyle/>
          <a:p>
            <a:r>
              <a:rPr lang="en-GB" sz="1100" dirty="0"/>
              <a:t>Benin </a:t>
            </a:r>
          </a:p>
          <a:p>
            <a:r>
              <a:rPr lang="en-GB" sz="1100" dirty="0"/>
              <a:t>- Formative research &amp; cluster randomised implementation trial</a:t>
            </a:r>
          </a:p>
        </p:txBody>
      </p:sp>
      <p:sp>
        <p:nvSpPr>
          <p:cNvPr id="6" name="TextBox 5">
            <a:extLst>
              <a:ext uri="{FF2B5EF4-FFF2-40B4-BE49-F238E27FC236}">
                <a16:creationId xmlns:a16="http://schemas.microsoft.com/office/drawing/2014/main" id="{C76885E1-D750-F484-8C51-15BAE1E71216}"/>
              </a:ext>
            </a:extLst>
          </p:cNvPr>
          <p:cNvSpPr txBox="1"/>
          <p:nvPr/>
        </p:nvSpPr>
        <p:spPr>
          <a:xfrm>
            <a:off x="6640939" y="798960"/>
            <a:ext cx="2262646" cy="92333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100" dirty="0"/>
              <a:t>Kenya</a:t>
            </a:r>
            <a:r>
              <a:rPr lang="en-GB" sz="1200" dirty="0"/>
              <a:t> </a:t>
            </a:r>
          </a:p>
          <a:p>
            <a:pPr marL="171450" indent="-171450">
              <a:buFontTx/>
              <a:buChar char="-"/>
            </a:pPr>
            <a:r>
              <a:rPr lang="en-GB" sz="1000" dirty="0"/>
              <a:t>Formative research &amp; cluster randomised  implementation trial</a:t>
            </a:r>
          </a:p>
          <a:p>
            <a:pPr marL="171450" indent="-171450">
              <a:buFontTx/>
              <a:buChar char="-"/>
            </a:pPr>
            <a:r>
              <a:rPr lang="en-GB" sz="1100" dirty="0"/>
              <a:t>PDMC + Azithromycin RCT</a:t>
            </a:r>
          </a:p>
          <a:p>
            <a:pPr marL="171450" indent="-171450">
              <a:buFontTx/>
              <a:buChar char="-"/>
            </a:pPr>
            <a:r>
              <a:rPr lang="en-GB" sz="1100" dirty="0"/>
              <a:t>PDMC vs R21 booster RCT</a:t>
            </a:r>
          </a:p>
        </p:txBody>
      </p:sp>
      <p:sp>
        <p:nvSpPr>
          <p:cNvPr id="10" name="TextBox 9">
            <a:extLst>
              <a:ext uri="{FF2B5EF4-FFF2-40B4-BE49-F238E27FC236}">
                <a16:creationId xmlns:a16="http://schemas.microsoft.com/office/drawing/2014/main" id="{555DA200-4C57-52E1-89B6-289B39CFE127}"/>
              </a:ext>
            </a:extLst>
          </p:cNvPr>
          <p:cNvSpPr txBox="1"/>
          <p:nvPr/>
        </p:nvSpPr>
        <p:spPr>
          <a:xfrm>
            <a:off x="6661997" y="1940338"/>
            <a:ext cx="2223911" cy="1277273"/>
          </a:xfrm>
          <a:prstGeom prst="rect">
            <a:avLst/>
          </a:prstGeom>
          <a:ln w="28575"/>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100" dirty="0"/>
              <a:t>Uganda </a:t>
            </a:r>
          </a:p>
          <a:p>
            <a:pPr marL="171450" indent="-171450">
              <a:buFontTx/>
              <a:buChar char="-"/>
            </a:pPr>
            <a:r>
              <a:rPr lang="en-GB" sz="1100" dirty="0"/>
              <a:t>Programme implementation (Smart discharge)</a:t>
            </a:r>
          </a:p>
          <a:p>
            <a:pPr marL="171450" indent="-171450">
              <a:buFontTx/>
              <a:buChar char="-"/>
            </a:pPr>
            <a:r>
              <a:rPr lang="en-GB" sz="1100" dirty="0"/>
              <a:t>PDMC + Azithromycin RCT</a:t>
            </a:r>
          </a:p>
          <a:p>
            <a:pPr marL="171450" indent="-171450">
              <a:buFontTx/>
              <a:buChar char="-"/>
            </a:pPr>
            <a:r>
              <a:rPr lang="en-GB" sz="1100" dirty="0"/>
              <a:t>PDMC in severe acute malnutrition RCT</a:t>
            </a:r>
          </a:p>
          <a:p>
            <a:pPr marL="171450" indent="-171450">
              <a:buFontTx/>
              <a:buChar char="-"/>
            </a:pPr>
            <a:r>
              <a:rPr lang="en-GB" sz="1100" dirty="0"/>
              <a:t>PDMC vs R21 booster RCT</a:t>
            </a:r>
          </a:p>
        </p:txBody>
      </p:sp>
      <p:sp>
        <p:nvSpPr>
          <p:cNvPr id="16" name="TextBox 15">
            <a:extLst>
              <a:ext uri="{FF2B5EF4-FFF2-40B4-BE49-F238E27FC236}">
                <a16:creationId xmlns:a16="http://schemas.microsoft.com/office/drawing/2014/main" id="{96A7A8C0-0F5B-B43B-BD53-C0BB31E35F6A}"/>
              </a:ext>
            </a:extLst>
          </p:cNvPr>
          <p:cNvSpPr txBox="1"/>
          <p:nvPr/>
        </p:nvSpPr>
        <p:spPr>
          <a:xfrm>
            <a:off x="6661998" y="3370804"/>
            <a:ext cx="2241588" cy="1277273"/>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100" dirty="0"/>
              <a:t>Malawi</a:t>
            </a:r>
          </a:p>
          <a:p>
            <a:pPr marL="171450" indent="-171450">
              <a:buFontTx/>
              <a:buChar char="-"/>
            </a:pPr>
            <a:r>
              <a:rPr lang="en-GB" sz="1100" dirty="0"/>
              <a:t>Pilot implementation (PDMCC)</a:t>
            </a:r>
          </a:p>
          <a:p>
            <a:pPr marL="171450" indent="-171450">
              <a:buFontTx/>
              <a:buChar char="-"/>
            </a:pPr>
            <a:r>
              <a:rPr lang="en-GB" sz="1100" dirty="0"/>
              <a:t>PMDC + Azithromycin RCT</a:t>
            </a:r>
          </a:p>
          <a:p>
            <a:pPr marL="171450" indent="-171450">
              <a:buFontTx/>
              <a:buChar char="-"/>
            </a:pPr>
            <a:r>
              <a:rPr lang="en-GB" sz="1100" dirty="0"/>
              <a:t>PDMC in severe acute malnutrition RCT</a:t>
            </a:r>
          </a:p>
          <a:p>
            <a:pPr marL="171450" indent="-171450">
              <a:buFontTx/>
              <a:buChar char="-"/>
            </a:pPr>
            <a:r>
              <a:rPr lang="en-GB" sz="1100" dirty="0"/>
              <a:t>PDMC vs R21 booster RCT</a:t>
            </a:r>
          </a:p>
        </p:txBody>
      </p:sp>
    </p:spTree>
    <p:extLst>
      <p:ext uri="{BB962C8B-B14F-4D97-AF65-F5344CB8AC3E}">
        <p14:creationId xmlns:p14="http://schemas.microsoft.com/office/powerpoint/2010/main" val="97575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73AD3B65-2192-B14B-AA26-5EA8563EA9CF}"/>
              </a:ext>
            </a:extLst>
          </p:cNvPr>
          <p:cNvSpPr txBox="1">
            <a:spLocks/>
          </p:cNvSpPr>
          <p:nvPr/>
        </p:nvSpPr>
        <p:spPr>
          <a:xfrm>
            <a:off x="3751118" y="428765"/>
            <a:ext cx="4791861" cy="3897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p>
        </p:txBody>
      </p:sp>
      <p:sp>
        <p:nvSpPr>
          <p:cNvPr id="6" name="Text Placeholder 5">
            <a:extLst>
              <a:ext uri="{FF2B5EF4-FFF2-40B4-BE49-F238E27FC236}">
                <a16:creationId xmlns:a16="http://schemas.microsoft.com/office/drawing/2014/main" id="{5CA98033-E485-12E8-4E90-5FE4784734AD}"/>
              </a:ext>
            </a:extLst>
          </p:cNvPr>
          <p:cNvSpPr>
            <a:spLocks noGrp="1"/>
          </p:cNvSpPr>
          <p:nvPr>
            <p:ph type="body" sz="quarter" idx="10"/>
          </p:nvPr>
        </p:nvSpPr>
        <p:spPr>
          <a:xfrm>
            <a:off x="659652" y="918997"/>
            <a:ext cx="8190789" cy="3795738"/>
          </a:xfrm>
        </p:spPr>
        <p:txBody>
          <a:bodyPr/>
          <a:lstStyle/>
          <a:p>
            <a:pPr marL="94058">
              <a:lnSpc>
                <a:spcPts val="1800"/>
              </a:lnSpc>
              <a:spcBef>
                <a:spcPts val="0"/>
              </a:spcBef>
              <a:spcAft>
                <a:spcPts val="0"/>
              </a:spcAft>
            </a:pPr>
            <a:r>
              <a:rPr lang="en-GB" sz="1200" dirty="0"/>
              <a:t>1. </a:t>
            </a:r>
            <a:r>
              <a:rPr lang="en-GB" sz="1400" b="1" dirty="0"/>
              <a:t>Drug selection </a:t>
            </a:r>
            <a:r>
              <a:rPr lang="en-GB" sz="1400" dirty="0"/>
              <a:t>for PDMC </a:t>
            </a:r>
          </a:p>
          <a:p>
            <a:pPr marL="779858" lvl="1">
              <a:lnSpc>
                <a:spcPts val="1800"/>
              </a:lnSpc>
              <a:spcBef>
                <a:spcPts val="0"/>
              </a:spcBef>
            </a:pPr>
            <a:r>
              <a:rPr lang="en-GB" sz="1200" dirty="0"/>
              <a:t>promote continuity of care</a:t>
            </a:r>
          </a:p>
          <a:p>
            <a:pPr marL="779858" lvl="1">
              <a:lnSpc>
                <a:spcPts val="1800"/>
              </a:lnSpc>
              <a:spcBef>
                <a:spcPts val="0"/>
              </a:spcBef>
            </a:pPr>
            <a:r>
              <a:rPr lang="en-GB" sz="1200" dirty="0"/>
              <a:t>treatment &amp; prevention policies (</a:t>
            </a:r>
            <a:r>
              <a:rPr lang="en-GB" sz="1100" dirty="0"/>
              <a:t>SMC, PMC, </a:t>
            </a:r>
            <a:r>
              <a:rPr lang="en-GB" sz="1100" dirty="0" err="1"/>
              <a:t>IPTsc</a:t>
            </a:r>
            <a:r>
              <a:rPr lang="en-GB" sz="1100" dirty="0"/>
              <a:t>, CCM</a:t>
            </a:r>
            <a:r>
              <a:rPr lang="en-GB" sz="1200" dirty="0"/>
              <a:t>)</a:t>
            </a:r>
          </a:p>
          <a:p>
            <a:pPr marL="779858" lvl="1">
              <a:lnSpc>
                <a:spcPts val="1800"/>
              </a:lnSpc>
              <a:spcBef>
                <a:spcPts val="0"/>
              </a:spcBef>
            </a:pPr>
            <a:r>
              <a:rPr lang="en-GB" sz="1200" dirty="0"/>
              <a:t>drug resistance patterns</a:t>
            </a:r>
          </a:p>
          <a:p>
            <a:pPr marL="779858" lvl="1">
              <a:lnSpc>
                <a:spcPts val="1800"/>
              </a:lnSpc>
              <a:spcBef>
                <a:spcPts val="0"/>
              </a:spcBef>
            </a:pPr>
            <a:r>
              <a:rPr lang="en-GB" sz="1200" dirty="0"/>
              <a:t>drug supply/availability</a:t>
            </a:r>
          </a:p>
          <a:p>
            <a:pPr marL="779858" lvl="1">
              <a:lnSpc>
                <a:spcPts val="1800"/>
              </a:lnSpc>
              <a:spcBef>
                <a:spcPts val="0"/>
              </a:spcBef>
            </a:pPr>
            <a:r>
              <a:rPr lang="en-GB" sz="1200" dirty="0"/>
              <a:t>drug registration and national regulations</a:t>
            </a:r>
          </a:p>
          <a:p>
            <a:pPr marL="94058">
              <a:lnSpc>
                <a:spcPts val="1800"/>
              </a:lnSpc>
              <a:spcBef>
                <a:spcPts val="0"/>
              </a:spcBef>
              <a:spcAft>
                <a:spcPts val="0"/>
              </a:spcAft>
            </a:pPr>
            <a:r>
              <a:rPr lang="en-GB" sz="1200" dirty="0"/>
              <a:t>2. </a:t>
            </a:r>
            <a:r>
              <a:rPr lang="en-GB" sz="1400" b="1" dirty="0"/>
              <a:t>Target disease/condition </a:t>
            </a:r>
            <a:r>
              <a:rPr lang="en-GB" sz="1200" dirty="0"/>
              <a:t>– expand to severe malaria?</a:t>
            </a:r>
          </a:p>
          <a:p>
            <a:pPr marL="779858" lvl="1">
              <a:lnSpc>
                <a:spcPts val="1800"/>
              </a:lnSpc>
              <a:spcBef>
                <a:spcPts val="0"/>
              </a:spcBef>
            </a:pPr>
            <a:r>
              <a:rPr lang="en-GB" sz="1200" dirty="0"/>
              <a:t>epidemiological data and implementation feasibility</a:t>
            </a:r>
          </a:p>
          <a:p>
            <a:pPr marL="94058">
              <a:lnSpc>
                <a:spcPts val="1800"/>
              </a:lnSpc>
              <a:spcBef>
                <a:spcPts val="0"/>
              </a:spcBef>
              <a:spcAft>
                <a:spcPts val="0"/>
              </a:spcAft>
            </a:pPr>
            <a:r>
              <a:rPr lang="en-GB" sz="1200" dirty="0"/>
              <a:t>3</a:t>
            </a:r>
            <a:r>
              <a:rPr lang="en-GB" sz="1400" dirty="0"/>
              <a:t>. </a:t>
            </a:r>
            <a:r>
              <a:rPr lang="en-GB" sz="1400" b="1" dirty="0"/>
              <a:t>Target age group </a:t>
            </a:r>
            <a:r>
              <a:rPr lang="en-GB" sz="1200" dirty="0"/>
              <a:t>– expand to children &gt;5 years? </a:t>
            </a:r>
          </a:p>
          <a:p>
            <a:pPr marL="779858" lvl="1">
              <a:lnSpc>
                <a:spcPts val="1800"/>
              </a:lnSpc>
              <a:spcBef>
                <a:spcPts val="0"/>
              </a:spcBef>
            </a:pPr>
            <a:r>
              <a:rPr lang="en-GB" sz="1200" dirty="0"/>
              <a:t>age distribution and implementation feasibility</a:t>
            </a:r>
          </a:p>
          <a:p>
            <a:pPr marL="94058">
              <a:lnSpc>
                <a:spcPts val="1800"/>
              </a:lnSpc>
              <a:spcBef>
                <a:spcPts val="0"/>
              </a:spcBef>
              <a:spcAft>
                <a:spcPts val="0"/>
              </a:spcAft>
            </a:pPr>
            <a:r>
              <a:rPr lang="en-US" sz="1200" dirty="0"/>
              <a:t>4. </a:t>
            </a:r>
            <a:r>
              <a:rPr lang="en-US" sz="1400" b="1" dirty="0"/>
              <a:t>Delivery strategy </a:t>
            </a:r>
            <a:r>
              <a:rPr lang="en-US" sz="1200" dirty="0"/>
              <a:t>– no existing platform</a:t>
            </a:r>
          </a:p>
          <a:p>
            <a:pPr marL="685800" lvl="1">
              <a:lnSpc>
                <a:spcPts val="1800"/>
              </a:lnSpc>
              <a:spcBef>
                <a:spcPts val="0"/>
              </a:spcBef>
            </a:pPr>
            <a:r>
              <a:rPr lang="en-US" sz="1200" dirty="0" err="1"/>
              <a:t>Centralised</a:t>
            </a:r>
            <a:r>
              <a:rPr lang="en-US" sz="1200" dirty="0"/>
              <a:t> versus </a:t>
            </a:r>
            <a:r>
              <a:rPr lang="en-US" sz="1200" dirty="0" err="1"/>
              <a:t>decentralised</a:t>
            </a:r>
            <a:r>
              <a:rPr lang="en-US" sz="1200" dirty="0"/>
              <a:t> drug delivery – community linkage**</a:t>
            </a:r>
          </a:p>
          <a:p>
            <a:pPr marL="685800" lvl="1">
              <a:lnSpc>
                <a:spcPct val="100000"/>
              </a:lnSpc>
              <a:spcBef>
                <a:spcPts val="0"/>
              </a:spcBef>
            </a:pPr>
            <a:r>
              <a:rPr lang="en-US" sz="1200" dirty="0"/>
              <a:t>Adherence reminder support – community linkage**</a:t>
            </a:r>
            <a:endParaRPr lang="en-US" sz="900" dirty="0"/>
          </a:p>
          <a:p>
            <a:pPr>
              <a:lnSpc>
                <a:spcPts val="1800"/>
              </a:lnSpc>
              <a:spcBef>
                <a:spcPts val="0"/>
              </a:spcBef>
              <a:spcAft>
                <a:spcPts val="0"/>
              </a:spcAft>
            </a:pPr>
            <a:r>
              <a:rPr lang="en-US" sz="1200" dirty="0"/>
              <a:t>5. </a:t>
            </a:r>
            <a:r>
              <a:rPr lang="en-US" sz="1400" b="1" dirty="0"/>
              <a:t>HMIS indicators</a:t>
            </a:r>
          </a:p>
          <a:p>
            <a:pPr marL="685800" lvl="1">
              <a:lnSpc>
                <a:spcPts val="1800"/>
              </a:lnSpc>
              <a:spcBef>
                <a:spcPts val="0"/>
              </a:spcBef>
            </a:pPr>
            <a:r>
              <a:rPr lang="en-GB" sz="1200" dirty="0"/>
              <a:t>coverage – proportion of eligible children who receive 1, 2, 3 courses of PDMC</a:t>
            </a:r>
          </a:p>
          <a:p>
            <a:pPr marL="685800" lvl="1">
              <a:lnSpc>
                <a:spcPts val="1800"/>
              </a:lnSpc>
              <a:spcBef>
                <a:spcPts val="0"/>
              </a:spcBef>
            </a:pPr>
            <a:r>
              <a:rPr lang="en-GB" sz="1200" dirty="0"/>
              <a:t>impact – no. of deaths averted, hospital readmissions reduced, blood transfusion data</a:t>
            </a:r>
          </a:p>
          <a:p>
            <a:pPr>
              <a:lnSpc>
                <a:spcPts val="3600"/>
              </a:lnSpc>
            </a:pPr>
            <a:endParaRPr lang="en-US" sz="1200" dirty="0"/>
          </a:p>
        </p:txBody>
      </p:sp>
      <p:sp>
        <p:nvSpPr>
          <p:cNvPr id="5" name="Title 4">
            <a:extLst>
              <a:ext uri="{FF2B5EF4-FFF2-40B4-BE49-F238E27FC236}">
                <a16:creationId xmlns:a16="http://schemas.microsoft.com/office/drawing/2014/main" id="{D866EEDD-2850-64BA-559E-39F2C11EC597}"/>
              </a:ext>
            </a:extLst>
          </p:cNvPr>
          <p:cNvSpPr>
            <a:spLocks noGrp="1"/>
          </p:cNvSpPr>
          <p:nvPr>
            <p:ph type="title"/>
          </p:nvPr>
        </p:nvSpPr>
        <p:spPr>
          <a:xfrm>
            <a:off x="811697" y="298074"/>
            <a:ext cx="7886700" cy="389742"/>
          </a:xfrm>
        </p:spPr>
        <p:txBody>
          <a:bodyPr/>
          <a:lstStyle/>
          <a:p>
            <a:r>
              <a:rPr lang="en-US" sz="2800" dirty="0"/>
              <a:t>National policy considerations</a:t>
            </a:r>
            <a:endParaRPr lang="en-US" dirty="0"/>
          </a:p>
        </p:txBody>
      </p:sp>
      <p:sp>
        <p:nvSpPr>
          <p:cNvPr id="11" name="TextBox 10">
            <a:extLst>
              <a:ext uri="{FF2B5EF4-FFF2-40B4-BE49-F238E27FC236}">
                <a16:creationId xmlns:a16="http://schemas.microsoft.com/office/drawing/2014/main" id="{F0050ECF-1392-8315-6284-F695FC3BB329}"/>
              </a:ext>
            </a:extLst>
          </p:cNvPr>
          <p:cNvSpPr txBox="1"/>
          <p:nvPr/>
        </p:nvSpPr>
        <p:spPr>
          <a:xfrm>
            <a:off x="7820588" y="514446"/>
            <a:ext cx="441146" cy="646331"/>
          </a:xfrm>
          <a:prstGeom prst="rect">
            <a:avLst/>
          </a:prstGeom>
          <a:noFill/>
        </p:spPr>
        <p:txBody>
          <a:bodyPr wrap="none" rtlCol="0">
            <a:spAutoFit/>
          </a:bodyPr>
          <a:lstStyle/>
          <a:p>
            <a:r>
              <a:rPr lang="en-US" sz="3600" b="1" dirty="0">
                <a:solidFill>
                  <a:schemeClr val="bg1"/>
                </a:solidFill>
              </a:rPr>
              <a:t>$</a:t>
            </a:r>
          </a:p>
        </p:txBody>
      </p:sp>
      <p:pic>
        <p:nvPicPr>
          <p:cNvPr id="7" name="Picture 6" descr="A screenshot of a computer&#10;&#10;AI-generated content may be incorrect.">
            <a:extLst>
              <a:ext uri="{FF2B5EF4-FFF2-40B4-BE49-F238E27FC236}">
                <a16:creationId xmlns:a16="http://schemas.microsoft.com/office/drawing/2014/main" id="{AA3BC42E-4B8D-32BC-7B75-CF988787450A}"/>
              </a:ext>
            </a:extLst>
          </p:cNvPr>
          <p:cNvPicPr>
            <a:picLocks noChangeAspect="1"/>
          </p:cNvPicPr>
          <p:nvPr/>
        </p:nvPicPr>
        <p:blipFill>
          <a:blip r:embed="rId3"/>
          <a:stretch>
            <a:fillRect/>
          </a:stretch>
        </p:blipFill>
        <p:spPr>
          <a:xfrm>
            <a:off x="5469467" y="780683"/>
            <a:ext cx="3629378" cy="1709889"/>
          </a:xfrm>
          <a:prstGeom prst="rect">
            <a:avLst/>
          </a:prstGeom>
        </p:spPr>
      </p:pic>
    </p:spTree>
    <p:extLst>
      <p:ext uri="{BB962C8B-B14F-4D97-AF65-F5344CB8AC3E}">
        <p14:creationId xmlns:p14="http://schemas.microsoft.com/office/powerpoint/2010/main" val="335114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301C4-7875-E845-8BEB-A56D21FC852E}"/>
            </a:ext>
          </a:extLst>
        </p:cNvPr>
        <p:cNvGrpSpPr/>
        <p:nvPr/>
      </p:nvGrpSpPr>
      <p:grpSpPr>
        <a:xfrm>
          <a:off x="0" y="0"/>
          <a:ext cx="0" cy="0"/>
          <a:chOff x="0" y="0"/>
          <a:chExt cx="0" cy="0"/>
        </a:xfrm>
      </p:grpSpPr>
      <p:sp>
        <p:nvSpPr>
          <p:cNvPr id="3" name="Title 6">
            <a:extLst>
              <a:ext uri="{FF2B5EF4-FFF2-40B4-BE49-F238E27FC236}">
                <a16:creationId xmlns:a16="http://schemas.microsoft.com/office/drawing/2014/main" id="{D386591F-3B85-EE2C-4EEA-7DEF70B9A473}"/>
              </a:ext>
            </a:extLst>
          </p:cNvPr>
          <p:cNvSpPr txBox="1">
            <a:spLocks/>
          </p:cNvSpPr>
          <p:nvPr/>
        </p:nvSpPr>
        <p:spPr>
          <a:xfrm>
            <a:off x="3751118" y="428765"/>
            <a:ext cx="4791861" cy="3897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000" dirty="0"/>
          </a:p>
        </p:txBody>
      </p:sp>
      <p:sp>
        <p:nvSpPr>
          <p:cNvPr id="6" name="Text Placeholder 5">
            <a:extLst>
              <a:ext uri="{FF2B5EF4-FFF2-40B4-BE49-F238E27FC236}">
                <a16:creationId xmlns:a16="http://schemas.microsoft.com/office/drawing/2014/main" id="{5FBD18C6-692A-8B51-723C-11EBFF872949}"/>
              </a:ext>
            </a:extLst>
          </p:cNvPr>
          <p:cNvSpPr>
            <a:spLocks noGrp="1"/>
          </p:cNvSpPr>
          <p:nvPr>
            <p:ph type="body" sz="quarter" idx="10"/>
          </p:nvPr>
        </p:nvSpPr>
        <p:spPr>
          <a:xfrm>
            <a:off x="659652" y="918997"/>
            <a:ext cx="8190789" cy="3795738"/>
          </a:xfrm>
        </p:spPr>
        <p:txBody>
          <a:bodyPr/>
          <a:lstStyle/>
          <a:p>
            <a:pPr marL="94058">
              <a:lnSpc>
                <a:spcPts val="1800"/>
              </a:lnSpc>
              <a:spcBef>
                <a:spcPts val="0"/>
              </a:spcBef>
              <a:spcAft>
                <a:spcPts val="600"/>
              </a:spcAft>
            </a:pPr>
            <a:r>
              <a:rPr lang="en-GB" sz="1400" dirty="0"/>
              <a:t>1. Develop </a:t>
            </a:r>
            <a:r>
              <a:rPr lang="en-GB" sz="1400" b="1" dirty="0"/>
              <a:t>policy roadmap </a:t>
            </a:r>
            <a:r>
              <a:rPr lang="en-GB" sz="1400" dirty="0"/>
              <a:t>for each country reflecting current planning stage and additional evidence requirements </a:t>
            </a:r>
          </a:p>
          <a:p>
            <a:pPr marL="322658" indent="-228600">
              <a:lnSpc>
                <a:spcPts val="1800"/>
              </a:lnSpc>
              <a:spcBef>
                <a:spcPts val="0"/>
              </a:spcBef>
              <a:spcAft>
                <a:spcPts val="600"/>
              </a:spcAft>
              <a:buFont typeface="Wingdings" panose="05000000000000000000" pitchFamily="2" charset="2"/>
              <a:buChar char="v"/>
            </a:pPr>
            <a:r>
              <a:rPr lang="en-GB" sz="1200" dirty="0"/>
              <a:t>Determine PDMC </a:t>
            </a:r>
            <a:r>
              <a:rPr lang="en-GB" sz="1200" b="1" dirty="0"/>
              <a:t>target</a:t>
            </a:r>
            <a:r>
              <a:rPr lang="en-GB" sz="1200" dirty="0"/>
              <a:t> group (i.e., age range/underlying condition)</a:t>
            </a:r>
          </a:p>
          <a:p>
            <a:pPr marL="322658" indent="-228600">
              <a:lnSpc>
                <a:spcPts val="1800"/>
              </a:lnSpc>
              <a:spcBef>
                <a:spcPts val="0"/>
              </a:spcBef>
              <a:spcAft>
                <a:spcPts val="600"/>
              </a:spcAft>
              <a:buFont typeface="Wingdings" panose="05000000000000000000" pitchFamily="2" charset="2"/>
              <a:buChar char="v"/>
            </a:pPr>
            <a:r>
              <a:rPr lang="en-GB" sz="1200" dirty="0"/>
              <a:t>Determine </a:t>
            </a:r>
            <a:r>
              <a:rPr lang="en-GB" sz="1200" b="1" dirty="0"/>
              <a:t>drug</a:t>
            </a:r>
          </a:p>
          <a:p>
            <a:pPr marL="322658" indent="-228600">
              <a:lnSpc>
                <a:spcPts val="1800"/>
              </a:lnSpc>
              <a:spcBef>
                <a:spcPts val="0"/>
              </a:spcBef>
              <a:spcAft>
                <a:spcPts val="600"/>
              </a:spcAft>
              <a:buFont typeface="Wingdings" panose="05000000000000000000" pitchFamily="2" charset="2"/>
              <a:buChar char="v"/>
            </a:pPr>
            <a:r>
              <a:rPr lang="en-GB" sz="1200" b="1" dirty="0"/>
              <a:t>Integration</a:t>
            </a:r>
            <a:r>
              <a:rPr lang="en-GB" sz="1200" dirty="0"/>
              <a:t> across SMC, PMC, </a:t>
            </a:r>
            <a:r>
              <a:rPr lang="en-GB" sz="1200" dirty="0" err="1"/>
              <a:t>IPTsc</a:t>
            </a:r>
            <a:r>
              <a:rPr lang="en-GB" sz="1200" dirty="0"/>
              <a:t>, CCM</a:t>
            </a:r>
          </a:p>
          <a:p>
            <a:pPr marL="322658" indent="-228600">
              <a:lnSpc>
                <a:spcPts val="1800"/>
              </a:lnSpc>
              <a:spcBef>
                <a:spcPts val="0"/>
              </a:spcBef>
              <a:spcAft>
                <a:spcPts val="600"/>
              </a:spcAft>
              <a:buFont typeface="Wingdings" panose="05000000000000000000" pitchFamily="2" charset="2"/>
              <a:buChar char="v"/>
            </a:pPr>
            <a:r>
              <a:rPr lang="en-GB" sz="1200" dirty="0"/>
              <a:t>Pilot implementation trials to generate country-specific approaches that optimise adherence </a:t>
            </a:r>
          </a:p>
          <a:p>
            <a:pPr marL="779858" indent="-171450">
              <a:lnSpc>
                <a:spcPts val="1800"/>
              </a:lnSpc>
              <a:spcBef>
                <a:spcPts val="0"/>
              </a:spcBef>
              <a:spcAft>
                <a:spcPts val="600"/>
              </a:spcAft>
              <a:buFont typeface="Arial" panose="020B0604020202020204" pitchFamily="34" charset="0"/>
              <a:buChar char="•"/>
            </a:pPr>
            <a:r>
              <a:rPr lang="en-GB" sz="1200" dirty="0"/>
              <a:t>coordination mechanisms between health facility and community structures</a:t>
            </a:r>
          </a:p>
          <a:p>
            <a:pPr marL="265508" indent="-171450">
              <a:lnSpc>
                <a:spcPts val="1800"/>
              </a:lnSpc>
              <a:spcBef>
                <a:spcPts val="0"/>
              </a:spcBef>
              <a:spcAft>
                <a:spcPts val="600"/>
              </a:spcAft>
              <a:buFont typeface="Wingdings" panose="05000000000000000000" pitchFamily="2" charset="2"/>
              <a:buChar char="v"/>
            </a:pPr>
            <a:r>
              <a:rPr lang="en-GB" sz="1200" b="1" dirty="0"/>
              <a:t>Economic studies </a:t>
            </a:r>
            <a:r>
              <a:rPr lang="en-GB" sz="1200" dirty="0"/>
              <a:t>to support national health budgeting &amp; Global Fund applications</a:t>
            </a:r>
          </a:p>
          <a:p>
            <a:pPr marL="779858" lvl="1">
              <a:lnSpc>
                <a:spcPts val="1800"/>
              </a:lnSpc>
              <a:spcBef>
                <a:spcPts val="0"/>
              </a:spcBef>
              <a:spcAft>
                <a:spcPts val="600"/>
              </a:spcAft>
            </a:pPr>
            <a:r>
              <a:rPr lang="en-GB" sz="1200" dirty="0"/>
              <a:t>Cost savings owing to PDMC; Cost per life saved</a:t>
            </a:r>
          </a:p>
          <a:p>
            <a:pPr marL="779858" lvl="1">
              <a:lnSpc>
                <a:spcPts val="1800"/>
              </a:lnSpc>
              <a:spcBef>
                <a:spcPts val="0"/>
              </a:spcBef>
              <a:spcAft>
                <a:spcPts val="600"/>
              </a:spcAft>
            </a:pPr>
            <a:r>
              <a:rPr lang="en-GB" sz="1200" dirty="0"/>
              <a:t>Cost‑effectiveness of alternative delivery strategies</a:t>
            </a:r>
          </a:p>
          <a:p>
            <a:pPr marL="94058">
              <a:lnSpc>
                <a:spcPts val="1800"/>
              </a:lnSpc>
              <a:spcBef>
                <a:spcPts val="0"/>
              </a:spcBef>
              <a:spcAft>
                <a:spcPts val="600"/>
              </a:spcAft>
            </a:pPr>
            <a:r>
              <a:rPr lang="en-GB" sz="1400" dirty="0">
                <a:solidFill>
                  <a:srgbClr val="000000"/>
                </a:solidFill>
                <a:latin typeface="Arial" panose="020B0604020202020204"/>
              </a:rPr>
              <a:t>2.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Use evidence from implementation programmes, pilots and trials to develop globally available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implementation guidance </a:t>
            </a:r>
            <a:r>
              <a:rPr kumimoji="0" lang="en-GB" sz="1400" i="0" u="none" strike="noStrike" kern="1200" cap="none" spc="0" normalizeH="0" baseline="0" noProof="0" dirty="0">
                <a:ln>
                  <a:noFill/>
                </a:ln>
                <a:solidFill>
                  <a:srgbClr val="000000"/>
                </a:solidFill>
                <a:effectLst/>
                <a:uLnTx/>
                <a:uFillTx/>
                <a:latin typeface="Arial" panose="020B0604020202020204"/>
                <a:ea typeface="+mn-ea"/>
                <a:cs typeface="+mn-cs"/>
              </a:rPr>
              <a:t>to support country scale-</a:t>
            </a:r>
            <a:r>
              <a:rPr lang="en-GB" sz="1400" dirty="0">
                <a:solidFill>
                  <a:srgbClr val="000000"/>
                </a:solidFill>
                <a:latin typeface="Arial" panose="020B0604020202020204"/>
              </a:rPr>
              <a:t>up</a:t>
            </a:r>
            <a:r>
              <a:rPr kumimoji="0" lang="en-GB" sz="140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GB" sz="900" dirty="0"/>
              <a:t> </a:t>
            </a:r>
          </a:p>
        </p:txBody>
      </p:sp>
      <p:sp>
        <p:nvSpPr>
          <p:cNvPr id="5" name="Title 4">
            <a:extLst>
              <a:ext uri="{FF2B5EF4-FFF2-40B4-BE49-F238E27FC236}">
                <a16:creationId xmlns:a16="http://schemas.microsoft.com/office/drawing/2014/main" id="{21298ECE-9C58-50E6-8CA4-3C3D3B89C16C}"/>
              </a:ext>
            </a:extLst>
          </p:cNvPr>
          <p:cNvSpPr>
            <a:spLocks noGrp="1"/>
          </p:cNvSpPr>
          <p:nvPr>
            <p:ph type="title"/>
          </p:nvPr>
        </p:nvSpPr>
        <p:spPr>
          <a:xfrm>
            <a:off x="811697" y="298074"/>
            <a:ext cx="7886700" cy="389742"/>
          </a:xfrm>
        </p:spPr>
        <p:txBody>
          <a:bodyPr/>
          <a:lstStyle/>
          <a:p>
            <a:r>
              <a:rPr lang="en-US" sz="2800" dirty="0"/>
              <a:t>Knowledge gaps &amp; next steps</a:t>
            </a:r>
            <a:endParaRPr lang="en-US" dirty="0"/>
          </a:p>
        </p:txBody>
      </p:sp>
    </p:spTree>
    <p:extLst>
      <p:ext uri="{BB962C8B-B14F-4D97-AF65-F5344CB8AC3E}">
        <p14:creationId xmlns:p14="http://schemas.microsoft.com/office/powerpoint/2010/main" val="1575419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15B59A5-D819-76E6-7C87-6352254F4745}"/>
              </a:ext>
            </a:extLst>
          </p:cNvPr>
          <p:cNvSpPr>
            <a:spLocks noGrp="1"/>
          </p:cNvSpPr>
          <p:nvPr>
            <p:ph type="body" sz="quarter" idx="10"/>
          </p:nvPr>
        </p:nvSpPr>
        <p:spPr>
          <a:xfrm>
            <a:off x="7552266" y="2501139"/>
            <a:ext cx="1439222" cy="665396"/>
          </a:xfrm>
        </p:spPr>
        <p:txBody>
          <a:bodyPr/>
          <a:lstStyle/>
          <a:p>
            <a:r>
              <a:rPr lang="en-US" dirty="0">
                <a:solidFill>
                  <a:schemeClr val="tx1">
                    <a:lumMod val="65000"/>
                    <a:lumOff val="35000"/>
                  </a:schemeClr>
                </a:solidFill>
              </a:rPr>
              <a:t>PDMC stakeholder engagement meeting with Benin, Kenya, Malawi, and Uganda held in Nairobi  (September 2023) </a:t>
            </a:r>
            <a:r>
              <a:rPr lang="en-US" sz="1100" i="1" dirty="0">
                <a:solidFill>
                  <a:schemeClr val="tx1">
                    <a:lumMod val="65000"/>
                    <a:lumOff val="35000"/>
                  </a:schemeClr>
                </a:solidFill>
              </a:rPr>
              <a:t>Photo credit: Jenny Hill</a:t>
            </a:r>
          </a:p>
        </p:txBody>
      </p:sp>
      <p:sp>
        <p:nvSpPr>
          <p:cNvPr id="10" name="Title 2">
            <a:extLst>
              <a:ext uri="{FF2B5EF4-FFF2-40B4-BE49-F238E27FC236}">
                <a16:creationId xmlns:a16="http://schemas.microsoft.com/office/drawing/2014/main" id="{9CFC5A9D-FF09-580C-ADA5-D5F91F984AD1}"/>
              </a:ext>
            </a:extLst>
          </p:cNvPr>
          <p:cNvSpPr>
            <a:spLocks noGrp="1"/>
          </p:cNvSpPr>
          <p:nvPr>
            <p:ph type="title"/>
          </p:nvPr>
        </p:nvSpPr>
        <p:spPr>
          <a:xfrm>
            <a:off x="7552266" y="1060409"/>
            <a:ext cx="1562105" cy="389742"/>
          </a:xfrm>
        </p:spPr>
        <p:txBody>
          <a:bodyPr/>
          <a:lstStyle/>
          <a:p>
            <a:r>
              <a:rPr lang="en-US" dirty="0"/>
              <a:t>Thank you!</a:t>
            </a:r>
          </a:p>
        </p:txBody>
      </p:sp>
      <p:pic>
        <p:nvPicPr>
          <p:cNvPr id="3" name="Picture 2">
            <a:extLst>
              <a:ext uri="{FF2B5EF4-FFF2-40B4-BE49-F238E27FC236}">
                <a16:creationId xmlns:a16="http://schemas.microsoft.com/office/drawing/2014/main" id="{B6D5BC6B-C5F3-C454-A97E-46D0BAF04A52}"/>
              </a:ext>
            </a:extLst>
          </p:cNvPr>
          <p:cNvPicPr>
            <a:picLocks noChangeAspect="1"/>
          </p:cNvPicPr>
          <p:nvPr/>
        </p:nvPicPr>
        <p:blipFill>
          <a:blip r:embed="rId3"/>
          <a:srcRect l="11932" r="5961" b="-3"/>
          <a:stretch>
            <a:fillRect/>
          </a:stretch>
        </p:blipFill>
        <p:spPr>
          <a:xfrm>
            <a:off x="0" y="7898"/>
            <a:ext cx="7484533" cy="5127703"/>
          </a:xfrm>
          <a:prstGeom prst="rect">
            <a:avLst/>
          </a:prstGeom>
          <a:noFill/>
        </p:spPr>
      </p:pic>
    </p:spTree>
    <p:extLst>
      <p:ext uri="{BB962C8B-B14F-4D97-AF65-F5344CB8AC3E}">
        <p14:creationId xmlns:p14="http://schemas.microsoft.com/office/powerpoint/2010/main" val="4218275425"/>
      </p:ext>
    </p:extLst>
  </p:cSld>
  <p:clrMapOvr>
    <a:masterClrMapping/>
  </p:clrMapOvr>
</p:sld>
</file>

<file path=ppt/theme/theme1.xml><?xml version="1.0" encoding="utf-8"?>
<a:theme xmlns:a="http://schemas.openxmlformats.org/drawingml/2006/main" name="With Strapline">
  <a:themeElements>
    <a:clrScheme name="LSTM">
      <a:dk1>
        <a:srgbClr val="000000"/>
      </a:dk1>
      <a:lt1>
        <a:srgbClr val="FFFFFF"/>
      </a:lt1>
      <a:dk2>
        <a:srgbClr val="494949"/>
      </a:dk2>
      <a:lt2>
        <a:srgbClr val="E7E6E6"/>
      </a:lt2>
      <a:accent1>
        <a:srgbClr val="F00021"/>
      </a:accent1>
      <a:accent2>
        <a:srgbClr val="790033"/>
      </a:accent2>
      <a:accent3>
        <a:srgbClr val="E36912"/>
      </a:accent3>
      <a:accent4>
        <a:srgbClr val="007181"/>
      </a:accent4>
      <a:accent5>
        <a:srgbClr val="00A1C9"/>
      </a:accent5>
      <a:accent6>
        <a:srgbClr val="83BB17"/>
      </a:accent6>
      <a:hlink>
        <a:srgbClr val="DC002E"/>
      </a:hlink>
      <a:folHlink>
        <a:srgbClr val="7900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TM 125 - Template updated" id="{C12E9A77-638C-8540-95E6-9EC8FCC5A5D0}" vid="{D2B544AF-2232-B14B-956D-3586DAF1AAC2}"/>
    </a:ext>
  </a:extLst>
</a:theme>
</file>

<file path=ppt/theme/theme2.xml><?xml version="1.0" encoding="utf-8"?>
<a:theme xmlns:a="http://schemas.openxmlformats.org/drawingml/2006/main" name="No Strapline">
  <a:themeElements>
    <a:clrScheme name="LSTM">
      <a:dk1>
        <a:srgbClr val="000000"/>
      </a:dk1>
      <a:lt1>
        <a:srgbClr val="FFFFFF"/>
      </a:lt1>
      <a:dk2>
        <a:srgbClr val="494949"/>
      </a:dk2>
      <a:lt2>
        <a:srgbClr val="E7E6E6"/>
      </a:lt2>
      <a:accent1>
        <a:srgbClr val="DC002E"/>
      </a:accent1>
      <a:accent2>
        <a:srgbClr val="790033"/>
      </a:accent2>
      <a:accent3>
        <a:srgbClr val="E36912"/>
      </a:accent3>
      <a:accent4>
        <a:srgbClr val="007181"/>
      </a:accent4>
      <a:accent5>
        <a:srgbClr val="00A1C9"/>
      </a:accent5>
      <a:accent6>
        <a:srgbClr val="83BB17"/>
      </a:accent6>
      <a:hlink>
        <a:srgbClr val="DC002E"/>
      </a:hlink>
      <a:folHlink>
        <a:srgbClr val="7900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TM 125 - Template updated" id="{C12E9A77-638C-8540-95E6-9EC8FCC5A5D0}" vid="{54DB5B73-9480-B44C-9CB3-8F50E49BC7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4ff6ce-da99-41ad-84ca-69aab6a0cb16">
      <Terms xmlns="http://schemas.microsoft.com/office/infopath/2007/PartnerControls"/>
    </lcf76f155ced4ddcb4097134ff3c332f>
    <TaxCatchAll xmlns="15e53929-5053-48d0-a142-e0099cc75fc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ADB0C241CFB14FB1FC22EE851CF2E3" ma:contentTypeVersion="12" ma:contentTypeDescription="Create a new document." ma:contentTypeScope="" ma:versionID="8751c45f884a0f487dcde339d40f2b67">
  <xsd:schema xmlns:xsd="http://www.w3.org/2001/XMLSchema" xmlns:xs="http://www.w3.org/2001/XMLSchema" xmlns:p="http://schemas.microsoft.com/office/2006/metadata/properties" xmlns:ns2="8f4ff6ce-da99-41ad-84ca-69aab6a0cb16" xmlns:ns3="15e53929-5053-48d0-a142-e0099cc75fc5" targetNamespace="http://schemas.microsoft.com/office/2006/metadata/properties" ma:root="true" ma:fieldsID="54f0f127a38e5f03e19dd2805d3ea635" ns2:_="" ns3:_="">
    <xsd:import namespace="8f4ff6ce-da99-41ad-84ca-69aab6a0cb16"/>
    <xsd:import namespace="15e53929-5053-48d0-a142-e0099cc75fc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ff6ce-da99-41ad-84ca-69aab6a0cb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e10342f-3527-4dcd-ac28-e59db492a80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e53929-5053-48d0-a142-e0099cc75fc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c7ae33-da29-4be1-93a0-b902e2847ed4}" ma:internalName="TaxCatchAll" ma:showField="CatchAllData" ma:web="15e53929-5053-48d0-a142-e0099cc75f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1D0F0F-7E35-4F98-B5A1-A0CFB1310E89}">
  <ds:schemaRefs>
    <ds:schemaRef ds:uri="http://purl.org/dc/dcmitype/"/>
    <ds:schemaRef ds:uri="http://schemas.microsoft.com/office/2006/documentManagement/types"/>
    <ds:schemaRef ds:uri="15e53929-5053-48d0-a142-e0099cc75fc5"/>
    <ds:schemaRef ds:uri="http://purl.org/dc/elements/1.1/"/>
    <ds:schemaRef ds:uri="http://purl.org/dc/terms/"/>
    <ds:schemaRef ds:uri="http://www.w3.org/XML/1998/namespace"/>
    <ds:schemaRef ds:uri="http://schemas.microsoft.com/office/infopath/2007/PartnerControls"/>
    <ds:schemaRef ds:uri="http://schemas.openxmlformats.org/package/2006/metadata/core-properties"/>
    <ds:schemaRef ds:uri="8f4ff6ce-da99-41ad-84ca-69aab6a0cb16"/>
    <ds:schemaRef ds:uri="http://schemas.microsoft.com/office/2006/metadata/properties"/>
  </ds:schemaRefs>
</ds:datastoreItem>
</file>

<file path=customXml/itemProps2.xml><?xml version="1.0" encoding="utf-8"?>
<ds:datastoreItem xmlns:ds="http://schemas.openxmlformats.org/officeDocument/2006/customXml" ds:itemID="{3B543143-4924-4562-9CE2-AE81DB1DD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ff6ce-da99-41ad-84ca-69aab6a0cb16"/>
    <ds:schemaRef ds:uri="15e53929-5053-48d0-a142-e0099cc75f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9F11D4-F438-420D-B57B-4916E23E27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LSTM 125 - Template updated (1)</Template>
  <TotalTime>13315</TotalTime>
  <Words>954</Words>
  <Application>Microsoft Macintosh PowerPoint</Application>
  <PresentationFormat>On-screen Show (16:9)</PresentationFormat>
  <Paragraphs>102</Paragraphs>
  <Slides>8</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Aptos</vt:lpstr>
      <vt:lpstr>Arial</vt:lpstr>
      <vt:lpstr>Wingdings</vt:lpstr>
      <vt:lpstr>With Strapline</vt:lpstr>
      <vt:lpstr>No Strapline</vt:lpstr>
      <vt:lpstr>Post-discharge Malaria Chemoprevention (PDMC) Overview</vt:lpstr>
      <vt:lpstr>PowerPoint Presentation</vt:lpstr>
      <vt:lpstr>PowerPoint Presentation</vt:lpstr>
      <vt:lpstr>PDMC benefits and demand</vt:lpstr>
      <vt:lpstr>Status of PDMC policy uptake and research</vt:lpstr>
      <vt:lpstr>National policy considerations</vt:lpstr>
      <vt:lpstr>Knowledge gaps &amp;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Richards</dc:creator>
  <cp:lastModifiedBy>Kamija Phiri</cp:lastModifiedBy>
  <cp:revision>59</cp:revision>
  <dcterms:created xsi:type="dcterms:W3CDTF">2023-04-06T14:16:04Z</dcterms:created>
  <dcterms:modified xsi:type="dcterms:W3CDTF">2026-02-25T13:28:46Z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0x0101002CADB0C241CFB14FB1FC22EE851CF2E3</vt:lpwstr>
  </property>
  <property fmtid="{D5CDD505-2E9C-101B-9397-08002B2CF9AE}" pid="3" name="MediaServiceImageTags">
    <vt:lpwstr/>
  </property>
</Properties>
</file>