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tif" ContentType="image/t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7.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 id="2147483736" r:id="rId2"/>
    <p:sldMasterId id="2147483750" r:id="rId3"/>
    <p:sldMasterId id="2147483801" r:id="rId4"/>
    <p:sldMasterId id="2147483674" r:id="rId5"/>
    <p:sldMasterId id="2147483771" r:id="rId6"/>
    <p:sldMasterId id="2147483773" r:id="rId7"/>
    <p:sldMasterId id="2147483648" r:id="rId8"/>
    <p:sldMasterId id="2147483743" r:id="rId9"/>
  </p:sldMasterIdLst>
  <p:notesMasterIdLst>
    <p:notesMasterId r:id="rId117"/>
  </p:notesMasterIdLst>
  <p:sldIdLst>
    <p:sldId id="2147482247" r:id="rId10"/>
    <p:sldId id="267" r:id="rId11"/>
    <p:sldId id="266" r:id="rId12"/>
    <p:sldId id="256" r:id="rId13"/>
    <p:sldId id="257" r:id="rId14"/>
    <p:sldId id="258" r:id="rId15"/>
    <p:sldId id="259" r:id="rId16"/>
    <p:sldId id="260" r:id="rId17"/>
    <p:sldId id="261" r:id="rId18"/>
    <p:sldId id="262" r:id="rId19"/>
    <p:sldId id="263" r:id="rId20"/>
    <p:sldId id="264" r:id="rId21"/>
    <p:sldId id="265" r:id="rId22"/>
    <p:sldId id="2147482215" r:id="rId23"/>
    <p:sldId id="2147482216" r:id="rId24"/>
    <p:sldId id="2147482217" r:id="rId25"/>
    <p:sldId id="16765495" r:id="rId26"/>
    <p:sldId id="2147482218" r:id="rId27"/>
    <p:sldId id="2147482219" r:id="rId28"/>
    <p:sldId id="2147482220" r:id="rId29"/>
    <p:sldId id="2147482221" r:id="rId30"/>
    <p:sldId id="2147482222" r:id="rId31"/>
    <p:sldId id="2147482223" r:id="rId32"/>
    <p:sldId id="2147482224" r:id="rId33"/>
    <p:sldId id="585" r:id="rId34"/>
    <p:sldId id="2147482135" r:id="rId35"/>
    <p:sldId id="1471" r:id="rId36"/>
    <p:sldId id="1505" r:id="rId37"/>
    <p:sldId id="2147482153" r:id="rId38"/>
    <p:sldId id="2147482165" r:id="rId39"/>
    <p:sldId id="2147481972" r:id="rId40"/>
    <p:sldId id="2147482156" r:id="rId41"/>
    <p:sldId id="2147482155" r:id="rId42"/>
    <p:sldId id="2147482196" r:id="rId43"/>
    <p:sldId id="2147482164" r:id="rId44"/>
    <p:sldId id="268" r:id="rId45"/>
    <p:sldId id="2147482197" r:id="rId46"/>
    <p:sldId id="294" r:id="rId47"/>
    <p:sldId id="289" r:id="rId48"/>
    <p:sldId id="2147482198" r:id="rId49"/>
    <p:sldId id="2147482131" r:id="rId50"/>
    <p:sldId id="2147482199" r:id="rId51"/>
    <p:sldId id="2147482212" r:id="rId52"/>
    <p:sldId id="284" r:id="rId53"/>
    <p:sldId id="282" r:id="rId54"/>
    <p:sldId id="287" r:id="rId55"/>
    <p:sldId id="278" r:id="rId56"/>
    <p:sldId id="296" r:id="rId57"/>
    <p:sldId id="290" r:id="rId58"/>
    <p:sldId id="297" r:id="rId59"/>
    <p:sldId id="298" r:id="rId60"/>
    <p:sldId id="286" r:id="rId61"/>
    <p:sldId id="295" r:id="rId62"/>
    <p:sldId id="283" r:id="rId63"/>
    <p:sldId id="301" r:id="rId64"/>
    <p:sldId id="309" r:id="rId65"/>
    <p:sldId id="320" r:id="rId66"/>
    <p:sldId id="317" r:id="rId67"/>
    <p:sldId id="323" r:id="rId68"/>
    <p:sldId id="324" r:id="rId69"/>
    <p:sldId id="318" r:id="rId70"/>
    <p:sldId id="321" r:id="rId71"/>
    <p:sldId id="319" r:id="rId72"/>
    <p:sldId id="2147482214" r:id="rId73"/>
    <p:sldId id="2147482225" r:id="rId74"/>
    <p:sldId id="590" r:id="rId75"/>
    <p:sldId id="591" r:id="rId76"/>
    <p:sldId id="592" r:id="rId77"/>
    <p:sldId id="593" r:id="rId78"/>
    <p:sldId id="594" r:id="rId79"/>
    <p:sldId id="600" r:id="rId80"/>
    <p:sldId id="601" r:id="rId81"/>
    <p:sldId id="602" r:id="rId82"/>
    <p:sldId id="2147482226" r:id="rId83"/>
    <p:sldId id="2147482227" r:id="rId84"/>
    <p:sldId id="2147482228" r:id="rId85"/>
    <p:sldId id="2147482229" r:id="rId86"/>
    <p:sldId id="603" r:id="rId87"/>
    <p:sldId id="280" r:id="rId88"/>
    <p:sldId id="598" r:id="rId89"/>
    <p:sldId id="604" r:id="rId90"/>
    <p:sldId id="273" r:id="rId91"/>
    <p:sldId id="2147469287" r:id="rId92"/>
    <p:sldId id="1460" r:id="rId93"/>
    <p:sldId id="2147469280" r:id="rId94"/>
    <p:sldId id="2147469276" r:id="rId95"/>
    <p:sldId id="2147469265" r:id="rId96"/>
    <p:sldId id="2147482248" r:id="rId97"/>
    <p:sldId id="2147469278" r:id="rId98"/>
    <p:sldId id="2147469284" r:id="rId99"/>
    <p:sldId id="2147469271" r:id="rId100"/>
    <p:sldId id="2147469281" r:id="rId101"/>
    <p:sldId id="2147469286" r:id="rId102"/>
    <p:sldId id="2147469272" r:id="rId103"/>
    <p:sldId id="2147469273" r:id="rId104"/>
    <p:sldId id="2147482200" r:id="rId105"/>
    <p:sldId id="2147482201" r:id="rId106"/>
    <p:sldId id="2147482202" r:id="rId107"/>
    <p:sldId id="2147482203" r:id="rId108"/>
    <p:sldId id="2147482204" r:id="rId109"/>
    <p:sldId id="2147482205" r:id="rId110"/>
    <p:sldId id="2147482206" r:id="rId111"/>
    <p:sldId id="2147482207" r:id="rId112"/>
    <p:sldId id="2147482208" r:id="rId113"/>
    <p:sldId id="2147482209" r:id="rId114"/>
    <p:sldId id="2147482210" r:id="rId115"/>
    <p:sldId id="2147482211" r:id="rId1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BD6C3A-F712-6A89-39CA-88BA50B5EED0}" name="Chuks Nnaji" initials="CN" userId="S::c.nnaji.86@malariaconsortium.org::2d1c8d59-f3fa-444d-988e-e16bdf8c4225" providerId="AD"/>
  <p188:author id="{62572D6A-D8C2-28C6-D796-2AF54391771F}" name="Bronwen Davies" initials="BD" userId="S::b.davies.23@malariaconsortium.org::e208e63e-abd6-4e93-ad0e-a4124ea7914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B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126236-9F8E-DD7F-031B-0D24624C5C07}" v="1488" dt="2026-02-25T20:23:40.2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2" autoAdjust="0"/>
    <p:restoredTop sz="94721"/>
  </p:normalViewPr>
  <p:slideViewPr>
    <p:cSldViewPr snapToGrid="0">
      <p:cViewPr varScale="1">
        <p:scale>
          <a:sx n="108" d="100"/>
          <a:sy n="108" d="100"/>
        </p:scale>
        <p:origin x="76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notesMaster" Target="notesMasters/notesMaster1.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microsoft.com/office/2018/10/relationships/authors" Target="authors.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presProps" Target="presProps.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viewProps" Target="viewProps.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OWNER\Desktop\BaseAstrid_Laurene\analyses%20figur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file:///C:\R&#233;p_Dossiers\Doc%20Paris\PhD_UPCit&#233;%20-%20Oxford\&#128193;%202&#65039;&#8419;%20Drug%20Pressure%20&amp;%20Antimalarial%20Consumption\&#128194;%202.1%20Antimalarial%20Consumption%20Data\Data%20MMV_Andr&#233;\Total%20number%20of%20SMC%20treatment%20delivere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Number of School-Children enrolled</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G"/>
        </a:p>
      </c:txPr>
    </c:title>
    <c:autoTitleDeleted val="0"/>
    <c:plotArea>
      <c:layout/>
      <c:barChart>
        <c:barDir val="col"/>
        <c:grouping val="clustered"/>
        <c:varyColors val="0"/>
        <c:ser>
          <c:idx val="0"/>
          <c:order val="0"/>
          <c:tx>
            <c:strRef>
              <c:f>Feuil1!$B$1</c:f>
              <c:strCache>
                <c:ptCount val="1"/>
                <c:pt idx="0">
                  <c:v>Number of Children enrolled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Survey 1</c:v>
                </c:pt>
                <c:pt idx="1">
                  <c:v>Survey 2</c:v>
                </c:pt>
                <c:pt idx="2">
                  <c:v>Total</c:v>
                </c:pt>
              </c:strCache>
            </c:strRef>
          </c:cat>
          <c:val>
            <c:numRef>
              <c:f>Feuil1!$B$2:$B$4</c:f>
              <c:numCache>
                <c:formatCode>General</c:formatCode>
                <c:ptCount val="3"/>
                <c:pt idx="0">
                  <c:v>1275</c:v>
                </c:pt>
                <c:pt idx="1">
                  <c:v>1500</c:v>
                </c:pt>
                <c:pt idx="2">
                  <c:v>2775</c:v>
                </c:pt>
              </c:numCache>
            </c:numRef>
          </c:val>
          <c:extLst>
            <c:ext xmlns:c16="http://schemas.microsoft.com/office/drawing/2014/chart" uri="{C3380CC4-5D6E-409C-BE32-E72D297353CC}">
              <c16:uniqueId val="{00000000-D2C8-7444-80FF-30930C38864C}"/>
            </c:ext>
          </c:extLst>
        </c:ser>
        <c:dLbls>
          <c:showLegendKey val="0"/>
          <c:showVal val="0"/>
          <c:showCatName val="0"/>
          <c:showSerName val="0"/>
          <c:showPercent val="0"/>
          <c:showBubbleSize val="0"/>
        </c:dLbls>
        <c:gapWidth val="75"/>
        <c:overlap val="40"/>
        <c:axId val="1004395967"/>
        <c:axId val="1004397695"/>
      </c:barChart>
      <c:catAx>
        <c:axId val="100439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G"/>
          </a:p>
        </c:txPr>
        <c:crossAx val="1004397695"/>
        <c:crosses val="autoZero"/>
        <c:auto val="1"/>
        <c:lblAlgn val="ctr"/>
        <c:lblOffset val="100"/>
        <c:noMultiLvlLbl val="0"/>
      </c:catAx>
      <c:valAx>
        <c:axId val="10043976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G"/>
          </a:p>
        </c:txPr>
        <c:crossAx val="1004395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G"/>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GB"/>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ICNI</c:v>
                </c:pt>
              </c:strCache>
            </c:strRef>
          </c:tx>
          <c:spPr>
            <a:solidFill>
              <a:srgbClr val="FFFF00"/>
            </a:solidFill>
            <a:ln w="12700" cap="flat">
              <a:noFill/>
              <a:miter lim="400000"/>
            </a:ln>
            <a:effectLst/>
          </c:spPr>
          <c:dPt>
            <c:idx val="0"/>
            <c:bubble3D val="0"/>
            <c:extLst>
              <c:ext xmlns:c16="http://schemas.microsoft.com/office/drawing/2014/chart" uri="{C3380CC4-5D6E-409C-BE32-E72D297353CC}">
                <c16:uniqueId val="{00000001-87B9-4C36-8821-D593B03165B7}"/>
              </c:ext>
            </c:extLst>
          </c:dPt>
          <c:dPt>
            <c:idx val="1"/>
            <c:bubble3D val="0"/>
            <c:spPr>
              <a:solidFill>
                <a:srgbClr val="FF0000"/>
              </a:solidFill>
              <a:ln w="12700" cap="flat">
                <a:noFill/>
                <a:miter lim="400000"/>
              </a:ln>
              <a:effectLst/>
            </c:spPr>
            <c:extLst>
              <c:ext xmlns:c16="http://schemas.microsoft.com/office/drawing/2014/chart" uri="{C3380CC4-5D6E-409C-BE32-E72D297353CC}">
                <c16:uniqueId val="{00000003-87B9-4C36-8821-D593B03165B7}"/>
              </c:ext>
            </c:extLst>
          </c:dPt>
          <c:cat>
            <c:strRef>
              <c:f>Sheet1!$B$1:$C$1</c:f>
              <c:strCache>
                <c:ptCount val="2"/>
                <c:pt idx="0">
                  <c:v>ICNI</c:v>
                </c:pt>
                <c:pt idx="1">
                  <c:v>IRNI</c:v>
                </c:pt>
              </c:strCache>
            </c:strRef>
          </c:cat>
          <c:val>
            <c:numRef>
              <c:f>Sheet1!$B$2:$C$2</c:f>
              <c:numCache>
                <c:formatCode>General</c:formatCode>
                <c:ptCount val="2"/>
                <c:pt idx="0">
                  <c:v>11</c:v>
                </c:pt>
                <c:pt idx="1">
                  <c:v>72</c:v>
                </c:pt>
              </c:numCache>
            </c:numRef>
          </c:val>
          <c:extLst>
            <c:ext xmlns:c16="http://schemas.microsoft.com/office/drawing/2014/chart" uri="{C3380CC4-5D6E-409C-BE32-E72D297353CC}">
              <c16:uniqueId val="{00000004-87B9-4C36-8821-D593B03165B7}"/>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GB"/>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NCSI</c:v>
                </c:pt>
              </c:strCache>
            </c:strRef>
          </c:tx>
          <c:spPr>
            <a:solidFill>
              <a:srgbClr val="00B0F0"/>
            </a:solidFill>
            <a:ln w="12700" cap="flat">
              <a:noFill/>
              <a:miter lim="400000"/>
            </a:ln>
            <a:effectLst/>
          </c:spPr>
          <c:dPt>
            <c:idx val="0"/>
            <c:bubble3D val="0"/>
            <c:extLst>
              <c:ext xmlns:c16="http://schemas.microsoft.com/office/drawing/2014/chart" uri="{C3380CC4-5D6E-409C-BE32-E72D297353CC}">
                <c16:uniqueId val="{00000001-BF4D-4E07-98D0-D18B362AB72C}"/>
              </c:ext>
            </c:extLst>
          </c:dPt>
          <c:dPt>
            <c:idx val="1"/>
            <c:bubble3D val="0"/>
            <c:spPr>
              <a:solidFill>
                <a:schemeClr val="accent4"/>
              </a:solidFill>
              <a:ln w="12700" cap="flat">
                <a:noFill/>
                <a:miter lim="400000"/>
              </a:ln>
              <a:effectLst/>
            </c:spPr>
            <c:extLst>
              <c:ext xmlns:c16="http://schemas.microsoft.com/office/drawing/2014/chart" uri="{C3380CC4-5D6E-409C-BE32-E72D297353CC}">
                <c16:uniqueId val="{00000003-BF4D-4E07-98D0-D18B362AB72C}"/>
              </c:ext>
            </c:extLst>
          </c:dPt>
          <c:dPt>
            <c:idx val="2"/>
            <c:bubble3D val="0"/>
            <c:spPr>
              <a:solidFill>
                <a:srgbClr val="FF0000"/>
              </a:solidFill>
              <a:ln w="12700" cap="flat">
                <a:noFill/>
                <a:miter lim="400000"/>
              </a:ln>
              <a:effectLst/>
            </c:spPr>
            <c:extLst>
              <c:ext xmlns:c16="http://schemas.microsoft.com/office/drawing/2014/chart" uri="{C3380CC4-5D6E-409C-BE32-E72D297353CC}">
                <c16:uniqueId val="{00000005-BF4D-4E07-98D0-D18B362AB72C}"/>
              </c:ext>
            </c:extLst>
          </c:dPt>
          <c:cat>
            <c:strRef>
              <c:f>Sheet1!$B$1:$D$1</c:f>
              <c:strCache>
                <c:ptCount val="3"/>
                <c:pt idx="0">
                  <c:v>NCSI</c:v>
                </c:pt>
                <c:pt idx="1">
                  <c:v>NRNI</c:v>
                </c:pt>
                <c:pt idx="2">
                  <c:v>IRNI</c:v>
                </c:pt>
              </c:strCache>
            </c:strRef>
          </c:cat>
          <c:val>
            <c:numRef>
              <c:f>Sheet1!$B$2:$D$2</c:f>
              <c:numCache>
                <c:formatCode>General</c:formatCode>
                <c:ptCount val="3"/>
                <c:pt idx="0">
                  <c:v>1</c:v>
                </c:pt>
                <c:pt idx="1">
                  <c:v>1</c:v>
                </c:pt>
                <c:pt idx="2">
                  <c:v>33</c:v>
                </c:pt>
              </c:numCache>
            </c:numRef>
          </c:val>
          <c:extLst>
            <c:ext xmlns:c16="http://schemas.microsoft.com/office/drawing/2014/chart" uri="{C3380CC4-5D6E-409C-BE32-E72D297353CC}">
              <c16:uniqueId val="{00000006-BF4D-4E07-98D0-D18B362AB72C}"/>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GB"/>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NCTI</c:v>
                </c:pt>
              </c:strCache>
            </c:strRef>
          </c:tx>
          <c:spPr>
            <a:solidFill>
              <a:srgbClr val="92D050"/>
            </a:solidFill>
            <a:ln w="12700" cap="flat">
              <a:noFill/>
              <a:miter lim="400000"/>
            </a:ln>
            <a:effectLst/>
          </c:spPr>
          <c:dPt>
            <c:idx val="0"/>
            <c:bubble3D val="0"/>
            <c:extLst>
              <c:ext xmlns:c16="http://schemas.microsoft.com/office/drawing/2014/chart" uri="{C3380CC4-5D6E-409C-BE32-E72D297353CC}">
                <c16:uniqueId val="{00000001-2FDA-486F-BDFD-121E20C0E530}"/>
              </c:ext>
            </c:extLst>
          </c:dPt>
          <c:dPt>
            <c:idx val="1"/>
            <c:bubble3D val="0"/>
            <c:spPr>
              <a:solidFill>
                <a:srgbClr val="FF0000"/>
              </a:solidFill>
              <a:ln w="12700" cap="flat">
                <a:noFill/>
                <a:miter lim="400000"/>
              </a:ln>
              <a:effectLst/>
            </c:spPr>
            <c:extLst>
              <c:ext xmlns:c16="http://schemas.microsoft.com/office/drawing/2014/chart" uri="{C3380CC4-5D6E-409C-BE32-E72D297353CC}">
                <c16:uniqueId val="{00000003-2FDA-486F-BDFD-121E20C0E530}"/>
              </c:ext>
            </c:extLst>
          </c:dPt>
          <c:cat>
            <c:strRef>
              <c:f>Sheet1!$B$1:$C$1</c:f>
              <c:strCache>
                <c:ptCount val="2"/>
                <c:pt idx="0">
                  <c:v>NCTI</c:v>
                </c:pt>
                <c:pt idx="1">
                  <c:v>IRNI</c:v>
                </c:pt>
              </c:strCache>
            </c:strRef>
          </c:cat>
          <c:val>
            <c:numRef>
              <c:f>Sheet1!$B$2:$C$2</c:f>
              <c:numCache>
                <c:formatCode>General</c:formatCode>
                <c:ptCount val="2"/>
                <c:pt idx="0">
                  <c:v>1</c:v>
                </c:pt>
                <c:pt idx="1">
                  <c:v>62</c:v>
                </c:pt>
              </c:numCache>
            </c:numRef>
          </c:val>
          <c:extLst>
            <c:ext xmlns:c16="http://schemas.microsoft.com/office/drawing/2014/chart" uri="{C3380CC4-5D6E-409C-BE32-E72D297353CC}">
              <c16:uniqueId val="{00000004-2FDA-486F-BDFD-121E20C0E530}"/>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GB"/>
  <c:roundedCorners val="0"/>
  <c:style val="2"/>
  <c:chart>
    <c:autoTitleDeleted val="1"/>
    <c:plotArea>
      <c:layout>
        <c:manualLayout>
          <c:layoutTarget val="inner"/>
          <c:xMode val="edge"/>
          <c:yMode val="edge"/>
          <c:x val="3.2224599999999999E-2"/>
          <c:y val="5.0000000000000001E-3"/>
          <c:w val="0.93554999999999999"/>
          <c:h val="0.75641700000000001"/>
        </c:manualLayout>
      </c:layout>
      <c:pieChart>
        <c:varyColors val="0"/>
        <c:ser>
          <c:idx val="0"/>
          <c:order val="0"/>
          <c:tx>
            <c:strRef>
              <c:f>Sheet1!$A$2</c:f>
              <c:strCache>
                <c:ptCount val="1"/>
                <c:pt idx="0">
                  <c:v>1</c:v>
                </c:pt>
              </c:strCache>
            </c:strRef>
          </c:tx>
          <c:spPr>
            <a:solidFill>
              <a:srgbClr val="FF0000"/>
            </a:solidFill>
            <a:ln w="12700" cap="flat">
              <a:noFill/>
              <a:miter lim="400000"/>
            </a:ln>
            <a:effectLst/>
          </c:spPr>
          <c:dPt>
            <c:idx val="0"/>
            <c:bubble3D val="0"/>
            <c:extLst>
              <c:ext xmlns:c16="http://schemas.microsoft.com/office/drawing/2014/chart" uri="{C3380CC4-5D6E-409C-BE32-E72D297353CC}">
                <c16:uniqueId val="{00000001-4732-4745-B029-FFB14BEDC175}"/>
              </c:ext>
            </c:extLst>
          </c:dPt>
          <c:cat>
            <c:strRef>
              <c:f>Sheet1!$B$1:$B$1</c:f>
              <c:strCache>
                <c:ptCount val="1"/>
                <c:pt idx="0">
                  <c:v>1</c:v>
                </c:pt>
              </c:strCache>
            </c:strRef>
          </c:cat>
          <c:val>
            <c:numRef>
              <c:f>Sheet1!$B$2:$B$2</c:f>
              <c:numCache>
                <c:formatCode>General</c:formatCode>
                <c:ptCount val="1"/>
                <c:pt idx="0">
                  <c:v>20</c:v>
                </c:pt>
              </c:numCache>
            </c:numRef>
          </c:val>
          <c:extLst>
            <c:ext xmlns:c16="http://schemas.microsoft.com/office/drawing/2014/chart" uri="{C3380CC4-5D6E-409C-BE32-E72D297353CC}">
              <c16:uniqueId val="{00000002-4732-4745-B029-FFB14BEDC175}"/>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0"/>
          <c:y val="0.82606599999999997"/>
          <c:w val="1"/>
          <c:h val="0.17393400000000001"/>
        </c:manualLayout>
      </c:layout>
      <c:overlay val="1"/>
      <c:spPr>
        <a:noFill/>
        <a:ln w="12700" cap="flat">
          <a:noFill/>
          <a:miter lim="400000"/>
        </a:ln>
        <a:effectLst/>
      </c:spPr>
      <c:txPr>
        <a:bodyPr rot="0"/>
        <a:lstStyle/>
        <a:p>
          <a:pPr>
            <a:defRPr sz="900" b="0" i="0" u="none" strike="noStrike">
              <a:solidFill>
                <a:srgbClr val="595959"/>
              </a:solidFill>
              <a:latin typeface="Calibri"/>
            </a:defRPr>
          </a:pPr>
          <a:endParaRPr lang="en-UG"/>
        </a:p>
      </c:txPr>
    </c:legend>
    <c:plotVisOnly val="1"/>
    <c:dispBlanksAs val="gap"/>
    <c:showDLblsOverMax val="1"/>
  </c:chart>
  <c:spPr>
    <a:noFill/>
    <a:ln>
      <a:noFill/>
    </a:ln>
    <a:effectLst/>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GB"/>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NCTI</c:v>
                </c:pt>
              </c:strCache>
            </c:strRef>
          </c:tx>
          <c:spPr>
            <a:solidFill>
              <a:srgbClr val="92D050"/>
            </a:solidFill>
            <a:ln w="12700" cap="flat">
              <a:noFill/>
              <a:miter lim="400000"/>
            </a:ln>
            <a:effectLst/>
          </c:spPr>
          <c:dPt>
            <c:idx val="0"/>
            <c:bubble3D val="0"/>
            <c:extLst>
              <c:ext xmlns:c16="http://schemas.microsoft.com/office/drawing/2014/chart" uri="{C3380CC4-5D6E-409C-BE32-E72D297353CC}">
                <c16:uniqueId val="{00000001-6DDC-4B09-BE0F-25659188D354}"/>
              </c:ext>
            </c:extLst>
          </c:dPt>
          <c:dPt>
            <c:idx val="1"/>
            <c:bubble3D val="0"/>
            <c:spPr>
              <a:solidFill>
                <a:srgbClr val="FF0000"/>
              </a:solidFill>
              <a:ln w="12700" cap="flat">
                <a:noFill/>
                <a:miter lim="400000"/>
              </a:ln>
              <a:effectLst/>
            </c:spPr>
            <c:extLst>
              <c:ext xmlns:c16="http://schemas.microsoft.com/office/drawing/2014/chart" uri="{C3380CC4-5D6E-409C-BE32-E72D297353CC}">
                <c16:uniqueId val="{00000003-6DDC-4B09-BE0F-25659188D354}"/>
              </c:ext>
            </c:extLst>
          </c:dPt>
          <c:cat>
            <c:strRef>
              <c:f>Sheet1!$B$1:$C$1</c:f>
              <c:strCache>
                <c:ptCount val="2"/>
                <c:pt idx="0">
                  <c:v>NRNI</c:v>
                </c:pt>
                <c:pt idx="1">
                  <c:v>IRNI</c:v>
                </c:pt>
              </c:strCache>
            </c:strRef>
          </c:cat>
          <c:val>
            <c:numRef>
              <c:f>Sheet1!$B$2:$C$2</c:f>
              <c:numCache>
                <c:formatCode>General</c:formatCode>
                <c:ptCount val="2"/>
                <c:pt idx="0">
                  <c:v>2</c:v>
                </c:pt>
                <c:pt idx="1">
                  <c:v>66</c:v>
                </c:pt>
              </c:numCache>
            </c:numRef>
          </c:val>
          <c:extLst>
            <c:ext xmlns:c16="http://schemas.microsoft.com/office/drawing/2014/chart" uri="{C3380CC4-5D6E-409C-BE32-E72D297353CC}">
              <c16:uniqueId val="{00000004-6DDC-4B09-BE0F-25659188D354}"/>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GB"/>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strCache>
            </c:strRef>
          </c:tx>
          <c:spPr>
            <a:solidFill>
              <a:srgbClr val="FF2600"/>
            </a:solidFill>
            <a:ln w="12700" cap="flat">
              <a:solidFill>
                <a:srgbClr val="FFFFFF"/>
              </a:solidFill>
              <a:prstDash val="solid"/>
              <a:miter lim="800000"/>
            </a:ln>
            <a:effectLst/>
          </c:spPr>
          <c:dPt>
            <c:idx val="0"/>
            <c:bubble3D val="0"/>
            <c:extLst>
              <c:ext xmlns:c16="http://schemas.microsoft.com/office/drawing/2014/chart" uri="{C3380CC4-5D6E-409C-BE32-E72D297353CC}">
                <c16:uniqueId val="{00000001-AF02-4CF1-8976-3790604ED5B4}"/>
              </c:ext>
            </c:extLst>
          </c:dPt>
          <c:dPt>
            <c:idx val="1"/>
            <c:bubble3D val="0"/>
            <c:spPr>
              <a:solidFill>
                <a:srgbClr val="E97132"/>
              </a:solidFill>
              <a:ln w="12700" cap="flat">
                <a:solidFill>
                  <a:srgbClr val="FFFFFF"/>
                </a:solidFill>
                <a:prstDash val="solid"/>
                <a:miter lim="800000"/>
              </a:ln>
              <a:effectLst/>
            </c:spPr>
            <c:extLst>
              <c:ext xmlns:c16="http://schemas.microsoft.com/office/drawing/2014/chart" uri="{C3380CC4-5D6E-409C-BE32-E72D297353CC}">
                <c16:uniqueId val="{00000003-AF02-4CF1-8976-3790604ED5B4}"/>
              </c:ext>
            </c:extLst>
          </c:dPt>
          <c:dPt>
            <c:idx val="2"/>
            <c:bubble3D val="0"/>
            <c:spPr>
              <a:solidFill>
                <a:srgbClr val="196B24"/>
              </a:solidFill>
              <a:ln w="12700" cap="flat">
                <a:solidFill>
                  <a:srgbClr val="FFFFFF"/>
                </a:solidFill>
                <a:prstDash val="solid"/>
                <a:miter lim="800000"/>
              </a:ln>
              <a:effectLst/>
            </c:spPr>
            <c:extLst>
              <c:ext xmlns:c16="http://schemas.microsoft.com/office/drawing/2014/chart" uri="{C3380CC4-5D6E-409C-BE32-E72D297353CC}">
                <c16:uniqueId val="{00000005-AF02-4CF1-8976-3790604ED5B4}"/>
              </c:ext>
            </c:extLst>
          </c:dPt>
          <c:cat>
            <c:multiLvlStrRef>
              <c:f>Sheet1!$B$1:$D$1</c:f>
            </c:multiLvlStrRef>
          </c:cat>
          <c:val>
            <c:numRef>
              <c:f>Sheet1!$B$2:$D$2</c:f>
              <c:numCache>
                <c:formatCode>General</c:formatCode>
                <c:ptCount val="3"/>
                <c:pt idx="0">
                  <c:v>70</c:v>
                </c:pt>
                <c:pt idx="1">
                  <c:v>1</c:v>
                </c:pt>
                <c:pt idx="2">
                  <c:v>1</c:v>
                </c:pt>
              </c:numCache>
            </c:numRef>
          </c:val>
          <c:extLst>
            <c:ext xmlns:c16="http://schemas.microsoft.com/office/drawing/2014/chart" uri="{C3380CC4-5D6E-409C-BE32-E72D297353CC}">
              <c16:uniqueId val="{00000006-AF02-4CF1-8976-3790604ED5B4}"/>
            </c:ext>
          </c:extLst>
        </c:ser>
        <c:dLbls>
          <c:showLegendKey val="0"/>
          <c:showVal val="0"/>
          <c:showCatName val="0"/>
          <c:showSerName val="0"/>
          <c:showPercent val="0"/>
          <c:showBubbleSize val="0"/>
          <c:showLeaderLines val="0"/>
        </c:dLbls>
        <c:firstSliceAng val="0"/>
      </c:pieChart>
      <c:spPr>
        <a:solidFill>
          <a:srgbClr val="FFFFFF"/>
        </a:solidFill>
        <a:ln w="12700" cap="flat">
          <a:noFill/>
          <a:miter lim="400000"/>
        </a:ln>
        <a:effectLst/>
      </c:spPr>
    </c:plotArea>
    <c:plotVisOnly val="1"/>
    <c:dispBlanksAs val="gap"/>
    <c:showDLblsOverMax val="1"/>
  </c:chart>
  <c:spPr>
    <a:solidFill>
      <a:srgbClr val="FFFFFF"/>
    </a:solidFill>
    <a:ln w="12700" cap="flat">
      <a:solidFill>
        <a:srgbClr val="888888"/>
      </a:solidFill>
      <a:prstDash val="solid"/>
      <a:miter lim="800000"/>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r>
              <a:rPr lang="fr-FR" sz="2000" dirty="0" err="1"/>
              <a:t>Stud</a:t>
            </a:r>
            <a:r>
              <a:rPr lang="fr-FR" sz="2000" baseline="0" dirty="0" err="1"/>
              <a:t>y</a:t>
            </a:r>
            <a:r>
              <a:rPr lang="fr-FR" sz="2000" baseline="0" dirty="0"/>
              <a:t> participants per </a:t>
            </a:r>
            <a:r>
              <a:rPr lang="fr-FR" sz="2000" baseline="0" dirty="0" err="1"/>
              <a:t>School</a:t>
            </a:r>
            <a:r>
              <a:rPr lang="fr-FR" sz="2000" baseline="0" dirty="0"/>
              <a:t> area</a:t>
            </a:r>
            <a:endParaRPr lang="fr-FR" sz="2000" dirty="0"/>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n-UG"/>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88D5-2947-94F1-2DC66B0538F4}"/>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88D5-2947-94F1-2DC66B0538F4}"/>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88D5-2947-94F1-2DC66B0538F4}"/>
              </c:ext>
            </c:extLst>
          </c:dPt>
          <c:dLbls>
            <c:delete val="1"/>
          </c:dLbls>
          <c:cat>
            <c:strRef>
              <c:f>Feuil2!$A$1:$A$3</c:f>
              <c:strCache>
                <c:ptCount val="3"/>
                <c:pt idx="0">
                  <c:v>Nagbangré</c:v>
                </c:pt>
                <c:pt idx="1">
                  <c:v>Tangsega</c:v>
                </c:pt>
                <c:pt idx="2">
                  <c:v>Voussin</c:v>
                </c:pt>
              </c:strCache>
            </c:strRef>
          </c:cat>
          <c:val>
            <c:numRef>
              <c:f>Feuil2!$B$1:$B$3</c:f>
              <c:numCache>
                <c:formatCode>General</c:formatCode>
                <c:ptCount val="3"/>
                <c:pt idx="0">
                  <c:v>41.15</c:v>
                </c:pt>
                <c:pt idx="1">
                  <c:v>39.94</c:v>
                </c:pt>
                <c:pt idx="2">
                  <c:v>18.91</c:v>
                </c:pt>
              </c:numCache>
            </c:numRef>
          </c:val>
          <c:extLst>
            <c:ext xmlns:c16="http://schemas.microsoft.com/office/drawing/2014/chart" uri="{C3380CC4-5D6E-409C-BE32-E72D297353CC}">
              <c16:uniqueId val="{00000006-88D5-2947-94F1-2DC66B0538F4}"/>
            </c:ext>
          </c:extLst>
        </c:ser>
        <c:dLbls>
          <c:showLegendKey val="0"/>
          <c:showVal val="0"/>
          <c:showCatName val="0"/>
          <c:showSerName val="0"/>
          <c:showPercent val="1"/>
          <c:showBubbleSize val="0"/>
          <c:showLeaderLines val="1"/>
        </c:dLbls>
      </c:pie3DChart>
      <c:spPr>
        <a:noFill/>
        <a:ln>
          <a:no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G"/>
        </a:p>
      </c:txPr>
    </c:legend>
    <c:plotVisOnly val="1"/>
    <c:dispBlanksAs val="gap"/>
    <c:showDLblsOverMax val="0"/>
  </c:chart>
  <c:spPr>
    <a:noFill/>
    <a:ln>
      <a:noFill/>
    </a:ln>
    <a:effectLst/>
  </c:spPr>
  <c:txPr>
    <a:bodyPr/>
    <a:lstStyle/>
    <a:p>
      <a:pPr>
        <a:defRPr/>
      </a:pPr>
      <a:endParaRPr lang="en-UG"/>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Study</a:t>
            </a:r>
            <a:r>
              <a:rPr lang="en-US" b="1" baseline="0" dirty="0"/>
              <a:t> participants p</a:t>
            </a:r>
            <a:r>
              <a:rPr lang="en-US" b="1" dirty="0"/>
              <a:t>roportion per gender</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G"/>
        </a:p>
      </c:txPr>
    </c:title>
    <c:autoTitleDeleted val="0"/>
    <c:plotArea>
      <c:layout>
        <c:manualLayout>
          <c:layoutTarget val="inner"/>
          <c:xMode val="edge"/>
          <c:yMode val="edge"/>
          <c:x val="0.3071243181832447"/>
          <c:y val="0.26663472916261605"/>
          <c:w val="0.43059121123295063"/>
          <c:h val="0.73336527083738401"/>
        </c:manualLayout>
      </c:layout>
      <c:pieChart>
        <c:varyColors val="1"/>
        <c:ser>
          <c:idx val="0"/>
          <c:order val="0"/>
          <c:tx>
            <c:strRef>
              <c:f>Feuil1!$B$1</c:f>
              <c:strCache>
                <c:ptCount val="1"/>
                <c:pt idx="0">
                  <c:v>Proportion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AF50-4246-8E73-44CA52E28B1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AF50-4246-8E73-44CA52E28B1C}"/>
              </c:ext>
            </c:extLst>
          </c:dPt>
          <c:dLbls>
            <c:dLbl>
              <c:idx val="0"/>
              <c:tx>
                <c:rich>
                  <a:bodyPr/>
                  <a:lstStyle/>
                  <a:p>
                    <a:r>
                      <a:rPr lang="en-US"/>
                      <a:t>51.3%</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2-AF50-4246-8E73-44CA52E28B1C}"/>
                </c:ext>
              </c:extLst>
            </c:dLbl>
            <c:dLbl>
              <c:idx val="1"/>
              <c:tx>
                <c:rich>
                  <a:bodyPr/>
                  <a:lstStyle/>
                  <a:p>
                    <a:r>
                      <a:rPr lang="en-US"/>
                      <a:t>48.7%</a:t>
                    </a:r>
                    <a:endParaRPr lang="en-US" dirty="0"/>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AF50-4246-8E73-44CA52E28B1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G"/>
              </a:p>
            </c:txPr>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Male</c:v>
                </c:pt>
                <c:pt idx="1">
                  <c:v>Female</c:v>
                </c:pt>
              </c:strCache>
            </c:strRef>
          </c:cat>
          <c:val>
            <c:numRef>
              <c:f>Feuil1!$B$2:$B$3</c:f>
              <c:numCache>
                <c:formatCode>General</c:formatCode>
                <c:ptCount val="2"/>
                <c:pt idx="0">
                  <c:v>51.3</c:v>
                </c:pt>
                <c:pt idx="1">
                  <c:v>48.7</c:v>
                </c:pt>
              </c:numCache>
            </c:numRef>
          </c:val>
          <c:extLst>
            <c:ext xmlns:c16="http://schemas.microsoft.com/office/drawing/2014/chart" uri="{C3380CC4-5D6E-409C-BE32-E72D297353CC}">
              <c16:uniqueId val="{00000000-AF50-4246-8E73-44CA52E28B1C}"/>
            </c:ext>
          </c:extLst>
        </c:ser>
        <c:dLbls>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G"/>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Proportion of study participants per age group</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G"/>
        </a:p>
      </c:txPr>
    </c:title>
    <c:autoTitleDeleted val="0"/>
    <c:plotArea>
      <c:layout>
        <c:manualLayout>
          <c:layoutTarget val="inner"/>
          <c:xMode val="edge"/>
          <c:yMode val="edge"/>
          <c:x val="0.32056215265248761"/>
          <c:y val="0.30852728020382097"/>
          <c:w val="0.30369495563916132"/>
          <c:h val="0.69050633967119146"/>
        </c:manualLayout>
      </c:layout>
      <c:pieChart>
        <c:varyColors val="1"/>
        <c:ser>
          <c:idx val="0"/>
          <c:order val="0"/>
          <c:tx>
            <c:strRef>
              <c:f>Feuil1!$B$1</c:f>
              <c:strCache>
                <c:ptCount val="1"/>
                <c:pt idx="0">
                  <c:v>Proportion per age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C9C-6B4E-A3C8-4C8FF1F9438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DC9C-6B4E-A3C8-4C8FF1F94380}"/>
              </c:ext>
            </c:extLst>
          </c:dPt>
          <c:dLbls>
            <c:dLbl>
              <c:idx val="0"/>
              <c:tx>
                <c:rich>
                  <a:bodyPr/>
                  <a:lstStyle/>
                  <a:p>
                    <a:r>
                      <a:rPr lang="en-US" dirty="0"/>
                      <a:t>53.3%</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DC9C-6B4E-A3C8-4C8FF1F94380}"/>
                </c:ext>
              </c:extLst>
            </c:dLbl>
            <c:dLbl>
              <c:idx val="1"/>
              <c:tx>
                <c:rich>
                  <a:bodyPr/>
                  <a:lstStyle/>
                  <a:p>
                    <a:r>
                      <a:rPr lang="en-US"/>
                      <a:t>46.7%</a:t>
                    </a:r>
                    <a:endParaRPr lang="en-US" dirty="0"/>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2-DC9C-6B4E-A3C8-4C8FF1F9438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G"/>
              </a:p>
            </c:txPr>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5-9 Years</c:v>
                </c:pt>
                <c:pt idx="1">
                  <c:v>10-15 year</c:v>
                </c:pt>
              </c:strCache>
            </c:strRef>
          </c:cat>
          <c:val>
            <c:numRef>
              <c:f>Feuil1!$B$2:$B$3</c:f>
              <c:numCache>
                <c:formatCode>General</c:formatCode>
                <c:ptCount val="2"/>
                <c:pt idx="0">
                  <c:v>53.26</c:v>
                </c:pt>
                <c:pt idx="1">
                  <c:v>46.74</c:v>
                </c:pt>
              </c:numCache>
            </c:numRef>
          </c:val>
          <c:extLst>
            <c:ext xmlns:c16="http://schemas.microsoft.com/office/drawing/2014/chart" uri="{C3380CC4-5D6E-409C-BE32-E72D297353CC}">
              <c16:uniqueId val="{00000000-DC9C-6B4E-A3C8-4C8FF1F94380}"/>
            </c:ext>
          </c:extLst>
        </c:ser>
        <c:dLbls>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G"/>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fr-FR" dirty="0"/>
              <a:t>RDT and </a:t>
            </a:r>
            <a:r>
              <a:rPr lang="fr-FR" dirty="0" err="1"/>
              <a:t>microscopy</a:t>
            </a:r>
            <a:r>
              <a:rPr lang="fr-FR" baseline="0" dirty="0"/>
              <a:t> infection </a:t>
            </a:r>
            <a:r>
              <a:rPr lang="fr-FR" baseline="0" dirty="0" err="1"/>
              <a:t>detection</a:t>
            </a:r>
            <a:endParaRPr lang="fr-FR"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G"/>
        </a:p>
      </c:txPr>
    </c:title>
    <c:autoTitleDeleted val="0"/>
    <c:plotArea>
      <c:layout/>
      <c:barChart>
        <c:barDir val="col"/>
        <c:grouping val="stacked"/>
        <c:varyColors val="0"/>
        <c:ser>
          <c:idx val="0"/>
          <c:order val="0"/>
          <c:tx>
            <c:strRef>
              <c:f>Feuil1!$B$1</c:f>
              <c:strCache>
                <c:ptCount val="1"/>
                <c:pt idx="0">
                  <c:v>Microscpy positive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G"/>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Feuil1!$A$2:$A$4</c:f>
              <c:strCache>
                <c:ptCount val="3"/>
                <c:pt idx="1">
                  <c:v>TDR Positive</c:v>
                </c:pt>
                <c:pt idx="2">
                  <c:v>TDR Negative</c:v>
                </c:pt>
              </c:strCache>
            </c:strRef>
          </c:cat>
          <c:val>
            <c:numRef>
              <c:f>Feuil1!$B$2:$B$4</c:f>
              <c:numCache>
                <c:formatCode>General</c:formatCode>
                <c:ptCount val="3"/>
                <c:pt idx="0">
                  <c:v>0</c:v>
                </c:pt>
                <c:pt idx="1">
                  <c:v>185</c:v>
                </c:pt>
                <c:pt idx="2">
                  <c:v>29</c:v>
                </c:pt>
              </c:numCache>
            </c:numRef>
          </c:val>
          <c:extLst>
            <c:ext xmlns:c16="http://schemas.microsoft.com/office/drawing/2014/chart" uri="{C3380CC4-5D6E-409C-BE32-E72D297353CC}">
              <c16:uniqueId val="{00000000-E3BF-3848-A6F8-547E49D9DF7B}"/>
            </c:ext>
          </c:extLst>
        </c:ser>
        <c:ser>
          <c:idx val="1"/>
          <c:order val="1"/>
          <c:tx>
            <c:strRef>
              <c:f>Feuil1!$C$1</c:f>
              <c:strCache>
                <c:ptCount val="1"/>
                <c:pt idx="0">
                  <c:v>Microscpy negative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G"/>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Feuil1!$A$2:$A$4</c:f>
              <c:strCache>
                <c:ptCount val="3"/>
                <c:pt idx="1">
                  <c:v>TDR Positive</c:v>
                </c:pt>
                <c:pt idx="2">
                  <c:v>TDR Negative</c:v>
                </c:pt>
              </c:strCache>
            </c:strRef>
          </c:cat>
          <c:val>
            <c:numRef>
              <c:f>Feuil1!$C$2:$C$4</c:f>
              <c:numCache>
                <c:formatCode>General</c:formatCode>
                <c:ptCount val="3"/>
                <c:pt idx="0">
                  <c:v>0</c:v>
                </c:pt>
                <c:pt idx="1">
                  <c:v>48</c:v>
                </c:pt>
                <c:pt idx="2">
                  <c:v>1013</c:v>
                </c:pt>
              </c:numCache>
            </c:numRef>
          </c:val>
          <c:extLst>
            <c:ext xmlns:c16="http://schemas.microsoft.com/office/drawing/2014/chart" uri="{C3380CC4-5D6E-409C-BE32-E72D297353CC}">
              <c16:uniqueId val="{00000001-E3BF-3848-A6F8-547E49D9DF7B}"/>
            </c:ext>
          </c:extLst>
        </c:ser>
        <c:dLbls>
          <c:dLblPos val="ctr"/>
          <c:showLegendKey val="0"/>
          <c:showVal val="1"/>
          <c:showCatName val="0"/>
          <c:showSerName val="0"/>
          <c:showPercent val="0"/>
          <c:showBubbleSize val="0"/>
        </c:dLbls>
        <c:gapWidth val="150"/>
        <c:overlap val="100"/>
        <c:serLines>
          <c:spPr>
            <a:ln w="9525">
              <a:solidFill>
                <a:schemeClr val="dk1">
                  <a:lumMod val="50000"/>
                  <a:lumOff val="50000"/>
                </a:schemeClr>
              </a:solidFill>
              <a:round/>
            </a:ln>
            <a:effectLst/>
          </c:spPr>
        </c:serLines>
        <c:axId val="177360800"/>
        <c:axId val="1644771632"/>
      </c:barChart>
      <c:catAx>
        <c:axId val="177360800"/>
        <c:scaling>
          <c:orientation val="minMax"/>
        </c:scaling>
        <c:delete val="0"/>
        <c:axPos val="b"/>
        <c:title>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G"/>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G"/>
          </a:p>
        </c:txPr>
        <c:crossAx val="1644771632"/>
        <c:crosses val="autoZero"/>
        <c:auto val="1"/>
        <c:lblAlgn val="ctr"/>
        <c:lblOffset val="100"/>
        <c:noMultiLvlLbl val="0"/>
      </c:catAx>
      <c:valAx>
        <c:axId val="164477163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fr-FR" sz="2400" dirty="0" err="1"/>
                  <a:t>Nomber</a:t>
                </a:r>
                <a:r>
                  <a:rPr lang="fr-FR" sz="2400" baseline="0" dirty="0"/>
                  <a:t> of cases </a:t>
                </a:r>
                <a:r>
                  <a:rPr lang="fr-FR" sz="2400" baseline="0" dirty="0" err="1"/>
                  <a:t>detected</a:t>
                </a:r>
                <a:endParaRPr lang="fr-FR" sz="2400" dirty="0"/>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en-UG"/>
            </a:p>
          </c:txPr>
        </c:title>
        <c:numFmt formatCode="General" sourceLinked="1"/>
        <c:majorTickMark val="none"/>
        <c:minorTickMark val="none"/>
        <c:tickLblPos val="nextTo"/>
        <c:crossAx val="17736080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G"/>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66453859012408"/>
          <c:y val="0.16322757663297038"/>
          <c:w val="0.8028910761154856"/>
          <c:h val="0.72088764946048411"/>
        </c:manualLayout>
      </c:layout>
      <c:barChart>
        <c:barDir val="col"/>
        <c:grouping val="clustered"/>
        <c:varyColors val="0"/>
        <c:ser>
          <c:idx val="0"/>
          <c:order val="0"/>
          <c:tx>
            <c:strRef>
              <c:f>Feuil2!$A$27</c:f>
              <c:strCache>
                <c:ptCount val="1"/>
                <c:pt idx="0">
                  <c:v>Nombre total de traitements CPS délivrés</c:v>
                </c:pt>
              </c:strCache>
            </c:strRef>
          </c:tx>
          <c:spPr>
            <a:solidFill>
              <a:schemeClr val="accent2">
                <a:lumMod val="50000"/>
              </a:schemeClr>
            </a:solidFill>
            <a:ln>
              <a:noFill/>
            </a:ln>
            <a:effectLst/>
          </c:spPr>
          <c:invertIfNegative val="0"/>
          <c:cat>
            <c:numRef>
              <c:f>Feuil2!$B$26:$N$26</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Feuil2!$B$27:$N$27</c:f>
              <c:numCache>
                <c:formatCode>General</c:formatCode>
                <c:ptCount val="13"/>
                <c:pt idx="0">
                  <c:v>680000</c:v>
                </c:pt>
                <c:pt idx="1">
                  <c:v>5646472</c:v>
                </c:pt>
                <c:pt idx="2">
                  <c:v>9486374</c:v>
                </c:pt>
                <c:pt idx="3">
                  <c:v>22760427</c:v>
                </c:pt>
                <c:pt idx="4">
                  <c:v>53832339</c:v>
                </c:pt>
                <c:pt idx="5">
                  <c:v>65281452</c:v>
                </c:pt>
                <c:pt idx="6">
                  <c:v>77238217</c:v>
                </c:pt>
                <c:pt idx="7">
                  <c:v>86271405</c:v>
                </c:pt>
                <c:pt idx="8">
                  <c:v>132905410</c:v>
                </c:pt>
                <c:pt idx="9">
                  <c:v>179775402</c:v>
                </c:pt>
                <c:pt idx="10">
                  <c:v>203814970</c:v>
                </c:pt>
                <c:pt idx="11" formatCode="#,##0">
                  <c:v>221372058</c:v>
                </c:pt>
                <c:pt idx="12">
                  <c:v>226745837</c:v>
                </c:pt>
              </c:numCache>
            </c:numRef>
          </c:val>
          <c:extLst>
            <c:ext xmlns:c16="http://schemas.microsoft.com/office/drawing/2014/chart" uri="{C3380CC4-5D6E-409C-BE32-E72D297353CC}">
              <c16:uniqueId val="{00000000-1EB0-4E97-AA7A-F3B37E5FC879}"/>
            </c:ext>
          </c:extLst>
        </c:ser>
        <c:dLbls>
          <c:showLegendKey val="0"/>
          <c:showVal val="0"/>
          <c:showCatName val="0"/>
          <c:showSerName val="0"/>
          <c:showPercent val="0"/>
          <c:showBubbleSize val="0"/>
        </c:dLbls>
        <c:gapWidth val="93"/>
        <c:overlap val="-27"/>
        <c:axId val="234572272"/>
        <c:axId val="234578992"/>
      </c:barChart>
      <c:catAx>
        <c:axId val="234572272"/>
        <c:scaling>
          <c:orientation val="minMax"/>
        </c:scaling>
        <c:delete val="0"/>
        <c:axPos val="b"/>
        <c:title>
          <c:tx>
            <c:rich>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fr-FR" sz="1050" b="1" dirty="0" err="1">
                    <a:solidFill>
                      <a:schemeClr val="tx1"/>
                    </a:solidFill>
                  </a:rPr>
                  <a:t>Years</a:t>
                </a:r>
                <a:endParaRPr lang="fr-FR" sz="1050" b="1" dirty="0">
                  <a:solidFill>
                    <a:schemeClr val="tx1"/>
                  </a:solidFill>
                </a:endParaRPr>
              </a:p>
            </c:rich>
          </c:tx>
          <c:layout>
            <c:manualLayout>
              <c:xMode val="edge"/>
              <c:yMode val="edge"/>
              <c:x val="0.52020933679237069"/>
              <c:y val="0.94618629924981901"/>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G"/>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G"/>
          </a:p>
        </c:txPr>
        <c:crossAx val="234578992"/>
        <c:crosses val="autoZero"/>
        <c:auto val="1"/>
        <c:lblAlgn val="ctr"/>
        <c:lblOffset val="100"/>
        <c:noMultiLvlLbl val="0"/>
      </c:catAx>
      <c:valAx>
        <c:axId val="234578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chemeClr val="tx1"/>
                    </a:solidFill>
                    <a:latin typeface="+mn-lt"/>
                    <a:ea typeface="+mn-ea"/>
                    <a:cs typeface="+mn-cs"/>
                  </a:defRPr>
                </a:pPr>
                <a:r>
                  <a:rPr lang="fr-FR" sz="1000" b="1" i="0" u="none" strike="noStrike" kern="1200" baseline="0" dirty="0" err="1">
                    <a:solidFill>
                      <a:schemeClr val="tx1"/>
                    </a:solidFill>
                  </a:rPr>
                  <a:t>Number</a:t>
                </a:r>
                <a:r>
                  <a:rPr lang="fr-FR" sz="1000" b="1" i="0" u="none" strike="noStrike" kern="1200" baseline="0" dirty="0">
                    <a:solidFill>
                      <a:schemeClr val="tx1"/>
                    </a:solidFill>
                  </a:rPr>
                  <a:t> of </a:t>
                </a:r>
                <a:r>
                  <a:rPr lang="fr-FR" sz="1000" b="1" i="0" u="none" strike="noStrike" kern="1200" baseline="0" dirty="0" err="1">
                    <a:solidFill>
                      <a:schemeClr val="tx1"/>
                    </a:solidFill>
                  </a:rPr>
                  <a:t>treatments</a:t>
                </a:r>
                <a:endParaRPr lang="fr-FR" sz="1000" b="1" i="0" u="none" strike="noStrike" kern="1200" baseline="0" dirty="0">
                  <a:solidFill>
                    <a:schemeClr val="tx1"/>
                  </a:solidFill>
                </a:endParaRPr>
              </a:p>
            </c:rich>
          </c:tx>
          <c:layout>
            <c:manualLayout>
              <c:xMode val="edge"/>
              <c:yMode val="edge"/>
              <c:x val="2.2844044402687454E-3"/>
              <c:y val="0.34872948598800751"/>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chemeClr val="tx1"/>
                  </a:solidFill>
                  <a:latin typeface="+mn-lt"/>
                  <a:ea typeface="+mn-ea"/>
                  <a:cs typeface="+mn-cs"/>
                </a:defRPr>
              </a:pPr>
              <a:endParaRPr lang="en-UG"/>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G"/>
          </a:p>
        </c:txPr>
        <c:crossAx val="234572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G"/>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GB"/>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NRNI</c:v>
                </c:pt>
              </c:strCache>
            </c:strRef>
          </c:tx>
          <c:spPr>
            <a:solidFill>
              <a:schemeClr val="accent4"/>
            </a:solidFill>
            <a:ln w="12700" cap="flat">
              <a:noFill/>
              <a:miter lim="400000"/>
            </a:ln>
            <a:effectLst/>
          </c:spPr>
          <c:dPt>
            <c:idx val="0"/>
            <c:bubble3D val="0"/>
            <c:extLst>
              <c:ext xmlns:c16="http://schemas.microsoft.com/office/drawing/2014/chart" uri="{C3380CC4-5D6E-409C-BE32-E72D297353CC}">
                <c16:uniqueId val="{00000001-0A09-446F-8427-1672ED85CA66}"/>
              </c:ext>
            </c:extLst>
          </c:dPt>
          <c:dPt>
            <c:idx val="1"/>
            <c:bubble3D val="0"/>
            <c:spPr>
              <a:solidFill>
                <a:srgbClr val="FFFF00"/>
              </a:solidFill>
              <a:ln w="12700" cap="flat">
                <a:noFill/>
                <a:miter lim="400000"/>
              </a:ln>
              <a:effectLst/>
            </c:spPr>
            <c:extLst>
              <c:ext xmlns:c16="http://schemas.microsoft.com/office/drawing/2014/chart" uri="{C3380CC4-5D6E-409C-BE32-E72D297353CC}">
                <c16:uniqueId val="{00000003-0A09-446F-8427-1672ED85CA66}"/>
              </c:ext>
            </c:extLst>
          </c:dPt>
          <c:dPt>
            <c:idx val="2"/>
            <c:bubble3D val="0"/>
            <c:spPr>
              <a:solidFill>
                <a:srgbClr val="FF0000"/>
              </a:solidFill>
              <a:ln w="12700" cap="flat">
                <a:noFill/>
                <a:miter lim="400000"/>
              </a:ln>
              <a:effectLst/>
            </c:spPr>
            <c:extLst>
              <c:ext xmlns:c16="http://schemas.microsoft.com/office/drawing/2014/chart" uri="{C3380CC4-5D6E-409C-BE32-E72D297353CC}">
                <c16:uniqueId val="{00000005-0A09-446F-8427-1672ED85CA66}"/>
              </c:ext>
            </c:extLst>
          </c:dPt>
          <c:cat>
            <c:strRef>
              <c:f>Sheet1!$B$1:$D$1</c:f>
              <c:strCache>
                <c:ptCount val="3"/>
                <c:pt idx="0">
                  <c:v>NRNI</c:v>
                </c:pt>
                <c:pt idx="1">
                  <c:v>ICNI</c:v>
                </c:pt>
                <c:pt idx="2">
                  <c:v>IRNI</c:v>
                </c:pt>
              </c:strCache>
            </c:strRef>
          </c:cat>
          <c:val>
            <c:numRef>
              <c:f>Sheet1!$B$2:$D$2</c:f>
              <c:numCache>
                <c:formatCode>General</c:formatCode>
                <c:ptCount val="3"/>
                <c:pt idx="0">
                  <c:v>5</c:v>
                </c:pt>
                <c:pt idx="1">
                  <c:v>1</c:v>
                </c:pt>
                <c:pt idx="2">
                  <c:v>29</c:v>
                </c:pt>
              </c:numCache>
            </c:numRef>
          </c:val>
          <c:extLst>
            <c:ext xmlns:c16="http://schemas.microsoft.com/office/drawing/2014/chart" uri="{C3380CC4-5D6E-409C-BE32-E72D297353CC}">
              <c16:uniqueId val="{00000006-0A09-446F-8427-1672ED85CA6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GB"/>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NRNI</c:v>
                </c:pt>
              </c:strCache>
            </c:strRef>
          </c:tx>
          <c:spPr>
            <a:solidFill>
              <a:schemeClr val="accent4"/>
            </a:solidFill>
            <a:ln w="12700" cap="flat">
              <a:noFill/>
              <a:miter lim="400000"/>
            </a:ln>
            <a:effectLst/>
          </c:spPr>
          <c:dPt>
            <c:idx val="0"/>
            <c:bubble3D val="0"/>
            <c:extLst>
              <c:ext xmlns:c16="http://schemas.microsoft.com/office/drawing/2014/chart" uri="{C3380CC4-5D6E-409C-BE32-E72D297353CC}">
                <c16:uniqueId val="{00000001-7004-4D2C-B8AD-424B4AB41165}"/>
              </c:ext>
            </c:extLst>
          </c:dPt>
          <c:dPt>
            <c:idx val="1"/>
            <c:bubble3D val="0"/>
            <c:spPr>
              <a:solidFill>
                <a:srgbClr val="FF0000"/>
              </a:solidFill>
              <a:ln w="12700" cap="flat">
                <a:noFill/>
                <a:miter lim="400000"/>
              </a:ln>
              <a:effectLst/>
            </c:spPr>
            <c:extLst>
              <c:ext xmlns:c16="http://schemas.microsoft.com/office/drawing/2014/chart" uri="{C3380CC4-5D6E-409C-BE32-E72D297353CC}">
                <c16:uniqueId val="{00000003-7004-4D2C-B8AD-424B4AB41165}"/>
              </c:ext>
            </c:extLst>
          </c:dPt>
          <c:dPt>
            <c:idx val="2"/>
            <c:bubble3D val="0"/>
            <c:spPr>
              <a:solidFill>
                <a:srgbClr val="EE4799"/>
              </a:solidFill>
              <a:ln w="9525" cap="flat">
                <a:solidFill>
                  <a:srgbClr val="F9F9F9"/>
                </a:solidFill>
                <a:prstDash val="solid"/>
                <a:round/>
              </a:ln>
              <a:effectLst/>
            </c:spPr>
            <c:extLst>
              <c:ext xmlns:c16="http://schemas.microsoft.com/office/drawing/2014/chart" uri="{C3380CC4-5D6E-409C-BE32-E72D297353CC}">
                <c16:uniqueId val="{00000005-7004-4D2C-B8AD-424B4AB41165}"/>
              </c:ext>
            </c:extLst>
          </c:dPt>
          <c:cat>
            <c:strRef>
              <c:f>Sheet1!$B$1:$D$1</c:f>
              <c:strCache>
                <c:ptCount val="3"/>
                <c:pt idx="0">
                  <c:v>NRNI</c:v>
                </c:pt>
                <c:pt idx="1">
                  <c:v>IRNI</c:v>
                </c:pt>
                <c:pt idx="2">
                  <c:v>NCS</c:v>
                </c:pt>
              </c:strCache>
            </c:strRef>
          </c:cat>
          <c:val>
            <c:numRef>
              <c:f>Sheet1!$B$2:$D$2</c:f>
              <c:numCache>
                <c:formatCode>General</c:formatCode>
                <c:ptCount val="3"/>
                <c:pt idx="0">
                  <c:v>4</c:v>
                </c:pt>
                <c:pt idx="1">
                  <c:v>27</c:v>
                </c:pt>
                <c:pt idx="2">
                  <c:v>2</c:v>
                </c:pt>
              </c:numCache>
            </c:numRef>
          </c:val>
          <c:extLst>
            <c:ext xmlns:c16="http://schemas.microsoft.com/office/drawing/2014/chart" uri="{C3380CC4-5D6E-409C-BE32-E72D297353CC}">
              <c16:uniqueId val="{00000006-7004-4D2C-B8AD-424B4AB41165}"/>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GB"/>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NCSI</c:v>
                </c:pt>
              </c:strCache>
            </c:strRef>
          </c:tx>
          <c:spPr>
            <a:solidFill>
              <a:srgbClr val="00B0F0"/>
            </a:solidFill>
            <a:ln w="12700" cap="flat">
              <a:noFill/>
              <a:miter lim="400000"/>
            </a:ln>
            <a:effectLst/>
          </c:spPr>
          <c:dPt>
            <c:idx val="0"/>
            <c:bubble3D val="0"/>
            <c:extLst>
              <c:ext xmlns:c16="http://schemas.microsoft.com/office/drawing/2014/chart" uri="{C3380CC4-5D6E-409C-BE32-E72D297353CC}">
                <c16:uniqueId val="{00000001-CC64-491C-8C04-1AB382B5C18F}"/>
              </c:ext>
            </c:extLst>
          </c:dPt>
          <c:dPt>
            <c:idx val="1"/>
            <c:bubble3D val="0"/>
            <c:spPr>
              <a:solidFill>
                <a:schemeClr val="accent4"/>
              </a:solidFill>
              <a:ln w="12700" cap="flat">
                <a:noFill/>
                <a:miter lim="400000"/>
              </a:ln>
              <a:effectLst/>
            </c:spPr>
            <c:extLst>
              <c:ext xmlns:c16="http://schemas.microsoft.com/office/drawing/2014/chart" uri="{C3380CC4-5D6E-409C-BE32-E72D297353CC}">
                <c16:uniqueId val="{00000003-CC64-491C-8C04-1AB382B5C18F}"/>
              </c:ext>
            </c:extLst>
          </c:dPt>
          <c:dPt>
            <c:idx val="2"/>
            <c:bubble3D val="0"/>
            <c:spPr>
              <a:solidFill>
                <a:srgbClr val="FFFF00"/>
              </a:solidFill>
              <a:ln w="12700" cap="flat">
                <a:noFill/>
                <a:miter lim="400000"/>
              </a:ln>
              <a:effectLst/>
            </c:spPr>
            <c:extLst>
              <c:ext xmlns:c16="http://schemas.microsoft.com/office/drawing/2014/chart" uri="{C3380CC4-5D6E-409C-BE32-E72D297353CC}">
                <c16:uniqueId val="{00000005-CC64-491C-8C04-1AB382B5C18F}"/>
              </c:ext>
            </c:extLst>
          </c:dPt>
          <c:dPt>
            <c:idx val="3"/>
            <c:bubble3D val="0"/>
            <c:spPr>
              <a:solidFill>
                <a:srgbClr val="FF0000"/>
              </a:solidFill>
              <a:ln w="12700" cap="flat">
                <a:noFill/>
                <a:miter lim="400000"/>
              </a:ln>
              <a:effectLst/>
            </c:spPr>
            <c:extLst>
              <c:ext xmlns:c16="http://schemas.microsoft.com/office/drawing/2014/chart" uri="{C3380CC4-5D6E-409C-BE32-E72D297353CC}">
                <c16:uniqueId val="{00000007-CC64-491C-8C04-1AB382B5C18F}"/>
              </c:ext>
            </c:extLst>
          </c:dPt>
          <c:cat>
            <c:strRef>
              <c:f>Sheet1!$B$1:$E$1</c:f>
              <c:strCache>
                <c:ptCount val="4"/>
                <c:pt idx="0">
                  <c:v>NCSI</c:v>
                </c:pt>
                <c:pt idx="1">
                  <c:v>NRNI</c:v>
                </c:pt>
                <c:pt idx="2">
                  <c:v>ICNI</c:v>
                </c:pt>
                <c:pt idx="3">
                  <c:v>IRNI</c:v>
                </c:pt>
              </c:strCache>
            </c:strRef>
          </c:cat>
          <c:val>
            <c:numRef>
              <c:f>Sheet1!$B$2:$E$2</c:f>
              <c:numCache>
                <c:formatCode>General</c:formatCode>
                <c:ptCount val="4"/>
                <c:pt idx="0">
                  <c:v>2</c:v>
                </c:pt>
                <c:pt idx="1">
                  <c:v>4</c:v>
                </c:pt>
                <c:pt idx="2">
                  <c:v>2</c:v>
                </c:pt>
                <c:pt idx="3">
                  <c:v>63</c:v>
                </c:pt>
              </c:numCache>
            </c:numRef>
          </c:val>
          <c:extLst>
            <c:ext xmlns:c16="http://schemas.microsoft.com/office/drawing/2014/chart" uri="{C3380CC4-5D6E-409C-BE32-E72D297353CC}">
              <c16:uniqueId val="{00000008-CC64-491C-8C04-1AB382B5C18F}"/>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0.51141</cdr:x>
      <cdr:y>0.41337</cdr:y>
    </cdr:from>
    <cdr:to>
      <cdr:x>0.69962</cdr:x>
      <cdr:y>0.52888</cdr:y>
    </cdr:to>
    <cdr:sp macro="" textlink="">
      <cdr:nvSpPr>
        <cdr:cNvPr id="2" name="Zone de texte 1"/>
        <cdr:cNvSpPr txBox="1"/>
      </cdr:nvSpPr>
      <cdr:spPr>
        <a:xfrm xmlns:a="http://schemas.openxmlformats.org/drawingml/2006/main">
          <a:off x="2562225" y="1295400"/>
          <a:ext cx="942976" cy="3619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kern="1200"/>
        </a:p>
      </cdr:txBody>
    </cdr:sp>
  </cdr:relSizeAnchor>
  <cdr:relSizeAnchor xmlns:cdr="http://schemas.openxmlformats.org/drawingml/2006/chartDrawing">
    <cdr:from>
      <cdr:x>0.61407</cdr:x>
      <cdr:y>0.45897</cdr:y>
    </cdr:from>
    <cdr:to>
      <cdr:x>0.79658</cdr:x>
      <cdr:y>0.75076</cdr:y>
    </cdr:to>
    <cdr:sp macro="" textlink="">
      <cdr:nvSpPr>
        <cdr:cNvPr id="3" name="Zone de texte 2"/>
        <cdr:cNvSpPr txBox="1"/>
      </cdr:nvSpPr>
      <cdr:spPr>
        <a:xfrm xmlns:a="http://schemas.openxmlformats.org/drawingml/2006/main">
          <a:off x="3076575" y="14382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kern="1200"/>
        </a:p>
      </cdr:txBody>
    </cdr:sp>
  </cdr:relSizeAnchor>
  <cdr:relSizeAnchor xmlns:cdr="http://schemas.openxmlformats.org/drawingml/2006/chartDrawing">
    <cdr:from>
      <cdr:x>0.51521</cdr:x>
      <cdr:y>0.3921</cdr:y>
    </cdr:from>
    <cdr:to>
      <cdr:x>0.69582</cdr:x>
      <cdr:y>0.52888</cdr:y>
    </cdr:to>
    <cdr:sp macro="" textlink="">
      <cdr:nvSpPr>
        <cdr:cNvPr id="4" name="Zone de texte 3"/>
        <cdr:cNvSpPr txBox="1"/>
      </cdr:nvSpPr>
      <cdr:spPr>
        <a:xfrm xmlns:a="http://schemas.openxmlformats.org/drawingml/2006/main">
          <a:off x="2581275" y="1228724"/>
          <a:ext cx="904875" cy="4286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kern="1200"/>
        </a:p>
      </cdr:txBody>
    </cdr:sp>
  </cdr:relSizeAnchor>
  <cdr:relSizeAnchor xmlns:cdr="http://schemas.openxmlformats.org/drawingml/2006/chartDrawing">
    <cdr:from>
      <cdr:x>0.56654</cdr:x>
      <cdr:y>0.40122</cdr:y>
    </cdr:from>
    <cdr:to>
      <cdr:x>0.77376</cdr:x>
      <cdr:y>0.71125</cdr:y>
    </cdr:to>
    <cdr:sp macro="" textlink="">
      <cdr:nvSpPr>
        <cdr:cNvPr id="5" name="Zone de texte 4"/>
        <cdr:cNvSpPr txBox="1"/>
      </cdr:nvSpPr>
      <cdr:spPr>
        <a:xfrm xmlns:a="http://schemas.openxmlformats.org/drawingml/2006/main">
          <a:off x="2838450" y="1257300"/>
          <a:ext cx="1038225" cy="9715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kern="1200"/>
        </a:p>
      </cdr:txBody>
    </cdr:sp>
  </cdr:relSizeAnchor>
  <cdr:relSizeAnchor xmlns:cdr="http://schemas.openxmlformats.org/drawingml/2006/chartDrawing">
    <cdr:from>
      <cdr:x>0.57196</cdr:x>
      <cdr:y>0.44073</cdr:y>
    </cdr:from>
    <cdr:to>
      <cdr:x>0.76778</cdr:x>
      <cdr:y>0.55928</cdr:y>
    </cdr:to>
    <cdr:sp macro="" textlink="">
      <cdr:nvSpPr>
        <cdr:cNvPr id="6" name="Zone de texte 5"/>
        <cdr:cNvSpPr txBox="1"/>
      </cdr:nvSpPr>
      <cdr:spPr>
        <a:xfrm xmlns:a="http://schemas.openxmlformats.org/drawingml/2006/main">
          <a:off x="2856778" y="1319243"/>
          <a:ext cx="978067" cy="3548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400" b="1" dirty="0">
              <a:solidFill>
                <a:schemeClr val="bg1"/>
              </a:solidFill>
              <a:effectLst/>
              <a:latin typeface="+mn-lt"/>
              <a:ea typeface="+mn-ea"/>
              <a:cs typeface="+mn-cs"/>
            </a:rPr>
            <a:t>41.2%</a:t>
          </a:r>
          <a:endParaRPr lang="fr-FR" sz="1400" dirty="0">
            <a:solidFill>
              <a:schemeClr val="bg1"/>
            </a:solidFill>
            <a:effectLst/>
            <a:latin typeface="+mn-lt"/>
            <a:ea typeface="+mn-ea"/>
            <a:cs typeface="+mn-cs"/>
          </a:endParaRPr>
        </a:p>
      </cdr:txBody>
    </cdr:sp>
  </cdr:relSizeAnchor>
  <cdr:relSizeAnchor xmlns:cdr="http://schemas.openxmlformats.org/drawingml/2006/chartDrawing">
    <cdr:from>
      <cdr:x>0.31749</cdr:x>
      <cdr:y>0.59</cdr:y>
    </cdr:from>
    <cdr:to>
      <cdr:x>0.5</cdr:x>
      <cdr:y>0.69942</cdr:y>
    </cdr:to>
    <cdr:sp macro="" textlink="">
      <cdr:nvSpPr>
        <cdr:cNvPr id="7" name="Zone de texte 6"/>
        <cdr:cNvSpPr txBox="1"/>
      </cdr:nvSpPr>
      <cdr:spPr>
        <a:xfrm xmlns:a="http://schemas.openxmlformats.org/drawingml/2006/main">
          <a:off x="1585776" y="1766073"/>
          <a:ext cx="911588" cy="3275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400" b="1" dirty="0">
              <a:solidFill>
                <a:schemeClr val="bg1"/>
              </a:solidFill>
              <a:effectLst/>
              <a:latin typeface="+mn-lt"/>
              <a:ea typeface="+mn-ea"/>
              <a:cs typeface="+mn-cs"/>
            </a:rPr>
            <a:t>39.9%</a:t>
          </a:r>
          <a:endParaRPr lang="fr-FR" sz="1400" dirty="0">
            <a:solidFill>
              <a:schemeClr val="bg1"/>
            </a:solidFill>
            <a:effectLst/>
            <a:latin typeface="+mn-lt"/>
            <a:ea typeface="+mn-ea"/>
            <a:cs typeface="+mn-cs"/>
          </a:endParaRPr>
        </a:p>
      </cdr:txBody>
    </cdr:sp>
  </cdr:relSizeAnchor>
  <cdr:relSizeAnchor xmlns:cdr="http://schemas.openxmlformats.org/drawingml/2006/chartDrawing">
    <cdr:from>
      <cdr:x>0.34316</cdr:x>
      <cdr:y>0.36368</cdr:y>
    </cdr:from>
    <cdr:to>
      <cdr:x>0.47814</cdr:x>
      <cdr:y>0.45182</cdr:y>
    </cdr:to>
    <cdr:sp macro="" textlink="">
      <cdr:nvSpPr>
        <cdr:cNvPr id="8" name="Zone de texte 7"/>
        <cdr:cNvSpPr txBox="1"/>
      </cdr:nvSpPr>
      <cdr:spPr>
        <a:xfrm xmlns:a="http://schemas.openxmlformats.org/drawingml/2006/main">
          <a:off x="1595086" y="876396"/>
          <a:ext cx="627414" cy="2124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400" b="1" dirty="0">
              <a:solidFill>
                <a:schemeClr val="bg1"/>
              </a:solidFill>
              <a:effectLst/>
              <a:latin typeface="+mn-lt"/>
              <a:ea typeface="+mn-ea"/>
              <a:cs typeface="+mn-cs"/>
            </a:rPr>
            <a:t>18.9 %</a:t>
          </a:r>
          <a:endParaRPr lang="fr-FR" sz="1400" dirty="0">
            <a:solidFill>
              <a:schemeClr val="bg1"/>
            </a:solidFill>
            <a:effectLst/>
            <a:latin typeface="+mn-lt"/>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0.77679</cdr:x>
      <cdr:y>0.08147</cdr:y>
    </cdr:from>
    <cdr:to>
      <cdr:x>0.88929</cdr:x>
      <cdr:y>0.25022</cdr:y>
    </cdr:to>
    <cdr:sp macro="" textlink="">
      <cdr:nvSpPr>
        <cdr:cNvPr id="2" name="ZoneTexte 1">
          <a:extLst xmlns:a="http://schemas.openxmlformats.org/drawingml/2006/main">
            <a:ext uri="{FF2B5EF4-FFF2-40B4-BE49-F238E27FC236}">
              <a16:creationId xmlns:a16="http://schemas.microsoft.com/office/drawing/2014/main" id="{D64B55E1-D2F1-CBF1-6B4A-3583AFB59963}"/>
            </a:ext>
          </a:extLst>
        </cdr:cNvPr>
        <cdr:cNvSpPr txBox="1"/>
      </cdr:nvSpPr>
      <cdr:spPr>
        <a:xfrm xmlns:a="http://schemas.openxmlformats.org/drawingml/2006/main">
          <a:off x="6313715" y="44147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BF"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4D3E2-BF07-4A9D-900D-69934526DCC7}" type="datetimeFigureOut">
              <a:t>26/02/2026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A736B8-698A-4B94-81AD-617AE59EABB4}" type="slidenum">
              <a:t>‹#›</a:t>
            </a:fld>
            <a:endParaRPr lang="en-GB"/>
          </a:p>
        </p:txBody>
      </p:sp>
    </p:spTree>
    <p:extLst>
      <p:ext uri="{BB962C8B-B14F-4D97-AF65-F5344CB8AC3E}">
        <p14:creationId xmlns:p14="http://schemas.microsoft.com/office/powerpoint/2010/main" val="103909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80D987-A0C6-4D0E-979D-CAECF8650223}" type="slidenum">
              <a:rPr lang="en-GB" smtClean="0"/>
              <a:t>26</a:t>
            </a:fld>
            <a:endParaRPr lang="en-GB"/>
          </a:p>
        </p:txBody>
      </p:sp>
    </p:spTree>
    <p:extLst>
      <p:ext uri="{BB962C8B-B14F-4D97-AF65-F5344CB8AC3E}">
        <p14:creationId xmlns:p14="http://schemas.microsoft.com/office/powerpoint/2010/main" val="391864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PG</a:t>
            </a:r>
          </a:p>
        </p:txBody>
      </p:sp>
      <p:sp>
        <p:nvSpPr>
          <p:cNvPr id="4" name="Slide Number Placeholder 3"/>
          <p:cNvSpPr>
            <a:spLocks noGrp="1"/>
          </p:cNvSpPr>
          <p:nvPr>
            <p:ph type="sldNum" sz="quarter" idx="5"/>
          </p:nvPr>
        </p:nvSpPr>
        <p:spPr/>
        <p:txBody>
          <a:bodyPr/>
          <a:lstStyle/>
          <a:p>
            <a:fld id="{E55A1C14-1025-A94D-A190-008CB7745A5D}" type="slidenum">
              <a:rPr lang="en-US" smtClean="0"/>
              <a:t>82</a:t>
            </a:fld>
            <a:endParaRPr lang="en-US"/>
          </a:p>
        </p:txBody>
      </p:sp>
    </p:spTree>
    <p:extLst>
      <p:ext uri="{BB962C8B-B14F-4D97-AF65-F5344CB8AC3E}">
        <p14:creationId xmlns:p14="http://schemas.microsoft.com/office/powerpoint/2010/main" val="210727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dirty="0">
              <a:ea typeface="MS PGothic" charset="0"/>
            </a:endParaRPr>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36189" indent="-283150" eaLnBrk="0" hangingPunct="0">
              <a:defRPr sz="2400">
                <a:solidFill>
                  <a:schemeClr val="tx1"/>
                </a:solidFill>
                <a:latin typeface="Arial" charset="0"/>
                <a:ea typeface="MS PGothic" charset="0"/>
                <a:cs typeface="MS PGothic" charset="0"/>
              </a:defRPr>
            </a:lvl2pPr>
            <a:lvl3pPr marL="1132599" indent="-226520" eaLnBrk="0" hangingPunct="0">
              <a:defRPr sz="2400">
                <a:solidFill>
                  <a:schemeClr val="tx1"/>
                </a:solidFill>
                <a:latin typeface="Arial" charset="0"/>
                <a:ea typeface="MS PGothic" charset="0"/>
                <a:cs typeface="MS PGothic" charset="0"/>
              </a:defRPr>
            </a:lvl3pPr>
            <a:lvl4pPr marL="1585638" indent="-226520" eaLnBrk="0" hangingPunct="0">
              <a:defRPr sz="2400">
                <a:solidFill>
                  <a:schemeClr val="tx1"/>
                </a:solidFill>
                <a:latin typeface="Arial" charset="0"/>
                <a:ea typeface="MS PGothic" charset="0"/>
                <a:cs typeface="MS PGothic" charset="0"/>
              </a:defRPr>
            </a:lvl4pPr>
            <a:lvl5pPr marL="2038678" indent="-226520" eaLnBrk="0" hangingPunct="0">
              <a:defRPr sz="2400">
                <a:solidFill>
                  <a:schemeClr val="tx1"/>
                </a:solidFill>
                <a:latin typeface="Arial" charset="0"/>
                <a:ea typeface="MS PGothic" charset="0"/>
                <a:cs typeface="MS PGothic" charset="0"/>
              </a:defRPr>
            </a:lvl5pPr>
            <a:lvl6pPr marL="2491717" indent="-226520" eaLnBrk="0" fontAlgn="base" hangingPunct="0">
              <a:spcBef>
                <a:spcPct val="0"/>
              </a:spcBef>
              <a:spcAft>
                <a:spcPct val="0"/>
              </a:spcAft>
              <a:defRPr sz="2400">
                <a:solidFill>
                  <a:schemeClr val="tx1"/>
                </a:solidFill>
                <a:latin typeface="Arial" charset="0"/>
                <a:ea typeface="MS PGothic" charset="0"/>
                <a:cs typeface="MS PGothic" charset="0"/>
              </a:defRPr>
            </a:lvl6pPr>
            <a:lvl7pPr marL="2944757" indent="-226520" eaLnBrk="0" fontAlgn="base" hangingPunct="0">
              <a:spcBef>
                <a:spcPct val="0"/>
              </a:spcBef>
              <a:spcAft>
                <a:spcPct val="0"/>
              </a:spcAft>
              <a:defRPr sz="2400">
                <a:solidFill>
                  <a:schemeClr val="tx1"/>
                </a:solidFill>
                <a:latin typeface="Arial" charset="0"/>
                <a:ea typeface="MS PGothic" charset="0"/>
                <a:cs typeface="MS PGothic" charset="0"/>
              </a:defRPr>
            </a:lvl7pPr>
            <a:lvl8pPr marL="3397796" indent="-226520" eaLnBrk="0" fontAlgn="base" hangingPunct="0">
              <a:spcBef>
                <a:spcPct val="0"/>
              </a:spcBef>
              <a:spcAft>
                <a:spcPct val="0"/>
              </a:spcAft>
              <a:defRPr sz="2400">
                <a:solidFill>
                  <a:schemeClr val="tx1"/>
                </a:solidFill>
                <a:latin typeface="Arial" charset="0"/>
                <a:ea typeface="MS PGothic" charset="0"/>
                <a:cs typeface="MS PGothic" charset="0"/>
              </a:defRPr>
            </a:lvl8pPr>
            <a:lvl9pPr marL="3850836" indent="-22652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F0476F1-4D76-8440-8E30-D63E44C1C578}" type="slidenum">
              <a:rPr lang="en-US" sz="1200"/>
              <a:pPr/>
              <a:t>84</a:t>
            </a:fld>
            <a:endParaRPr lang="en-US" sz="1200"/>
          </a:p>
        </p:txBody>
      </p:sp>
    </p:spTree>
    <p:extLst>
      <p:ext uri="{BB962C8B-B14F-4D97-AF65-F5344CB8AC3E}">
        <p14:creationId xmlns:p14="http://schemas.microsoft.com/office/powerpoint/2010/main" val="2096359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5A1C14-1025-A94D-A190-008CB7745A5D}" type="slidenum">
              <a:rPr lang="en-US" smtClean="0"/>
              <a:t>88</a:t>
            </a:fld>
            <a:endParaRPr lang="en-US"/>
          </a:p>
        </p:txBody>
      </p:sp>
    </p:spTree>
    <p:extLst>
      <p:ext uri="{BB962C8B-B14F-4D97-AF65-F5344CB8AC3E}">
        <p14:creationId xmlns:p14="http://schemas.microsoft.com/office/powerpoint/2010/main" val="2244466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8C531-DE42-AC4D-63FE-7DEDCCD0A9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861F33-9CC2-FB5A-6B65-37FAD1277E9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D53EB02-2821-A8F1-0B34-5B8AA407A81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8E68AC0-39C2-F388-76A8-1CE0A1BF620A}"/>
              </a:ext>
            </a:extLst>
          </p:cNvPr>
          <p:cNvSpPr>
            <a:spLocks noGrp="1"/>
          </p:cNvSpPr>
          <p:nvPr>
            <p:ph type="sldNum" sz="quarter" idx="5"/>
          </p:nvPr>
        </p:nvSpPr>
        <p:spPr/>
        <p:txBody>
          <a:bodyPr/>
          <a:lstStyle/>
          <a:p>
            <a:fld id="{E55A1C14-1025-A94D-A190-008CB7745A5D}" type="slidenum">
              <a:rPr lang="en-US" smtClean="0"/>
              <a:t>90</a:t>
            </a:fld>
            <a:endParaRPr lang="en-US"/>
          </a:p>
        </p:txBody>
      </p:sp>
    </p:spTree>
    <p:extLst>
      <p:ext uri="{BB962C8B-B14F-4D97-AF65-F5344CB8AC3E}">
        <p14:creationId xmlns:p14="http://schemas.microsoft.com/office/powerpoint/2010/main" val="2958336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0E907-4C09-C0F7-FF80-E70B7AA9F3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9BEC4-B638-D10E-46EA-72CB0E114D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331568-8CCD-542B-2E61-81A619DCD08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330B28E-3201-1996-C4F5-5AB5EF7D3D69}"/>
              </a:ext>
            </a:extLst>
          </p:cNvPr>
          <p:cNvSpPr>
            <a:spLocks noGrp="1"/>
          </p:cNvSpPr>
          <p:nvPr>
            <p:ph type="sldNum" sz="quarter" idx="5"/>
          </p:nvPr>
        </p:nvSpPr>
        <p:spPr/>
        <p:txBody>
          <a:bodyPr/>
          <a:lstStyle/>
          <a:p>
            <a:fld id="{E55A1C14-1025-A94D-A190-008CB7745A5D}" type="slidenum">
              <a:rPr lang="en-US" smtClean="0"/>
              <a:t>94</a:t>
            </a:fld>
            <a:endParaRPr lang="en-US"/>
          </a:p>
        </p:txBody>
      </p:sp>
    </p:spTree>
    <p:extLst>
      <p:ext uri="{BB962C8B-B14F-4D97-AF65-F5344CB8AC3E}">
        <p14:creationId xmlns:p14="http://schemas.microsoft.com/office/powerpoint/2010/main" val="3061857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2BC1B-6641-AA8D-C2E2-61429C8F6C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2D23D2-730C-7214-AC52-1083B99778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AE9A0A-E0FD-CF46-A742-DC2DBA58D46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74D746-C34B-AECF-D335-1A25331E9528}"/>
              </a:ext>
            </a:extLst>
          </p:cNvPr>
          <p:cNvSpPr>
            <a:spLocks noGrp="1"/>
          </p:cNvSpPr>
          <p:nvPr>
            <p:ph type="sldNum" sz="quarter" idx="5"/>
          </p:nvPr>
        </p:nvSpPr>
        <p:spPr/>
        <p:txBody>
          <a:bodyPr/>
          <a:lstStyle/>
          <a:p>
            <a:fld id="{E55A1C14-1025-A94D-A190-008CB7745A5D}" type="slidenum">
              <a:rPr lang="en-US" smtClean="0"/>
              <a:t>95</a:t>
            </a:fld>
            <a:endParaRPr lang="en-US"/>
          </a:p>
        </p:txBody>
      </p:sp>
    </p:spTree>
    <p:extLst>
      <p:ext uri="{BB962C8B-B14F-4D97-AF65-F5344CB8AC3E}">
        <p14:creationId xmlns:p14="http://schemas.microsoft.com/office/powerpoint/2010/main" val="2952099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Roboto Light" panose="02000000000000000000" pitchFamily="2" charset="0"/>
              </a:rPr>
              <a:t>PCPI can answer these key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Roboto Light" panose="02000000000000000000" pitchFamily="2" charset="0"/>
              </a:rPr>
              <a:t>PCPI participants will be followed for 63 days. For SP specifically this will allow us to estimate an independent genotype-specific drug effect in protective efficacy, accounting for transmission levels and circulating genotype frequencies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Roboto Light" panose="02000000000000000000" pitchFamily="2" charset="0"/>
              </a:rPr>
              <a:t>Microscopy slides -  aligned with WHO’s </a:t>
            </a:r>
            <a:r>
              <a:rPr lang="en-GB" sz="1200" i="1">
                <a:latin typeface="Roboto Light" panose="02000000000000000000" pitchFamily="2" charset="0"/>
              </a:rPr>
              <a:t>Malaria Chemoprevention Efficacy Study </a:t>
            </a:r>
            <a:r>
              <a:rPr lang="en-GB" sz="1200">
                <a:latin typeface="Roboto Light" panose="02000000000000000000" pitchFamily="2" charset="0"/>
              </a:rPr>
              <a:t>Protocol up to day 28.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Roboto Light" panose="02000000000000000000" pitchFamily="2" charset="0"/>
              </a:rPr>
              <a:t>Outcome 2 focuses on the chemoprevention aspect. We expect resistant infections to be detected earlier , as sensitive parasites will be killed by the drug , shortly following administration</a:t>
            </a: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Poppins" panose="00000500000000000000" pitchFamily="2" charset="0"/>
                <a:cs typeface="Poppins" panose="00000500000000000000" pitchFamily="2" charset="0"/>
              </a:rPr>
              <a:t>PCPI is specifically designed to examine the impact of resistance on protective efficacy of chemoprevention, and to provide first evidence on the impact of the novel 431V mutation in chemoprevention.</a:t>
            </a:r>
          </a:p>
          <a:p>
            <a:endParaRPr lang="en-GB"/>
          </a:p>
        </p:txBody>
      </p:sp>
      <p:sp>
        <p:nvSpPr>
          <p:cNvPr id="4" name="Slide Number Placeholder 3"/>
          <p:cNvSpPr>
            <a:spLocks noGrp="1"/>
          </p:cNvSpPr>
          <p:nvPr>
            <p:ph type="sldNum" sz="quarter" idx="5"/>
          </p:nvPr>
        </p:nvSpPr>
        <p:spPr/>
        <p:txBody>
          <a:bodyPr/>
          <a:lstStyle/>
          <a:p>
            <a:fld id="{5AB0F394-BCE4-794B-8E59-9DB400B4628B}" type="slidenum">
              <a:rPr lang="en-US" smtClean="0"/>
              <a:t>27</a:t>
            </a:fld>
            <a:endParaRPr lang="en-US"/>
          </a:p>
        </p:txBody>
      </p:sp>
    </p:spTree>
    <p:extLst>
      <p:ext uri="{BB962C8B-B14F-4D97-AF65-F5344CB8AC3E}">
        <p14:creationId xmlns:p14="http://schemas.microsoft.com/office/powerpoint/2010/main" val="2042569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B0F394-BCE4-794B-8E59-9DB400B4628B}" type="slidenum">
              <a:rPr lang="en-US" smtClean="0"/>
              <a:t>28</a:t>
            </a:fld>
            <a:endParaRPr lang="en-US"/>
          </a:p>
        </p:txBody>
      </p:sp>
    </p:spTree>
    <p:extLst>
      <p:ext uri="{BB962C8B-B14F-4D97-AF65-F5344CB8AC3E}">
        <p14:creationId xmlns:p14="http://schemas.microsoft.com/office/powerpoint/2010/main" val="366872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Need to run the code again excluding AS, with SP as comparator.</a:t>
            </a:r>
          </a:p>
        </p:txBody>
      </p:sp>
      <p:sp>
        <p:nvSpPr>
          <p:cNvPr id="4" name="Slide Number Placeholder 3"/>
          <p:cNvSpPr>
            <a:spLocks noGrp="1"/>
          </p:cNvSpPr>
          <p:nvPr>
            <p:ph type="sldNum" sz="quarter" idx="5"/>
          </p:nvPr>
        </p:nvSpPr>
        <p:spPr/>
        <p:txBody>
          <a:bodyPr/>
          <a:lstStyle/>
          <a:p>
            <a:fld id="{46490267-0045-4F86-A01D-9FAFEA8EBE9C}" type="slidenum">
              <a:rPr lang="en-GB" smtClean="0"/>
              <a:t>31</a:t>
            </a:fld>
            <a:endParaRPr lang="en-GB"/>
          </a:p>
        </p:txBody>
      </p:sp>
    </p:spTree>
    <p:extLst>
      <p:ext uri="{BB962C8B-B14F-4D97-AF65-F5344CB8AC3E}">
        <p14:creationId xmlns:p14="http://schemas.microsoft.com/office/powerpoint/2010/main" val="3282361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E104B-CE21-1E15-F085-C2CA1F6F81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276B0F-3267-CD5B-78C6-AF7442019A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D8656A-A763-DB12-AB0D-B0104E630050}"/>
              </a:ext>
            </a:extLst>
          </p:cNvPr>
          <p:cNvSpPr>
            <a:spLocks noGrp="1"/>
          </p:cNvSpPr>
          <p:nvPr>
            <p:ph type="body" idx="1"/>
          </p:nvPr>
        </p:nvSpPr>
        <p:spPr/>
        <p:txBody>
          <a:bodyPr/>
          <a:lstStyle/>
          <a:p>
            <a:r>
              <a:rPr lang="en-GB"/>
              <a:t>Need to run the code again excluding AS, with SP as comparator.</a:t>
            </a:r>
          </a:p>
        </p:txBody>
      </p:sp>
      <p:sp>
        <p:nvSpPr>
          <p:cNvPr id="4" name="Slide Number Placeholder 3">
            <a:extLst>
              <a:ext uri="{FF2B5EF4-FFF2-40B4-BE49-F238E27FC236}">
                <a16:creationId xmlns:a16="http://schemas.microsoft.com/office/drawing/2014/main" id="{F843E78A-A9AC-4F9E-78AF-DD70BF12D318}"/>
              </a:ext>
            </a:extLst>
          </p:cNvPr>
          <p:cNvSpPr>
            <a:spLocks noGrp="1"/>
          </p:cNvSpPr>
          <p:nvPr>
            <p:ph type="sldNum" sz="quarter" idx="5"/>
          </p:nvPr>
        </p:nvSpPr>
        <p:spPr/>
        <p:txBody>
          <a:bodyPr/>
          <a:lstStyle/>
          <a:p>
            <a:fld id="{46490267-0045-4F86-A01D-9FAFEA8EBE9C}" type="slidenum">
              <a:rPr lang="en-GB" smtClean="0"/>
              <a:t>32</a:t>
            </a:fld>
            <a:endParaRPr lang="en-GB"/>
          </a:p>
        </p:txBody>
      </p:sp>
    </p:spTree>
    <p:extLst>
      <p:ext uri="{BB962C8B-B14F-4D97-AF65-F5344CB8AC3E}">
        <p14:creationId xmlns:p14="http://schemas.microsoft.com/office/powerpoint/2010/main" val="1073956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Andria to change Y Axis to “Symptomatic infection”</a:t>
            </a:r>
          </a:p>
        </p:txBody>
      </p:sp>
      <p:sp>
        <p:nvSpPr>
          <p:cNvPr id="4" name="Slide Number Placeholder 3"/>
          <p:cNvSpPr>
            <a:spLocks noGrp="1"/>
          </p:cNvSpPr>
          <p:nvPr>
            <p:ph type="sldNum" sz="quarter" idx="5"/>
          </p:nvPr>
        </p:nvSpPr>
        <p:spPr/>
        <p:txBody>
          <a:bodyPr/>
          <a:lstStyle/>
          <a:p>
            <a:fld id="{B1062C3F-1E26-4E46-92F2-D72146741421}" type="slidenum">
              <a:rPr lang="en-US" smtClean="0"/>
              <a:t>38</a:t>
            </a:fld>
            <a:endParaRPr lang="en-US"/>
          </a:p>
        </p:txBody>
      </p:sp>
    </p:spTree>
    <p:extLst>
      <p:ext uri="{BB962C8B-B14F-4D97-AF65-F5344CB8AC3E}">
        <p14:creationId xmlns:p14="http://schemas.microsoft.com/office/powerpoint/2010/main" val="2004573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2A35-0F18-B317-09F9-37066DA52F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9EEBC-29E2-BDFC-4E0E-B734433D1A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A7A7D0-CB5B-971C-DDE2-A66D091A155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45A4F84-C9E7-1406-59C1-E8F8E44D833C}"/>
              </a:ext>
            </a:extLst>
          </p:cNvPr>
          <p:cNvSpPr>
            <a:spLocks noGrp="1"/>
          </p:cNvSpPr>
          <p:nvPr>
            <p:ph type="sldNum" sz="quarter" idx="5"/>
          </p:nvPr>
        </p:nvSpPr>
        <p:spPr/>
        <p:txBody>
          <a:bodyPr/>
          <a:lstStyle/>
          <a:p>
            <a:fld id="{5AB0F394-BCE4-794B-8E59-9DB400B4628B}" type="slidenum">
              <a:rPr lang="en-US" smtClean="0"/>
              <a:t>41</a:t>
            </a:fld>
            <a:endParaRPr lang="en-US"/>
          </a:p>
        </p:txBody>
      </p:sp>
    </p:spTree>
    <p:extLst>
      <p:ext uri="{BB962C8B-B14F-4D97-AF65-F5344CB8AC3E}">
        <p14:creationId xmlns:p14="http://schemas.microsoft.com/office/powerpoint/2010/main" val="1755829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0557D-6048-9372-B5DD-CE282E5899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2617A7-BB16-781A-9A76-DD0B71C60B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C15E85-ACFF-3797-6702-274470F7A13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C4DFBC1-6DA3-81BF-FE1A-3A784E2BBB4A}"/>
              </a:ext>
            </a:extLst>
          </p:cNvPr>
          <p:cNvSpPr>
            <a:spLocks noGrp="1"/>
          </p:cNvSpPr>
          <p:nvPr>
            <p:ph type="sldNum" sz="quarter" idx="5"/>
          </p:nvPr>
        </p:nvSpPr>
        <p:spPr/>
        <p:txBody>
          <a:bodyPr/>
          <a:lstStyle/>
          <a:p>
            <a:fld id="{5AB0F394-BCE4-794B-8E59-9DB400B4628B}" type="slidenum">
              <a:rPr lang="en-US" smtClean="0"/>
              <a:t>42</a:t>
            </a:fld>
            <a:endParaRPr lang="en-US"/>
          </a:p>
        </p:txBody>
      </p:sp>
    </p:spTree>
    <p:extLst>
      <p:ext uri="{BB962C8B-B14F-4D97-AF65-F5344CB8AC3E}">
        <p14:creationId xmlns:p14="http://schemas.microsoft.com/office/powerpoint/2010/main" val="3268098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F" dirty="0"/>
              <a:t>Then, considering the very littke availability of data to assess the extent of the </a:t>
            </a:r>
            <a:r>
              <a:rPr lang="fr-FR" sz="1200" dirty="0"/>
              <a:t>malaria </a:t>
            </a:r>
            <a:r>
              <a:rPr lang="fr-FR" sz="1200" dirty="0" err="1"/>
              <a:t>burden</a:t>
            </a:r>
            <a:r>
              <a:rPr lang="fr-FR" sz="1200" dirty="0"/>
              <a:t> in </a:t>
            </a:r>
            <a:r>
              <a:rPr lang="fr-FR" sz="1200" dirty="0" err="1"/>
              <a:t>schools</a:t>
            </a:r>
            <a:r>
              <a:rPr lang="fr-FR" sz="1200" dirty="0"/>
              <a:t> to </a:t>
            </a:r>
            <a:r>
              <a:rPr lang="fr-FR" sz="1200" dirty="0" err="1"/>
              <a:t>inform</a:t>
            </a:r>
            <a:r>
              <a:rPr lang="fr-FR" sz="1200" dirty="0"/>
              <a:t> and </a:t>
            </a:r>
            <a:r>
              <a:rPr lang="fr-FR" sz="1200" dirty="0" err="1"/>
              <a:t>improve</a:t>
            </a:r>
            <a:r>
              <a:rPr lang="fr-FR" sz="1200" dirty="0"/>
              <a:t> intervention </a:t>
            </a:r>
            <a:r>
              <a:rPr lang="fr-FR" sz="1200" dirty="0" err="1"/>
              <a:t>measures</a:t>
            </a:r>
            <a:r>
              <a:rPr lang="fr-FR" sz="1200" dirty="0"/>
              <a:t>, </a:t>
            </a:r>
            <a:r>
              <a:rPr lang="fr-FR" sz="1200" dirty="0" err="1"/>
              <a:t>we</a:t>
            </a:r>
            <a:r>
              <a:rPr lang="fr-FR" sz="1200" dirty="0"/>
              <a:t> </a:t>
            </a:r>
            <a:r>
              <a:rPr lang="fr-FR" sz="1200" dirty="0" err="1"/>
              <a:t>therefore</a:t>
            </a:r>
            <a:r>
              <a:rPr lang="fr-FR" sz="1200" dirty="0"/>
              <a:t> design a </a:t>
            </a:r>
            <a:r>
              <a:rPr lang="fr-FR" sz="1200" dirty="0" err="1"/>
              <a:t>study</a:t>
            </a:r>
            <a:r>
              <a:rPr lang="fr-FR" sz="1200" dirty="0"/>
              <a:t> </a:t>
            </a:r>
            <a:r>
              <a:rPr lang="fr-FR" sz="1200" dirty="0" err="1"/>
              <a:t>which</a:t>
            </a:r>
            <a:r>
              <a:rPr lang="fr-FR" sz="1200" dirty="0"/>
              <a:t> </a:t>
            </a:r>
            <a:r>
              <a:rPr lang="fr-FR" sz="1200" dirty="0" err="1"/>
              <a:t>aims</a:t>
            </a:r>
            <a:r>
              <a:rPr lang="fr-FR" sz="1200" dirty="0"/>
              <a:t> to to </a:t>
            </a:r>
            <a:r>
              <a:rPr lang="fr-FR" sz="1200" dirty="0" err="1"/>
              <a:t>assess</a:t>
            </a:r>
            <a:r>
              <a:rPr lang="fr-FR" sz="1200" dirty="0"/>
              <a:t> the </a:t>
            </a:r>
            <a:r>
              <a:rPr lang="fr-FR" sz="1200" dirty="0" err="1"/>
              <a:t>burden</a:t>
            </a:r>
            <a:r>
              <a:rPr lang="fr-FR" sz="1200" dirty="0"/>
              <a:t> of malaria in </a:t>
            </a:r>
            <a:r>
              <a:rPr lang="fr-FR" sz="1200" dirty="0" err="1"/>
              <a:t>schools</a:t>
            </a:r>
            <a:r>
              <a:rPr lang="fr-FR" sz="1200" dirty="0"/>
              <a:t> in the </a:t>
            </a:r>
            <a:r>
              <a:rPr lang="fr-FR" sz="1200" dirty="0" err="1"/>
              <a:t>municipality</a:t>
            </a:r>
            <a:r>
              <a:rPr lang="fr-FR" sz="1200" dirty="0"/>
              <a:t> of Koubri. This </a:t>
            </a:r>
            <a:r>
              <a:rPr lang="fr-FR" sz="1200" dirty="0" err="1"/>
              <a:t>study</a:t>
            </a:r>
            <a:r>
              <a:rPr lang="fr-FR" sz="1200" dirty="0"/>
              <a:t> </a:t>
            </a:r>
            <a:r>
              <a:rPr lang="fr-FR" sz="1200" dirty="0" err="1"/>
              <a:t>will</a:t>
            </a:r>
            <a:r>
              <a:rPr lang="fr-FR" sz="1200" dirty="0"/>
              <a:t> </a:t>
            </a:r>
            <a:r>
              <a:rPr lang="fr-FR" sz="1200" dirty="0" err="1"/>
              <a:t>also</a:t>
            </a:r>
            <a:r>
              <a:rPr lang="fr-FR" sz="1200" dirty="0"/>
              <a:t> </a:t>
            </a:r>
            <a:r>
              <a:rPr lang="fr-FR" sz="1200" dirty="0" err="1"/>
              <a:t>evaluate</a:t>
            </a:r>
            <a:r>
              <a:rPr lang="fr-FR" sz="1200" dirty="0"/>
              <a:t> the </a:t>
            </a:r>
            <a:r>
              <a:rPr lang="fr-FR" sz="1200" dirty="0" err="1"/>
              <a:t>genetic</a:t>
            </a:r>
            <a:r>
              <a:rPr lang="fr-FR" sz="1200" dirty="0"/>
              <a:t> </a:t>
            </a:r>
            <a:r>
              <a:rPr lang="fr-FR" sz="1200" dirty="0" err="1"/>
              <a:t>diversity</a:t>
            </a:r>
            <a:r>
              <a:rPr lang="fr-FR" sz="1200" dirty="0"/>
              <a:t> of the parasite and the </a:t>
            </a:r>
            <a:r>
              <a:rPr lang="fr-FR" sz="1200" dirty="0" err="1"/>
              <a:t>resistance</a:t>
            </a:r>
            <a:r>
              <a:rPr lang="fr-FR" sz="1200" dirty="0"/>
              <a:t> profile of </a:t>
            </a:r>
            <a:r>
              <a:rPr lang="fr-FR" sz="1200" i="1" dirty="0"/>
              <a:t>P. falciparum in </a:t>
            </a:r>
            <a:r>
              <a:rPr lang="fr-FR" sz="1200" i="1" dirty="0" err="1"/>
              <a:t>school-aged</a:t>
            </a:r>
            <a:r>
              <a:rPr lang="fr-FR" sz="1200" i="1" dirty="0"/>
              <a:t> </a:t>
            </a:r>
            <a:r>
              <a:rPr lang="fr-FR" sz="1200" i="1" dirty="0" err="1"/>
              <a:t>children</a:t>
            </a:r>
            <a:r>
              <a:rPr lang="fr-FR" sz="1200" i="1" dirty="0"/>
              <a:t> to </a:t>
            </a:r>
            <a:r>
              <a:rPr lang="fr-FR" sz="1200" i="1" dirty="0" err="1"/>
              <a:t>inform</a:t>
            </a:r>
            <a:r>
              <a:rPr lang="fr-FR" sz="1200" i="1" dirty="0"/>
              <a:t> </a:t>
            </a:r>
            <a:r>
              <a:rPr lang="fr-FR" sz="1200" i="1" dirty="0" err="1"/>
              <a:t>age</a:t>
            </a:r>
            <a:r>
              <a:rPr lang="fr-FR" sz="1200" i="1" dirty="0"/>
              <a:t> extension of  SMC</a:t>
            </a:r>
            <a:endParaRPr lang="fr-BF" dirty="0"/>
          </a:p>
        </p:txBody>
      </p:sp>
      <p:sp>
        <p:nvSpPr>
          <p:cNvPr id="4" name="Espace réservé du numéro de diapositive 3"/>
          <p:cNvSpPr>
            <a:spLocks noGrp="1"/>
          </p:cNvSpPr>
          <p:nvPr>
            <p:ph type="sldNum" sz="quarter" idx="5"/>
          </p:nvPr>
        </p:nvSpPr>
        <p:spPr/>
        <p:txBody>
          <a:bodyPr/>
          <a:lstStyle/>
          <a:p>
            <a:fld id="{80FB0EFC-3E1F-5B48-877D-759694E55807}" type="slidenum">
              <a:rPr lang="fr-BF" smtClean="0"/>
              <a:t>67</a:t>
            </a:fld>
            <a:endParaRPr lang="fr-BF"/>
          </a:p>
        </p:txBody>
      </p:sp>
    </p:spTree>
    <p:extLst>
      <p:ext uri="{BB962C8B-B14F-4D97-AF65-F5344CB8AC3E}">
        <p14:creationId xmlns:p14="http://schemas.microsoft.com/office/powerpoint/2010/main" val="362683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4" Type="http://schemas.openxmlformats.org/officeDocument/2006/relationships/image" Target="../media/image11.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7422C-5BB6-CF2A-F91D-4360FF762B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591CF0-4458-5567-04B5-DF3A05CAC0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81DF09-80CF-B93C-6D90-61A545C3CE2A}"/>
              </a:ext>
            </a:extLst>
          </p:cNvPr>
          <p:cNvSpPr>
            <a:spLocks noGrp="1"/>
          </p:cNvSpPr>
          <p:nvPr>
            <p:ph type="dt" sz="half" idx="10"/>
          </p:nvPr>
        </p:nvSpPr>
        <p:spPr/>
        <p:txBody>
          <a:bodyPr/>
          <a:lstStyle/>
          <a:p>
            <a:fld id="{5A4AF9FA-D7FE-453E-9245-38147D80E285}" type="datetimeFigureOut">
              <a:rPr lang="en-US" smtClean="0"/>
              <a:t>2/26/26</a:t>
            </a:fld>
            <a:endParaRPr lang="en-US"/>
          </a:p>
        </p:txBody>
      </p:sp>
      <p:sp>
        <p:nvSpPr>
          <p:cNvPr id="5" name="Footer Placeholder 4">
            <a:extLst>
              <a:ext uri="{FF2B5EF4-FFF2-40B4-BE49-F238E27FC236}">
                <a16:creationId xmlns:a16="http://schemas.microsoft.com/office/drawing/2014/main" id="{903DFABB-ACC3-3AEC-F9D7-CD156D2E0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E0992F-74E0-0733-8922-BB40BEA83B47}"/>
              </a:ext>
            </a:extLst>
          </p:cNvPr>
          <p:cNvSpPr>
            <a:spLocks noGrp="1"/>
          </p:cNvSpPr>
          <p:nvPr>
            <p:ph type="sldNum" sz="quarter" idx="12"/>
          </p:nvPr>
        </p:nvSpPr>
        <p:spPr/>
        <p:txBody>
          <a:bodyPr/>
          <a:lstStyle/>
          <a:p>
            <a:fld id="{D3945387-E978-493D-B6BE-A9915E7FB7DD}" type="slidenum">
              <a:rPr lang="en-US" smtClean="0"/>
              <a:t>‹#›</a:t>
            </a:fld>
            <a:endParaRPr lang="en-US"/>
          </a:p>
        </p:txBody>
      </p:sp>
    </p:spTree>
    <p:extLst>
      <p:ext uri="{BB962C8B-B14F-4D97-AF65-F5344CB8AC3E}">
        <p14:creationId xmlns:p14="http://schemas.microsoft.com/office/powerpoint/2010/main" val="1975750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47A2-8A87-6266-EFC2-EC392AB96E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52A250-4E6B-E2DC-562D-DAC1472FA2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2FD204-D8F4-E2F9-FC8A-5BD3959DED8B}"/>
              </a:ext>
            </a:extLst>
          </p:cNvPr>
          <p:cNvSpPr>
            <a:spLocks noGrp="1"/>
          </p:cNvSpPr>
          <p:nvPr>
            <p:ph type="dt" sz="half" idx="10"/>
          </p:nvPr>
        </p:nvSpPr>
        <p:spPr/>
        <p:txBody>
          <a:bodyPr/>
          <a:lstStyle/>
          <a:p>
            <a:fld id="{5A4AF9FA-D7FE-453E-9245-38147D80E285}" type="datetimeFigureOut">
              <a:rPr lang="en-US" smtClean="0"/>
              <a:t>2/26/26</a:t>
            </a:fld>
            <a:endParaRPr lang="en-US"/>
          </a:p>
        </p:txBody>
      </p:sp>
      <p:sp>
        <p:nvSpPr>
          <p:cNvPr id="5" name="Footer Placeholder 4">
            <a:extLst>
              <a:ext uri="{FF2B5EF4-FFF2-40B4-BE49-F238E27FC236}">
                <a16:creationId xmlns:a16="http://schemas.microsoft.com/office/drawing/2014/main" id="{7642934F-83A7-0EF7-3174-5ACCED8DF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0FCFF2-2F7A-CF09-2E4C-C4DF454B5C6A}"/>
              </a:ext>
            </a:extLst>
          </p:cNvPr>
          <p:cNvSpPr>
            <a:spLocks noGrp="1"/>
          </p:cNvSpPr>
          <p:nvPr>
            <p:ph type="sldNum" sz="quarter" idx="12"/>
          </p:nvPr>
        </p:nvSpPr>
        <p:spPr/>
        <p:txBody>
          <a:bodyPr/>
          <a:lstStyle/>
          <a:p>
            <a:fld id="{D3945387-E978-493D-B6BE-A9915E7FB7DD}" type="slidenum">
              <a:rPr lang="en-US" smtClean="0"/>
              <a:t>‹#›</a:t>
            </a:fld>
            <a:endParaRPr lang="en-US"/>
          </a:p>
        </p:txBody>
      </p:sp>
    </p:spTree>
    <p:extLst>
      <p:ext uri="{BB962C8B-B14F-4D97-AF65-F5344CB8AC3E}">
        <p14:creationId xmlns:p14="http://schemas.microsoft.com/office/powerpoint/2010/main" val="31080616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44625"/>
            <a:ext cx="10972800" cy="643508"/>
          </a:xfrm>
          <a:prstGeom prst="rect">
            <a:avLst/>
          </a:prstGeom>
        </p:spPr>
        <p:txBody>
          <a:bodyPr lIns="91429" tIns="45715" rIns="91429" bIns="45715"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5" y="1124746"/>
            <a:ext cx="10285841" cy="5050085"/>
          </a:xfrm>
        </p:spPr>
        <p:txBody>
          <a:bodyPr/>
          <a:lstStyle/>
          <a:p>
            <a:pPr lvl="0"/>
            <a:r>
              <a:rPr lang="en-US" dirty="0"/>
              <a:t>Click to edit text</a:t>
            </a:r>
          </a:p>
          <a:p>
            <a:pPr lvl="1"/>
            <a:r>
              <a:rPr lang="en-US" dirty="0"/>
              <a:t>Second level</a:t>
            </a:r>
          </a:p>
          <a:p>
            <a:pPr lvl="2"/>
            <a:r>
              <a:rPr lang="en-US" dirty="0"/>
              <a:t>Third level</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BE36C0-0B38-9105-2F5E-96CB0A7D8BF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F"/>
          </a:p>
        </p:txBody>
      </p:sp>
      <p:sp>
        <p:nvSpPr>
          <p:cNvPr id="3" name="Sous-titre 2">
            <a:extLst>
              <a:ext uri="{FF2B5EF4-FFF2-40B4-BE49-F238E27FC236}">
                <a16:creationId xmlns:a16="http://schemas.microsoft.com/office/drawing/2014/main" id="{0C9D1DA1-90C7-F2D0-F6A5-56899629AD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F"/>
          </a:p>
        </p:txBody>
      </p:sp>
      <p:sp>
        <p:nvSpPr>
          <p:cNvPr id="4" name="Espace réservé de la date 3">
            <a:extLst>
              <a:ext uri="{FF2B5EF4-FFF2-40B4-BE49-F238E27FC236}">
                <a16:creationId xmlns:a16="http://schemas.microsoft.com/office/drawing/2014/main" id="{464FFBA1-CA0F-19E8-6116-CD79A7B7BFBB}"/>
              </a:ext>
            </a:extLst>
          </p:cNvPr>
          <p:cNvSpPr>
            <a:spLocks noGrp="1"/>
          </p:cNvSpPr>
          <p:nvPr>
            <p:ph type="dt" sz="half" idx="10"/>
          </p:nvPr>
        </p:nvSpPr>
        <p:spPr/>
        <p:txBody>
          <a:bodyPr/>
          <a:lstStyle/>
          <a:p>
            <a:fld id="{9351D79B-525A-8D4B-AF2A-A490E28B975C}" type="datetimeFigureOut">
              <a:rPr lang="fr-BF" smtClean="0"/>
              <a:t>2/26/26</a:t>
            </a:fld>
            <a:endParaRPr lang="fr-BF"/>
          </a:p>
        </p:txBody>
      </p:sp>
      <p:sp>
        <p:nvSpPr>
          <p:cNvPr id="5" name="Espace réservé du pied de page 4">
            <a:extLst>
              <a:ext uri="{FF2B5EF4-FFF2-40B4-BE49-F238E27FC236}">
                <a16:creationId xmlns:a16="http://schemas.microsoft.com/office/drawing/2014/main" id="{BEA6B23F-FC7E-853F-99F0-763AD7DE0C7F}"/>
              </a:ext>
            </a:extLst>
          </p:cNvPr>
          <p:cNvSpPr>
            <a:spLocks noGrp="1"/>
          </p:cNvSpPr>
          <p:nvPr>
            <p:ph type="ftr" sz="quarter" idx="11"/>
          </p:nvPr>
        </p:nvSpPr>
        <p:spPr/>
        <p:txBody>
          <a:bodyPr/>
          <a:lstStyle/>
          <a:p>
            <a:endParaRPr lang="fr-BF"/>
          </a:p>
        </p:txBody>
      </p:sp>
      <p:sp>
        <p:nvSpPr>
          <p:cNvPr id="6" name="Espace réservé du numéro de diapositive 5">
            <a:extLst>
              <a:ext uri="{FF2B5EF4-FFF2-40B4-BE49-F238E27FC236}">
                <a16:creationId xmlns:a16="http://schemas.microsoft.com/office/drawing/2014/main" id="{EE47B742-0CF9-4520-D0F5-B07D0A20F068}"/>
              </a:ext>
            </a:extLst>
          </p:cNvPr>
          <p:cNvSpPr>
            <a:spLocks noGrp="1"/>
          </p:cNvSpPr>
          <p:nvPr>
            <p:ph type="sldNum" sz="quarter" idx="12"/>
          </p:nvPr>
        </p:nvSpPr>
        <p:spPr/>
        <p:txBody>
          <a:bodyPr/>
          <a:lstStyle/>
          <a:p>
            <a:fld id="{99676124-FC3E-4B48-8A19-921E05212BF8}" type="slidenum">
              <a:rPr lang="fr-BF" smtClean="0"/>
              <a:t>‹#›</a:t>
            </a:fld>
            <a:endParaRPr lang="fr-BF"/>
          </a:p>
        </p:txBody>
      </p:sp>
    </p:spTree>
    <p:extLst>
      <p:ext uri="{BB962C8B-B14F-4D97-AF65-F5344CB8AC3E}">
        <p14:creationId xmlns:p14="http://schemas.microsoft.com/office/powerpoint/2010/main" val="33116745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CBED83-7F0E-D6C6-241B-220DCCEEB292}"/>
              </a:ext>
            </a:extLst>
          </p:cNvPr>
          <p:cNvSpPr>
            <a:spLocks noGrp="1"/>
          </p:cNvSpPr>
          <p:nvPr>
            <p:ph type="title"/>
          </p:nvPr>
        </p:nvSpPr>
        <p:spPr/>
        <p:txBody>
          <a:bodyPr/>
          <a:lstStyle/>
          <a:p>
            <a:r>
              <a:rPr lang="fr-FR"/>
              <a:t>Modifiez le style du titre</a:t>
            </a:r>
            <a:endParaRPr lang="fr-BF"/>
          </a:p>
        </p:txBody>
      </p:sp>
      <p:sp>
        <p:nvSpPr>
          <p:cNvPr id="3" name="Espace réservé du contenu 2">
            <a:extLst>
              <a:ext uri="{FF2B5EF4-FFF2-40B4-BE49-F238E27FC236}">
                <a16:creationId xmlns:a16="http://schemas.microsoft.com/office/drawing/2014/main" id="{1BCC1C83-3E9D-13B9-09B1-FAD45781CEE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4" name="Espace réservé de la date 3">
            <a:extLst>
              <a:ext uri="{FF2B5EF4-FFF2-40B4-BE49-F238E27FC236}">
                <a16:creationId xmlns:a16="http://schemas.microsoft.com/office/drawing/2014/main" id="{E913E18D-9EAC-25B0-87D7-C0EC9D8B93BF}"/>
              </a:ext>
            </a:extLst>
          </p:cNvPr>
          <p:cNvSpPr>
            <a:spLocks noGrp="1"/>
          </p:cNvSpPr>
          <p:nvPr>
            <p:ph type="dt" sz="half" idx="10"/>
          </p:nvPr>
        </p:nvSpPr>
        <p:spPr/>
        <p:txBody>
          <a:bodyPr/>
          <a:lstStyle/>
          <a:p>
            <a:fld id="{9351D79B-525A-8D4B-AF2A-A490E28B975C}" type="datetimeFigureOut">
              <a:rPr lang="fr-BF" smtClean="0"/>
              <a:t>2/26/26</a:t>
            </a:fld>
            <a:endParaRPr lang="fr-BF"/>
          </a:p>
        </p:txBody>
      </p:sp>
      <p:sp>
        <p:nvSpPr>
          <p:cNvPr id="5" name="Espace réservé du pied de page 4">
            <a:extLst>
              <a:ext uri="{FF2B5EF4-FFF2-40B4-BE49-F238E27FC236}">
                <a16:creationId xmlns:a16="http://schemas.microsoft.com/office/drawing/2014/main" id="{CBBF61DA-3FF3-9F10-65FE-6FF8640CC1A9}"/>
              </a:ext>
            </a:extLst>
          </p:cNvPr>
          <p:cNvSpPr>
            <a:spLocks noGrp="1"/>
          </p:cNvSpPr>
          <p:nvPr>
            <p:ph type="ftr" sz="quarter" idx="11"/>
          </p:nvPr>
        </p:nvSpPr>
        <p:spPr/>
        <p:txBody>
          <a:bodyPr/>
          <a:lstStyle/>
          <a:p>
            <a:endParaRPr lang="fr-BF"/>
          </a:p>
        </p:txBody>
      </p:sp>
      <p:sp>
        <p:nvSpPr>
          <p:cNvPr id="6" name="Espace réservé du numéro de diapositive 5">
            <a:extLst>
              <a:ext uri="{FF2B5EF4-FFF2-40B4-BE49-F238E27FC236}">
                <a16:creationId xmlns:a16="http://schemas.microsoft.com/office/drawing/2014/main" id="{4AFD5936-26B0-346E-2A55-A6E562267436}"/>
              </a:ext>
            </a:extLst>
          </p:cNvPr>
          <p:cNvSpPr>
            <a:spLocks noGrp="1"/>
          </p:cNvSpPr>
          <p:nvPr>
            <p:ph type="sldNum" sz="quarter" idx="12"/>
          </p:nvPr>
        </p:nvSpPr>
        <p:spPr/>
        <p:txBody>
          <a:bodyPr/>
          <a:lstStyle/>
          <a:p>
            <a:fld id="{99676124-FC3E-4B48-8A19-921E05212BF8}" type="slidenum">
              <a:rPr lang="fr-BF" smtClean="0"/>
              <a:t>‹#›</a:t>
            </a:fld>
            <a:endParaRPr lang="fr-BF"/>
          </a:p>
        </p:txBody>
      </p:sp>
    </p:spTree>
    <p:extLst>
      <p:ext uri="{BB962C8B-B14F-4D97-AF65-F5344CB8AC3E}">
        <p14:creationId xmlns:p14="http://schemas.microsoft.com/office/powerpoint/2010/main" val="21773459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463474-4925-3E41-805A-8059241DE54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F"/>
          </a:p>
        </p:txBody>
      </p:sp>
      <p:sp>
        <p:nvSpPr>
          <p:cNvPr id="3" name="Espace réservé du texte 2">
            <a:extLst>
              <a:ext uri="{FF2B5EF4-FFF2-40B4-BE49-F238E27FC236}">
                <a16:creationId xmlns:a16="http://schemas.microsoft.com/office/drawing/2014/main" id="{82018531-B7AC-3149-7B66-83F03D4608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9A62E86-9683-4D7B-0CFF-7B399054E4DF}"/>
              </a:ext>
            </a:extLst>
          </p:cNvPr>
          <p:cNvSpPr>
            <a:spLocks noGrp="1"/>
          </p:cNvSpPr>
          <p:nvPr>
            <p:ph type="dt" sz="half" idx="10"/>
          </p:nvPr>
        </p:nvSpPr>
        <p:spPr/>
        <p:txBody>
          <a:bodyPr/>
          <a:lstStyle/>
          <a:p>
            <a:fld id="{9351D79B-525A-8D4B-AF2A-A490E28B975C}" type="datetimeFigureOut">
              <a:rPr lang="fr-BF" smtClean="0"/>
              <a:t>2/26/26</a:t>
            </a:fld>
            <a:endParaRPr lang="fr-BF"/>
          </a:p>
        </p:txBody>
      </p:sp>
      <p:sp>
        <p:nvSpPr>
          <p:cNvPr id="5" name="Espace réservé du pied de page 4">
            <a:extLst>
              <a:ext uri="{FF2B5EF4-FFF2-40B4-BE49-F238E27FC236}">
                <a16:creationId xmlns:a16="http://schemas.microsoft.com/office/drawing/2014/main" id="{6B8B1568-5697-FB78-CB30-F086D67CCC1D}"/>
              </a:ext>
            </a:extLst>
          </p:cNvPr>
          <p:cNvSpPr>
            <a:spLocks noGrp="1"/>
          </p:cNvSpPr>
          <p:nvPr>
            <p:ph type="ftr" sz="quarter" idx="11"/>
          </p:nvPr>
        </p:nvSpPr>
        <p:spPr/>
        <p:txBody>
          <a:bodyPr/>
          <a:lstStyle/>
          <a:p>
            <a:endParaRPr lang="fr-BF"/>
          </a:p>
        </p:txBody>
      </p:sp>
      <p:sp>
        <p:nvSpPr>
          <p:cNvPr id="6" name="Espace réservé du numéro de diapositive 5">
            <a:extLst>
              <a:ext uri="{FF2B5EF4-FFF2-40B4-BE49-F238E27FC236}">
                <a16:creationId xmlns:a16="http://schemas.microsoft.com/office/drawing/2014/main" id="{04655FC7-8A82-35C5-D975-A960C556E746}"/>
              </a:ext>
            </a:extLst>
          </p:cNvPr>
          <p:cNvSpPr>
            <a:spLocks noGrp="1"/>
          </p:cNvSpPr>
          <p:nvPr>
            <p:ph type="sldNum" sz="quarter" idx="12"/>
          </p:nvPr>
        </p:nvSpPr>
        <p:spPr/>
        <p:txBody>
          <a:bodyPr/>
          <a:lstStyle/>
          <a:p>
            <a:fld id="{99676124-FC3E-4B48-8A19-921E05212BF8}" type="slidenum">
              <a:rPr lang="fr-BF" smtClean="0"/>
              <a:t>‹#›</a:t>
            </a:fld>
            <a:endParaRPr lang="fr-BF"/>
          </a:p>
        </p:txBody>
      </p:sp>
    </p:spTree>
    <p:extLst>
      <p:ext uri="{BB962C8B-B14F-4D97-AF65-F5344CB8AC3E}">
        <p14:creationId xmlns:p14="http://schemas.microsoft.com/office/powerpoint/2010/main" val="111116024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525511-B725-FEE6-5C41-03990738931D}"/>
              </a:ext>
            </a:extLst>
          </p:cNvPr>
          <p:cNvSpPr>
            <a:spLocks noGrp="1"/>
          </p:cNvSpPr>
          <p:nvPr>
            <p:ph type="title"/>
          </p:nvPr>
        </p:nvSpPr>
        <p:spPr/>
        <p:txBody>
          <a:bodyPr/>
          <a:lstStyle/>
          <a:p>
            <a:r>
              <a:rPr lang="fr-FR"/>
              <a:t>Modifiez le style du titre</a:t>
            </a:r>
            <a:endParaRPr lang="fr-BF"/>
          </a:p>
        </p:txBody>
      </p:sp>
      <p:sp>
        <p:nvSpPr>
          <p:cNvPr id="3" name="Espace réservé du contenu 2">
            <a:extLst>
              <a:ext uri="{FF2B5EF4-FFF2-40B4-BE49-F238E27FC236}">
                <a16:creationId xmlns:a16="http://schemas.microsoft.com/office/drawing/2014/main" id="{7C9AC50E-D3B0-8538-F2C3-641656FF275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4" name="Espace réservé du contenu 3">
            <a:extLst>
              <a:ext uri="{FF2B5EF4-FFF2-40B4-BE49-F238E27FC236}">
                <a16:creationId xmlns:a16="http://schemas.microsoft.com/office/drawing/2014/main" id="{D4A39246-BF86-4D4E-ECB4-FA87B271276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5" name="Espace réservé de la date 4">
            <a:extLst>
              <a:ext uri="{FF2B5EF4-FFF2-40B4-BE49-F238E27FC236}">
                <a16:creationId xmlns:a16="http://schemas.microsoft.com/office/drawing/2014/main" id="{0F3C553C-8269-C7D9-381C-DD6453FB8BD3}"/>
              </a:ext>
            </a:extLst>
          </p:cNvPr>
          <p:cNvSpPr>
            <a:spLocks noGrp="1"/>
          </p:cNvSpPr>
          <p:nvPr>
            <p:ph type="dt" sz="half" idx="10"/>
          </p:nvPr>
        </p:nvSpPr>
        <p:spPr/>
        <p:txBody>
          <a:bodyPr/>
          <a:lstStyle/>
          <a:p>
            <a:fld id="{9351D79B-525A-8D4B-AF2A-A490E28B975C}" type="datetimeFigureOut">
              <a:rPr lang="fr-BF" smtClean="0"/>
              <a:t>2/26/26</a:t>
            </a:fld>
            <a:endParaRPr lang="fr-BF"/>
          </a:p>
        </p:txBody>
      </p:sp>
      <p:sp>
        <p:nvSpPr>
          <p:cNvPr id="6" name="Espace réservé du pied de page 5">
            <a:extLst>
              <a:ext uri="{FF2B5EF4-FFF2-40B4-BE49-F238E27FC236}">
                <a16:creationId xmlns:a16="http://schemas.microsoft.com/office/drawing/2014/main" id="{8AF3B1D8-03B6-D243-F032-916DADD8D52E}"/>
              </a:ext>
            </a:extLst>
          </p:cNvPr>
          <p:cNvSpPr>
            <a:spLocks noGrp="1"/>
          </p:cNvSpPr>
          <p:nvPr>
            <p:ph type="ftr" sz="quarter" idx="11"/>
          </p:nvPr>
        </p:nvSpPr>
        <p:spPr/>
        <p:txBody>
          <a:bodyPr/>
          <a:lstStyle/>
          <a:p>
            <a:endParaRPr lang="fr-BF"/>
          </a:p>
        </p:txBody>
      </p:sp>
      <p:sp>
        <p:nvSpPr>
          <p:cNvPr id="7" name="Espace réservé du numéro de diapositive 6">
            <a:extLst>
              <a:ext uri="{FF2B5EF4-FFF2-40B4-BE49-F238E27FC236}">
                <a16:creationId xmlns:a16="http://schemas.microsoft.com/office/drawing/2014/main" id="{A974C46F-0FE8-CE3D-4B2B-A6F850BA3C98}"/>
              </a:ext>
            </a:extLst>
          </p:cNvPr>
          <p:cNvSpPr>
            <a:spLocks noGrp="1"/>
          </p:cNvSpPr>
          <p:nvPr>
            <p:ph type="sldNum" sz="quarter" idx="12"/>
          </p:nvPr>
        </p:nvSpPr>
        <p:spPr/>
        <p:txBody>
          <a:bodyPr/>
          <a:lstStyle/>
          <a:p>
            <a:fld id="{99676124-FC3E-4B48-8A19-921E05212BF8}" type="slidenum">
              <a:rPr lang="fr-BF" smtClean="0"/>
              <a:t>‹#›</a:t>
            </a:fld>
            <a:endParaRPr lang="fr-BF"/>
          </a:p>
        </p:txBody>
      </p:sp>
    </p:spTree>
    <p:extLst>
      <p:ext uri="{BB962C8B-B14F-4D97-AF65-F5344CB8AC3E}">
        <p14:creationId xmlns:p14="http://schemas.microsoft.com/office/powerpoint/2010/main" val="10609148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BFF427-CC05-5F6F-EB50-49D6B0014D9C}"/>
              </a:ext>
            </a:extLst>
          </p:cNvPr>
          <p:cNvSpPr>
            <a:spLocks noGrp="1"/>
          </p:cNvSpPr>
          <p:nvPr>
            <p:ph type="title"/>
          </p:nvPr>
        </p:nvSpPr>
        <p:spPr>
          <a:xfrm>
            <a:off x="839788" y="365125"/>
            <a:ext cx="10515600" cy="1325563"/>
          </a:xfrm>
        </p:spPr>
        <p:txBody>
          <a:bodyPr/>
          <a:lstStyle/>
          <a:p>
            <a:r>
              <a:rPr lang="fr-FR"/>
              <a:t>Modifiez le style du titre</a:t>
            </a:r>
            <a:endParaRPr lang="fr-BF"/>
          </a:p>
        </p:txBody>
      </p:sp>
      <p:sp>
        <p:nvSpPr>
          <p:cNvPr id="3" name="Espace réservé du texte 2">
            <a:extLst>
              <a:ext uri="{FF2B5EF4-FFF2-40B4-BE49-F238E27FC236}">
                <a16:creationId xmlns:a16="http://schemas.microsoft.com/office/drawing/2014/main" id="{37B97F69-EC1B-5D32-0A38-CEE4A55162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57AF896-3BB7-361C-9EE9-A8B002A7EF4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5" name="Espace réservé du texte 4">
            <a:extLst>
              <a:ext uri="{FF2B5EF4-FFF2-40B4-BE49-F238E27FC236}">
                <a16:creationId xmlns:a16="http://schemas.microsoft.com/office/drawing/2014/main" id="{8AA995E0-E702-B75D-F140-041B46259F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6EA2FFB-3E2A-7C95-D07C-F894BE4104F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7" name="Espace réservé de la date 6">
            <a:extLst>
              <a:ext uri="{FF2B5EF4-FFF2-40B4-BE49-F238E27FC236}">
                <a16:creationId xmlns:a16="http://schemas.microsoft.com/office/drawing/2014/main" id="{7E83A5FC-BC8F-2C4C-5D32-93C22BD5361F}"/>
              </a:ext>
            </a:extLst>
          </p:cNvPr>
          <p:cNvSpPr>
            <a:spLocks noGrp="1"/>
          </p:cNvSpPr>
          <p:nvPr>
            <p:ph type="dt" sz="half" idx="10"/>
          </p:nvPr>
        </p:nvSpPr>
        <p:spPr/>
        <p:txBody>
          <a:bodyPr/>
          <a:lstStyle/>
          <a:p>
            <a:fld id="{9351D79B-525A-8D4B-AF2A-A490E28B975C}" type="datetimeFigureOut">
              <a:rPr lang="fr-BF" smtClean="0"/>
              <a:t>2/26/26</a:t>
            </a:fld>
            <a:endParaRPr lang="fr-BF"/>
          </a:p>
        </p:txBody>
      </p:sp>
      <p:sp>
        <p:nvSpPr>
          <p:cNvPr id="8" name="Espace réservé du pied de page 7">
            <a:extLst>
              <a:ext uri="{FF2B5EF4-FFF2-40B4-BE49-F238E27FC236}">
                <a16:creationId xmlns:a16="http://schemas.microsoft.com/office/drawing/2014/main" id="{D1FB8BBF-82DE-145B-82B2-2A37F30B43A1}"/>
              </a:ext>
            </a:extLst>
          </p:cNvPr>
          <p:cNvSpPr>
            <a:spLocks noGrp="1"/>
          </p:cNvSpPr>
          <p:nvPr>
            <p:ph type="ftr" sz="quarter" idx="11"/>
          </p:nvPr>
        </p:nvSpPr>
        <p:spPr/>
        <p:txBody>
          <a:bodyPr/>
          <a:lstStyle/>
          <a:p>
            <a:endParaRPr lang="fr-BF"/>
          </a:p>
        </p:txBody>
      </p:sp>
      <p:sp>
        <p:nvSpPr>
          <p:cNvPr id="9" name="Espace réservé du numéro de diapositive 8">
            <a:extLst>
              <a:ext uri="{FF2B5EF4-FFF2-40B4-BE49-F238E27FC236}">
                <a16:creationId xmlns:a16="http://schemas.microsoft.com/office/drawing/2014/main" id="{2D549CA0-D25C-4BBD-38DD-4F301433FF21}"/>
              </a:ext>
            </a:extLst>
          </p:cNvPr>
          <p:cNvSpPr>
            <a:spLocks noGrp="1"/>
          </p:cNvSpPr>
          <p:nvPr>
            <p:ph type="sldNum" sz="quarter" idx="12"/>
          </p:nvPr>
        </p:nvSpPr>
        <p:spPr/>
        <p:txBody>
          <a:bodyPr/>
          <a:lstStyle/>
          <a:p>
            <a:fld id="{99676124-FC3E-4B48-8A19-921E05212BF8}" type="slidenum">
              <a:rPr lang="fr-BF" smtClean="0"/>
              <a:t>‹#›</a:t>
            </a:fld>
            <a:endParaRPr lang="fr-BF"/>
          </a:p>
        </p:txBody>
      </p:sp>
    </p:spTree>
    <p:extLst>
      <p:ext uri="{BB962C8B-B14F-4D97-AF65-F5344CB8AC3E}">
        <p14:creationId xmlns:p14="http://schemas.microsoft.com/office/powerpoint/2010/main" val="25025835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028BD0-4E2D-8722-A3BA-ED7AB296663B}"/>
              </a:ext>
            </a:extLst>
          </p:cNvPr>
          <p:cNvSpPr>
            <a:spLocks noGrp="1"/>
          </p:cNvSpPr>
          <p:nvPr>
            <p:ph type="title"/>
          </p:nvPr>
        </p:nvSpPr>
        <p:spPr/>
        <p:txBody>
          <a:bodyPr/>
          <a:lstStyle/>
          <a:p>
            <a:r>
              <a:rPr lang="fr-FR"/>
              <a:t>Modifiez le style du titre</a:t>
            </a:r>
            <a:endParaRPr lang="fr-BF"/>
          </a:p>
        </p:txBody>
      </p:sp>
      <p:sp>
        <p:nvSpPr>
          <p:cNvPr id="3" name="Espace réservé de la date 2">
            <a:extLst>
              <a:ext uri="{FF2B5EF4-FFF2-40B4-BE49-F238E27FC236}">
                <a16:creationId xmlns:a16="http://schemas.microsoft.com/office/drawing/2014/main" id="{C513B963-0837-3BBE-22D7-F4C11E55459E}"/>
              </a:ext>
            </a:extLst>
          </p:cNvPr>
          <p:cNvSpPr>
            <a:spLocks noGrp="1"/>
          </p:cNvSpPr>
          <p:nvPr>
            <p:ph type="dt" sz="half" idx="10"/>
          </p:nvPr>
        </p:nvSpPr>
        <p:spPr/>
        <p:txBody>
          <a:bodyPr/>
          <a:lstStyle/>
          <a:p>
            <a:fld id="{9351D79B-525A-8D4B-AF2A-A490E28B975C}" type="datetimeFigureOut">
              <a:rPr lang="fr-BF" smtClean="0"/>
              <a:t>2/26/26</a:t>
            </a:fld>
            <a:endParaRPr lang="fr-BF"/>
          </a:p>
        </p:txBody>
      </p:sp>
      <p:sp>
        <p:nvSpPr>
          <p:cNvPr id="4" name="Espace réservé du pied de page 3">
            <a:extLst>
              <a:ext uri="{FF2B5EF4-FFF2-40B4-BE49-F238E27FC236}">
                <a16:creationId xmlns:a16="http://schemas.microsoft.com/office/drawing/2014/main" id="{0E999DDC-BC7C-EE02-EB3B-AAA26BEC040C}"/>
              </a:ext>
            </a:extLst>
          </p:cNvPr>
          <p:cNvSpPr>
            <a:spLocks noGrp="1"/>
          </p:cNvSpPr>
          <p:nvPr>
            <p:ph type="ftr" sz="quarter" idx="11"/>
          </p:nvPr>
        </p:nvSpPr>
        <p:spPr/>
        <p:txBody>
          <a:bodyPr/>
          <a:lstStyle/>
          <a:p>
            <a:endParaRPr lang="fr-BF"/>
          </a:p>
        </p:txBody>
      </p:sp>
      <p:sp>
        <p:nvSpPr>
          <p:cNvPr id="5" name="Espace réservé du numéro de diapositive 4">
            <a:extLst>
              <a:ext uri="{FF2B5EF4-FFF2-40B4-BE49-F238E27FC236}">
                <a16:creationId xmlns:a16="http://schemas.microsoft.com/office/drawing/2014/main" id="{8C7DCC60-EB07-2AF2-B633-A3197BD46A77}"/>
              </a:ext>
            </a:extLst>
          </p:cNvPr>
          <p:cNvSpPr>
            <a:spLocks noGrp="1"/>
          </p:cNvSpPr>
          <p:nvPr>
            <p:ph type="sldNum" sz="quarter" idx="12"/>
          </p:nvPr>
        </p:nvSpPr>
        <p:spPr/>
        <p:txBody>
          <a:bodyPr/>
          <a:lstStyle/>
          <a:p>
            <a:fld id="{99676124-FC3E-4B48-8A19-921E05212BF8}" type="slidenum">
              <a:rPr lang="fr-BF" smtClean="0"/>
              <a:t>‹#›</a:t>
            </a:fld>
            <a:endParaRPr lang="fr-BF"/>
          </a:p>
        </p:txBody>
      </p:sp>
    </p:spTree>
    <p:extLst>
      <p:ext uri="{BB962C8B-B14F-4D97-AF65-F5344CB8AC3E}">
        <p14:creationId xmlns:p14="http://schemas.microsoft.com/office/powerpoint/2010/main" val="38706260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63AE246-950C-A9BE-94BD-FAD1AF4F4161}"/>
              </a:ext>
            </a:extLst>
          </p:cNvPr>
          <p:cNvSpPr>
            <a:spLocks noGrp="1"/>
          </p:cNvSpPr>
          <p:nvPr>
            <p:ph type="dt" sz="half" idx="10"/>
          </p:nvPr>
        </p:nvSpPr>
        <p:spPr/>
        <p:txBody>
          <a:bodyPr/>
          <a:lstStyle/>
          <a:p>
            <a:fld id="{9351D79B-525A-8D4B-AF2A-A490E28B975C}" type="datetimeFigureOut">
              <a:rPr lang="fr-BF" smtClean="0"/>
              <a:t>2/26/26</a:t>
            </a:fld>
            <a:endParaRPr lang="fr-BF"/>
          </a:p>
        </p:txBody>
      </p:sp>
      <p:sp>
        <p:nvSpPr>
          <p:cNvPr id="3" name="Espace réservé du pied de page 2">
            <a:extLst>
              <a:ext uri="{FF2B5EF4-FFF2-40B4-BE49-F238E27FC236}">
                <a16:creationId xmlns:a16="http://schemas.microsoft.com/office/drawing/2014/main" id="{757D9469-6673-EC4C-5944-F2B9D843BEE1}"/>
              </a:ext>
            </a:extLst>
          </p:cNvPr>
          <p:cNvSpPr>
            <a:spLocks noGrp="1"/>
          </p:cNvSpPr>
          <p:nvPr>
            <p:ph type="ftr" sz="quarter" idx="11"/>
          </p:nvPr>
        </p:nvSpPr>
        <p:spPr/>
        <p:txBody>
          <a:bodyPr/>
          <a:lstStyle/>
          <a:p>
            <a:endParaRPr lang="fr-BF"/>
          </a:p>
        </p:txBody>
      </p:sp>
      <p:sp>
        <p:nvSpPr>
          <p:cNvPr id="4" name="Espace réservé du numéro de diapositive 3">
            <a:extLst>
              <a:ext uri="{FF2B5EF4-FFF2-40B4-BE49-F238E27FC236}">
                <a16:creationId xmlns:a16="http://schemas.microsoft.com/office/drawing/2014/main" id="{EE3109D5-FF3F-B827-AF18-E70D921FC7FB}"/>
              </a:ext>
            </a:extLst>
          </p:cNvPr>
          <p:cNvSpPr>
            <a:spLocks noGrp="1"/>
          </p:cNvSpPr>
          <p:nvPr>
            <p:ph type="sldNum" sz="quarter" idx="12"/>
          </p:nvPr>
        </p:nvSpPr>
        <p:spPr/>
        <p:txBody>
          <a:bodyPr/>
          <a:lstStyle/>
          <a:p>
            <a:fld id="{99676124-FC3E-4B48-8A19-921E05212BF8}" type="slidenum">
              <a:rPr lang="fr-BF" smtClean="0"/>
              <a:t>‹#›</a:t>
            </a:fld>
            <a:endParaRPr lang="fr-BF"/>
          </a:p>
        </p:txBody>
      </p:sp>
    </p:spTree>
    <p:extLst>
      <p:ext uri="{BB962C8B-B14F-4D97-AF65-F5344CB8AC3E}">
        <p14:creationId xmlns:p14="http://schemas.microsoft.com/office/powerpoint/2010/main" val="2291408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587262-6CA3-EC8F-DE62-A2048AA1FEA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F"/>
          </a:p>
        </p:txBody>
      </p:sp>
      <p:sp>
        <p:nvSpPr>
          <p:cNvPr id="3" name="Espace réservé du contenu 2">
            <a:extLst>
              <a:ext uri="{FF2B5EF4-FFF2-40B4-BE49-F238E27FC236}">
                <a16:creationId xmlns:a16="http://schemas.microsoft.com/office/drawing/2014/main" id="{1F4E443E-F6E5-B047-DB0A-36131D6584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4" name="Espace réservé du texte 3">
            <a:extLst>
              <a:ext uri="{FF2B5EF4-FFF2-40B4-BE49-F238E27FC236}">
                <a16:creationId xmlns:a16="http://schemas.microsoft.com/office/drawing/2014/main" id="{A6740DB9-7172-8BBF-0295-60F3C9FA8E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96C987E-8E5E-E97F-D692-E8AE9AAA6952}"/>
              </a:ext>
            </a:extLst>
          </p:cNvPr>
          <p:cNvSpPr>
            <a:spLocks noGrp="1"/>
          </p:cNvSpPr>
          <p:nvPr>
            <p:ph type="dt" sz="half" idx="10"/>
          </p:nvPr>
        </p:nvSpPr>
        <p:spPr/>
        <p:txBody>
          <a:bodyPr/>
          <a:lstStyle/>
          <a:p>
            <a:fld id="{9351D79B-525A-8D4B-AF2A-A490E28B975C}" type="datetimeFigureOut">
              <a:rPr lang="fr-BF" smtClean="0"/>
              <a:t>2/26/26</a:t>
            </a:fld>
            <a:endParaRPr lang="fr-BF"/>
          </a:p>
        </p:txBody>
      </p:sp>
      <p:sp>
        <p:nvSpPr>
          <p:cNvPr id="6" name="Espace réservé du pied de page 5">
            <a:extLst>
              <a:ext uri="{FF2B5EF4-FFF2-40B4-BE49-F238E27FC236}">
                <a16:creationId xmlns:a16="http://schemas.microsoft.com/office/drawing/2014/main" id="{88C2231D-22CE-57DC-A37E-C8BD98138292}"/>
              </a:ext>
            </a:extLst>
          </p:cNvPr>
          <p:cNvSpPr>
            <a:spLocks noGrp="1"/>
          </p:cNvSpPr>
          <p:nvPr>
            <p:ph type="ftr" sz="quarter" idx="11"/>
          </p:nvPr>
        </p:nvSpPr>
        <p:spPr/>
        <p:txBody>
          <a:bodyPr/>
          <a:lstStyle/>
          <a:p>
            <a:endParaRPr lang="fr-BF"/>
          </a:p>
        </p:txBody>
      </p:sp>
      <p:sp>
        <p:nvSpPr>
          <p:cNvPr id="7" name="Espace réservé du numéro de diapositive 6">
            <a:extLst>
              <a:ext uri="{FF2B5EF4-FFF2-40B4-BE49-F238E27FC236}">
                <a16:creationId xmlns:a16="http://schemas.microsoft.com/office/drawing/2014/main" id="{F332891A-0092-E7BF-1024-6DD1532EFE39}"/>
              </a:ext>
            </a:extLst>
          </p:cNvPr>
          <p:cNvSpPr>
            <a:spLocks noGrp="1"/>
          </p:cNvSpPr>
          <p:nvPr>
            <p:ph type="sldNum" sz="quarter" idx="12"/>
          </p:nvPr>
        </p:nvSpPr>
        <p:spPr/>
        <p:txBody>
          <a:bodyPr/>
          <a:lstStyle/>
          <a:p>
            <a:fld id="{99676124-FC3E-4B48-8A19-921E05212BF8}" type="slidenum">
              <a:rPr lang="fr-BF" smtClean="0"/>
              <a:t>‹#›</a:t>
            </a:fld>
            <a:endParaRPr lang="fr-BF"/>
          </a:p>
        </p:txBody>
      </p:sp>
    </p:spTree>
    <p:extLst>
      <p:ext uri="{BB962C8B-B14F-4D97-AF65-F5344CB8AC3E}">
        <p14:creationId xmlns:p14="http://schemas.microsoft.com/office/powerpoint/2010/main" val="10972871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5B93E0-83C5-7F9E-4621-55538DEA194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F"/>
          </a:p>
        </p:txBody>
      </p:sp>
      <p:sp>
        <p:nvSpPr>
          <p:cNvPr id="3" name="Espace réservé pour une image  2">
            <a:extLst>
              <a:ext uri="{FF2B5EF4-FFF2-40B4-BE49-F238E27FC236}">
                <a16:creationId xmlns:a16="http://schemas.microsoft.com/office/drawing/2014/main" id="{83A38F4A-9626-5B55-EE87-BA2AEAC77F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F"/>
          </a:p>
        </p:txBody>
      </p:sp>
      <p:sp>
        <p:nvSpPr>
          <p:cNvPr id="4" name="Espace réservé du texte 3">
            <a:extLst>
              <a:ext uri="{FF2B5EF4-FFF2-40B4-BE49-F238E27FC236}">
                <a16:creationId xmlns:a16="http://schemas.microsoft.com/office/drawing/2014/main" id="{9C9A6BF3-2E96-40FD-9ABA-C264F95C28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8E88A45-5686-4F0B-43BD-2B8E9A305CCF}"/>
              </a:ext>
            </a:extLst>
          </p:cNvPr>
          <p:cNvSpPr>
            <a:spLocks noGrp="1"/>
          </p:cNvSpPr>
          <p:nvPr>
            <p:ph type="dt" sz="half" idx="10"/>
          </p:nvPr>
        </p:nvSpPr>
        <p:spPr/>
        <p:txBody>
          <a:bodyPr/>
          <a:lstStyle/>
          <a:p>
            <a:fld id="{9351D79B-525A-8D4B-AF2A-A490E28B975C}" type="datetimeFigureOut">
              <a:rPr lang="fr-BF" smtClean="0"/>
              <a:t>2/26/26</a:t>
            </a:fld>
            <a:endParaRPr lang="fr-BF"/>
          </a:p>
        </p:txBody>
      </p:sp>
      <p:sp>
        <p:nvSpPr>
          <p:cNvPr id="6" name="Espace réservé du pied de page 5">
            <a:extLst>
              <a:ext uri="{FF2B5EF4-FFF2-40B4-BE49-F238E27FC236}">
                <a16:creationId xmlns:a16="http://schemas.microsoft.com/office/drawing/2014/main" id="{7F517592-2B9F-2048-EC19-67DDEADFA330}"/>
              </a:ext>
            </a:extLst>
          </p:cNvPr>
          <p:cNvSpPr>
            <a:spLocks noGrp="1"/>
          </p:cNvSpPr>
          <p:nvPr>
            <p:ph type="ftr" sz="quarter" idx="11"/>
          </p:nvPr>
        </p:nvSpPr>
        <p:spPr/>
        <p:txBody>
          <a:bodyPr/>
          <a:lstStyle/>
          <a:p>
            <a:endParaRPr lang="fr-BF"/>
          </a:p>
        </p:txBody>
      </p:sp>
      <p:sp>
        <p:nvSpPr>
          <p:cNvPr id="7" name="Espace réservé du numéro de diapositive 6">
            <a:extLst>
              <a:ext uri="{FF2B5EF4-FFF2-40B4-BE49-F238E27FC236}">
                <a16:creationId xmlns:a16="http://schemas.microsoft.com/office/drawing/2014/main" id="{14433EAC-588B-2A19-FFF5-53BFBA6AFD2A}"/>
              </a:ext>
            </a:extLst>
          </p:cNvPr>
          <p:cNvSpPr>
            <a:spLocks noGrp="1"/>
          </p:cNvSpPr>
          <p:nvPr>
            <p:ph type="sldNum" sz="quarter" idx="12"/>
          </p:nvPr>
        </p:nvSpPr>
        <p:spPr/>
        <p:txBody>
          <a:bodyPr/>
          <a:lstStyle/>
          <a:p>
            <a:fld id="{99676124-FC3E-4B48-8A19-921E05212BF8}" type="slidenum">
              <a:rPr lang="fr-BF" smtClean="0"/>
              <a:t>‹#›</a:t>
            </a:fld>
            <a:endParaRPr lang="fr-BF"/>
          </a:p>
        </p:txBody>
      </p:sp>
    </p:spTree>
    <p:extLst>
      <p:ext uri="{BB962C8B-B14F-4D97-AF65-F5344CB8AC3E}">
        <p14:creationId xmlns:p14="http://schemas.microsoft.com/office/powerpoint/2010/main" val="3556242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E98F14-3196-D145-65DA-C214F53B2A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05BA40-FD39-D902-1842-5D0BA3B1CD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5978A-1591-224D-3631-546BDA1BB525}"/>
              </a:ext>
            </a:extLst>
          </p:cNvPr>
          <p:cNvSpPr>
            <a:spLocks noGrp="1"/>
          </p:cNvSpPr>
          <p:nvPr>
            <p:ph type="dt" sz="half" idx="10"/>
          </p:nvPr>
        </p:nvSpPr>
        <p:spPr/>
        <p:txBody>
          <a:bodyPr/>
          <a:lstStyle/>
          <a:p>
            <a:fld id="{5A4AF9FA-D7FE-453E-9245-38147D80E285}" type="datetimeFigureOut">
              <a:rPr lang="en-US" smtClean="0"/>
              <a:t>2/26/26</a:t>
            </a:fld>
            <a:endParaRPr lang="en-US"/>
          </a:p>
        </p:txBody>
      </p:sp>
      <p:sp>
        <p:nvSpPr>
          <p:cNvPr id="5" name="Footer Placeholder 4">
            <a:extLst>
              <a:ext uri="{FF2B5EF4-FFF2-40B4-BE49-F238E27FC236}">
                <a16:creationId xmlns:a16="http://schemas.microsoft.com/office/drawing/2014/main" id="{2D4258CB-3766-0D4C-E123-1199BD84D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4686C1-9E70-3D32-0539-350AE4ECCA09}"/>
              </a:ext>
            </a:extLst>
          </p:cNvPr>
          <p:cNvSpPr>
            <a:spLocks noGrp="1"/>
          </p:cNvSpPr>
          <p:nvPr>
            <p:ph type="sldNum" sz="quarter" idx="12"/>
          </p:nvPr>
        </p:nvSpPr>
        <p:spPr/>
        <p:txBody>
          <a:bodyPr/>
          <a:lstStyle/>
          <a:p>
            <a:fld id="{D3945387-E978-493D-B6BE-A9915E7FB7DD}" type="slidenum">
              <a:rPr lang="en-US" smtClean="0"/>
              <a:t>‹#›</a:t>
            </a:fld>
            <a:endParaRPr lang="en-US"/>
          </a:p>
        </p:txBody>
      </p:sp>
    </p:spTree>
    <p:extLst>
      <p:ext uri="{BB962C8B-B14F-4D97-AF65-F5344CB8AC3E}">
        <p14:creationId xmlns:p14="http://schemas.microsoft.com/office/powerpoint/2010/main" val="31222889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07CE19-5931-9AFF-2DC1-A4C4525D8D3E}"/>
              </a:ext>
            </a:extLst>
          </p:cNvPr>
          <p:cNvSpPr>
            <a:spLocks noGrp="1"/>
          </p:cNvSpPr>
          <p:nvPr>
            <p:ph type="title"/>
          </p:nvPr>
        </p:nvSpPr>
        <p:spPr/>
        <p:txBody>
          <a:bodyPr/>
          <a:lstStyle/>
          <a:p>
            <a:r>
              <a:rPr lang="fr-FR"/>
              <a:t>Modifiez le style du titre</a:t>
            </a:r>
            <a:endParaRPr lang="fr-BF"/>
          </a:p>
        </p:txBody>
      </p:sp>
      <p:sp>
        <p:nvSpPr>
          <p:cNvPr id="3" name="Espace réservé du texte vertical 2">
            <a:extLst>
              <a:ext uri="{FF2B5EF4-FFF2-40B4-BE49-F238E27FC236}">
                <a16:creationId xmlns:a16="http://schemas.microsoft.com/office/drawing/2014/main" id="{2CD5BC50-34E4-602D-BCDC-5743D234577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4" name="Espace réservé de la date 3">
            <a:extLst>
              <a:ext uri="{FF2B5EF4-FFF2-40B4-BE49-F238E27FC236}">
                <a16:creationId xmlns:a16="http://schemas.microsoft.com/office/drawing/2014/main" id="{56F4C81A-F3C9-BE41-D23A-E730540796E2}"/>
              </a:ext>
            </a:extLst>
          </p:cNvPr>
          <p:cNvSpPr>
            <a:spLocks noGrp="1"/>
          </p:cNvSpPr>
          <p:nvPr>
            <p:ph type="dt" sz="half" idx="10"/>
          </p:nvPr>
        </p:nvSpPr>
        <p:spPr/>
        <p:txBody>
          <a:bodyPr/>
          <a:lstStyle/>
          <a:p>
            <a:fld id="{9351D79B-525A-8D4B-AF2A-A490E28B975C}" type="datetimeFigureOut">
              <a:rPr lang="fr-BF" smtClean="0"/>
              <a:t>2/26/26</a:t>
            </a:fld>
            <a:endParaRPr lang="fr-BF"/>
          </a:p>
        </p:txBody>
      </p:sp>
      <p:sp>
        <p:nvSpPr>
          <p:cNvPr id="5" name="Espace réservé du pied de page 4">
            <a:extLst>
              <a:ext uri="{FF2B5EF4-FFF2-40B4-BE49-F238E27FC236}">
                <a16:creationId xmlns:a16="http://schemas.microsoft.com/office/drawing/2014/main" id="{0F95AE6D-1688-6035-C098-1E318EC7B55B}"/>
              </a:ext>
            </a:extLst>
          </p:cNvPr>
          <p:cNvSpPr>
            <a:spLocks noGrp="1"/>
          </p:cNvSpPr>
          <p:nvPr>
            <p:ph type="ftr" sz="quarter" idx="11"/>
          </p:nvPr>
        </p:nvSpPr>
        <p:spPr/>
        <p:txBody>
          <a:bodyPr/>
          <a:lstStyle/>
          <a:p>
            <a:endParaRPr lang="fr-BF"/>
          </a:p>
        </p:txBody>
      </p:sp>
      <p:sp>
        <p:nvSpPr>
          <p:cNvPr id="6" name="Espace réservé du numéro de diapositive 5">
            <a:extLst>
              <a:ext uri="{FF2B5EF4-FFF2-40B4-BE49-F238E27FC236}">
                <a16:creationId xmlns:a16="http://schemas.microsoft.com/office/drawing/2014/main" id="{1E1B4F83-C81D-C232-9ECC-4E3E7B507165}"/>
              </a:ext>
            </a:extLst>
          </p:cNvPr>
          <p:cNvSpPr>
            <a:spLocks noGrp="1"/>
          </p:cNvSpPr>
          <p:nvPr>
            <p:ph type="sldNum" sz="quarter" idx="12"/>
          </p:nvPr>
        </p:nvSpPr>
        <p:spPr/>
        <p:txBody>
          <a:bodyPr/>
          <a:lstStyle/>
          <a:p>
            <a:fld id="{99676124-FC3E-4B48-8A19-921E05212BF8}" type="slidenum">
              <a:rPr lang="fr-BF" smtClean="0"/>
              <a:t>‹#›</a:t>
            </a:fld>
            <a:endParaRPr lang="fr-BF"/>
          </a:p>
        </p:txBody>
      </p:sp>
    </p:spTree>
    <p:extLst>
      <p:ext uri="{BB962C8B-B14F-4D97-AF65-F5344CB8AC3E}">
        <p14:creationId xmlns:p14="http://schemas.microsoft.com/office/powerpoint/2010/main" val="18935907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C632515-69EE-B22A-4287-2F29E499A00B}"/>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F"/>
          </a:p>
        </p:txBody>
      </p:sp>
      <p:sp>
        <p:nvSpPr>
          <p:cNvPr id="3" name="Espace réservé du texte vertical 2">
            <a:extLst>
              <a:ext uri="{FF2B5EF4-FFF2-40B4-BE49-F238E27FC236}">
                <a16:creationId xmlns:a16="http://schemas.microsoft.com/office/drawing/2014/main" id="{176A980A-F567-E16D-591C-F14CA220855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4" name="Espace réservé de la date 3">
            <a:extLst>
              <a:ext uri="{FF2B5EF4-FFF2-40B4-BE49-F238E27FC236}">
                <a16:creationId xmlns:a16="http://schemas.microsoft.com/office/drawing/2014/main" id="{84993303-3D55-FA49-8882-88EE63DD37C5}"/>
              </a:ext>
            </a:extLst>
          </p:cNvPr>
          <p:cNvSpPr>
            <a:spLocks noGrp="1"/>
          </p:cNvSpPr>
          <p:nvPr>
            <p:ph type="dt" sz="half" idx="10"/>
          </p:nvPr>
        </p:nvSpPr>
        <p:spPr/>
        <p:txBody>
          <a:bodyPr/>
          <a:lstStyle/>
          <a:p>
            <a:fld id="{9351D79B-525A-8D4B-AF2A-A490E28B975C}" type="datetimeFigureOut">
              <a:rPr lang="fr-BF" smtClean="0"/>
              <a:t>2/26/26</a:t>
            </a:fld>
            <a:endParaRPr lang="fr-BF"/>
          </a:p>
        </p:txBody>
      </p:sp>
      <p:sp>
        <p:nvSpPr>
          <p:cNvPr id="5" name="Espace réservé du pied de page 4">
            <a:extLst>
              <a:ext uri="{FF2B5EF4-FFF2-40B4-BE49-F238E27FC236}">
                <a16:creationId xmlns:a16="http://schemas.microsoft.com/office/drawing/2014/main" id="{D6531736-7279-58DA-A14F-E61E556D78A6}"/>
              </a:ext>
            </a:extLst>
          </p:cNvPr>
          <p:cNvSpPr>
            <a:spLocks noGrp="1"/>
          </p:cNvSpPr>
          <p:nvPr>
            <p:ph type="ftr" sz="quarter" idx="11"/>
          </p:nvPr>
        </p:nvSpPr>
        <p:spPr/>
        <p:txBody>
          <a:bodyPr/>
          <a:lstStyle/>
          <a:p>
            <a:endParaRPr lang="fr-BF"/>
          </a:p>
        </p:txBody>
      </p:sp>
      <p:sp>
        <p:nvSpPr>
          <p:cNvPr id="6" name="Espace réservé du numéro de diapositive 5">
            <a:extLst>
              <a:ext uri="{FF2B5EF4-FFF2-40B4-BE49-F238E27FC236}">
                <a16:creationId xmlns:a16="http://schemas.microsoft.com/office/drawing/2014/main" id="{FD97FBAF-30C3-36A0-F4DC-CEFF11E856E9}"/>
              </a:ext>
            </a:extLst>
          </p:cNvPr>
          <p:cNvSpPr>
            <a:spLocks noGrp="1"/>
          </p:cNvSpPr>
          <p:nvPr>
            <p:ph type="sldNum" sz="quarter" idx="12"/>
          </p:nvPr>
        </p:nvSpPr>
        <p:spPr/>
        <p:txBody>
          <a:bodyPr/>
          <a:lstStyle/>
          <a:p>
            <a:fld id="{99676124-FC3E-4B48-8A19-921E05212BF8}" type="slidenum">
              <a:rPr lang="fr-BF" smtClean="0"/>
              <a:t>‹#›</a:t>
            </a:fld>
            <a:endParaRPr lang="fr-BF"/>
          </a:p>
        </p:txBody>
      </p:sp>
    </p:spTree>
    <p:extLst>
      <p:ext uri="{BB962C8B-B14F-4D97-AF65-F5344CB8AC3E}">
        <p14:creationId xmlns:p14="http://schemas.microsoft.com/office/powerpoint/2010/main" val="5481765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06"/>
        <p:cNvGrpSpPr/>
        <p:nvPr/>
      </p:nvGrpSpPr>
      <p:grpSpPr>
        <a:xfrm>
          <a:off x="0" y="0"/>
          <a:ext cx="0" cy="0"/>
          <a:chOff x="0" y="0"/>
          <a:chExt cx="0" cy="0"/>
        </a:xfrm>
      </p:grpSpPr>
      <p:sp>
        <p:nvSpPr>
          <p:cNvPr id="107" name="Google Shape;107;p37"/>
          <p:cNvSpPr txBox="1">
            <a:spLocks noGrp="1"/>
          </p:cNvSpPr>
          <p:nvPr>
            <p:ph type="body" idx="1"/>
          </p:nvPr>
        </p:nvSpPr>
        <p:spPr>
          <a:xfrm>
            <a:off x="762000" y="716912"/>
            <a:ext cx="10743366" cy="8070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SzPts val="1400"/>
              <a:buNone/>
              <a:defRPr sz="3200" b="0" i="0" u="none" strike="noStrike" cap="none">
                <a:solidFill>
                  <a:schemeClr val="accent2"/>
                </a:solidFill>
                <a:latin typeface="Arial"/>
                <a:ea typeface="Arial"/>
                <a:cs typeface="Arial"/>
                <a:sym typeface="Arial"/>
              </a:defRPr>
            </a:lvl1pPr>
            <a:lvl2pPr marL="914400" marR="0" lvl="1" indent="-228600" algn="l" rtl="0">
              <a:spcBef>
                <a:spcPts val="427"/>
              </a:spcBef>
              <a:spcAft>
                <a:spcPts val="0"/>
              </a:spcAft>
              <a:buSzPts val="1400"/>
              <a:buNone/>
              <a:defRPr sz="2133" b="0" i="0" u="none" strike="noStrike" cap="none">
                <a:solidFill>
                  <a:srgbClr val="454E60"/>
                </a:solidFill>
                <a:latin typeface="Arial"/>
                <a:ea typeface="Arial"/>
                <a:cs typeface="Arial"/>
                <a:sym typeface="Arial"/>
              </a:defRPr>
            </a:lvl2pPr>
            <a:lvl3pPr marL="1371600" marR="0" lvl="2" indent="-228600" algn="l" rtl="0">
              <a:spcBef>
                <a:spcPts val="0"/>
              </a:spcBef>
              <a:spcAft>
                <a:spcPts val="0"/>
              </a:spcAft>
              <a:buSzPts val="1400"/>
              <a:buNone/>
              <a:defRPr sz="2133" b="0" i="0" u="none" strike="noStrike" cap="none">
                <a:solidFill>
                  <a:srgbClr val="454E60"/>
                </a:solidFill>
                <a:latin typeface="Arial"/>
                <a:ea typeface="Arial"/>
                <a:cs typeface="Arial"/>
                <a:sym typeface="Arial"/>
              </a:defRPr>
            </a:lvl3pPr>
            <a:lvl4pPr marL="1828800" marR="0" lvl="3" indent="-228600" algn="l" rtl="0">
              <a:spcBef>
                <a:spcPts val="427"/>
              </a:spcBef>
              <a:spcAft>
                <a:spcPts val="0"/>
              </a:spcAft>
              <a:buSzPts val="1400"/>
              <a:buNone/>
              <a:defRPr sz="2133" b="0" i="0" u="none" strike="noStrike" cap="none">
                <a:solidFill>
                  <a:srgbClr val="454E60"/>
                </a:solidFill>
                <a:latin typeface="Arial"/>
                <a:ea typeface="Arial"/>
                <a:cs typeface="Arial"/>
                <a:sym typeface="Arial"/>
              </a:defRPr>
            </a:lvl4pPr>
            <a:lvl5pPr marL="2286000" marR="0" lvl="4" indent="-228600" algn="l" rtl="0">
              <a:spcBef>
                <a:spcPts val="427"/>
              </a:spcBef>
              <a:spcAft>
                <a:spcPts val="0"/>
              </a:spcAft>
              <a:buSzPts val="1400"/>
              <a:buNone/>
              <a:defRPr sz="2133" b="0" i="0" u="none" strike="noStrike" cap="none">
                <a:solidFill>
                  <a:srgbClr val="454E60"/>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09380544"/>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3" orient="horz" pos="3960">
          <p15:clr>
            <a:srgbClr val="FBAE40"/>
          </p15:clr>
        </p15:guide>
        <p15:guide id="4" orient="horz" pos="360">
          <p15:clr>
            <a:srgbClr val="FBAE40"/>
          </p15:clr>
        </p15:guide>
        <p15:guide id="5" orient="horz" pos="1272">
          <p15:clr>
            <a:srgbClr val="FBAE40"/>
          </p15:clr>
        </p15:guide>
        <p15:guide id="6" orient="horz" pos="2184">
          <p15:clr>
            <a:srgbClr val="FBAE40"/>
          </p15:clr>
        </p15:guide>
        <p15:guide id="7" orient="horz" pos="1224">
          <p15:clr>
            <a:srgbClr val="FBAE40"/>
          </p15:clr>
        </p15:guide>
        <p15:guide id="8" orient="horz" pos="2136">
          <p15:clr>
            <a:srgbClr val="FBAE40"/>
          </p15:clr>
        </p15:guide>
        <p15:guide id="9" orient="horz" pos="3048">
          <p15:clr>
            <a:srgbClr val="FBAE40"/>
          </p15:clr>
        </p15:guide>
        <p15:guide id="10" orient="horz" pos="3096">
          <p15:clr>
            <a:srgbClr val="FBAE40"/>
          </p15:clr>
        </p15:guide>
        <p15:guide id="11" pos="1248">
          <p15:clr>
            <a:srgbClr val="FBAE40"/>
          </p15:clr>
        </p15:guide>
        <p15:guide id="12" pos="1344">
          <p15:clr>
            <a:srgbClr val="FBAE40"/>
          </p15:clr>
        </p15:guide>
        <p15:guide id="13" pos="2080">
          <p15:clr>
            <a:srgbClr val="FBAE40"/>
          </p15:clr>
        </p15:guide>
        <p15:guide id="14" pos="2176">
          <p15:clr>
            <a:srgbClr val="FBAE40"/>
          </p15:clr>
        </p15:guide>
        <p15:guide id="15" pos="2944">
          <p15:clr>
            <a:srgbClr val="FBAE40"/>
          </p15:clr>
        </p15:guide>
        <p15:guide id="16" pos="3040">
          <p15:clr>
            <a:srgbClr val="FBAE40"/>
          </p15:clr>
        </p15:guide>
        <p15:guide id="17" pos="3808">
          <p15:clr>
            <a:srgbClr val="FBAE40"/>
          </p15:clr>
        </p15:guide>
        <p15:guide id="18" pos="3904">
          <p15:clr>
            <a:srgbClr val="FBAE40"/>
          </p15:clr>
        </p15:guide>
        <p15:guide id="19" pos="4672">
          <p15:clr>
            <a:srgbClr val="FBAE40"/>
          </p15:clr>
        </p15:guide>
        <p15:guide id="20" pos="4768">
          <p15:clr>
            <a:srgbClr val="FBAE40"/>
          </p15:clr>
        </p15:guide>
        <p15:guide id="21" pos="5504">
          <p15:clr>
            <a:srgbClr val="FBAE40"/>
          </p15:clr>
        </p15:guide>
        <p15:guide id="22" pos="5600">
          <p15:clr>
            <a:srgbClr val="FBAE40"/>
          </p15:clr>
        </p15:guide>
        <p15:guide id="23" pos="6464">
          <p15:clr>
            <a:srgbClr val="FBAE40"/>
          </p15:clr>
        </p15:guide>
        <p15:guide id="24" pos="6368">
          <p15:clr>
            <a:srgbClr val="FBAE40"/>
          </p15:clr>
        </p15:guide>
        <p15:guide id="25" orient="horz" pos="768">
          <p15:clr>
            <a:srgbClr val="FBAE40"/>
          </p15:clr>
        </p15:guide>
        <p15:guide id="26" orient="horz" pos="816">
          <p15:clr>
            <a:srgbClr val="FBAE40"/>
          </p15:clr>
        </p15:guide>
        <p15:guide id="27" orient="horz" pos="1680">
          <p15:clr>
            <a:srgbClr val="FBAE40"/>
          </p15:clr>
        </p15:guide>
        <p15:guide id="28" orient="horz" pos="1728">
          <p15:clr>
            <a:srgbClr val="FBAE40"/>
          </p15:clr>
        </p15:guide>
        <p15:guide id="29" orient="horz" pos="2592">
          <p15:clr>
            <a:srgbClr val="FBAE40"/>
          </p15:clr>
        </p15:guide>
        <p15:guide id="30" orient="horz" pos="2640">
          <p15:clr>
            <a:srgbClr val="FBAE40"/>
          </p15:clr>
        </p15:guide>
        <p15:guide id="31" orient="horz" pos="3504">
          <p15:clr>
            <a:srgbClr val="FBAE40"/>
          </p15:clr>
        </p15:guide>
        <p15:guide id="32" orient="horz" pos="3552">
          <p15:clr>
            <a:srgbClr val="FBAE40"/>
          </p15:clr>
        </p15:guide>
        <p15:guide id="33" orient="horz" pos="216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rgbClr val="2FB3E8"/>
            </a:gs>
            <a:gs pos="63000">
              <a:srgbClr val="93D7F3"/>
            </a:gs>
            <a:gs pos="100000">
              <a:srgbClr val="CCECF9"/>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63292" y="4807766"/>
            <a:ext cx="5834743" cy="365126"/>
          </a:xfrm>
          <a:prstGeom prst="rect">
            <a:avLst/>
          </a:prstGeom>
        </p:spPr>
        <p:txBody>
          <a:bodyPr>
            <a:normAutofit/>
          </a:bodyPr>
          <a:lstStyle>
            <a:lvl1pPr marL="0" indent="0" algn="l">
              <a:buNone/>
              <a:defRPr sz="18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4" name="Date Placeholder 3"/>
          <p:cNvSpPr>
            <a:spLocks noGrp="1"/>
          </p:cNvSpPr>
          <p:nvPr>
            <p:ph type="dt" sz="half" idx="10"/>
          </p:nvPr>
        </p:nvSpPr>
        <p:spPr>
          <a:xfrm>
            <a:off x="4563292" y="5172892"/>
            <a:ext cx="1924871" cy="239974"/>
          </a:xfrm>
          <a:prstGeom prst="rect">
            <a:avLst/>
          </a:prstGeom>
        </p:spPr>
        <p:txBody>
          <a:bodyPr/>
          <a:lstStyle>
            <a:lvl1pPr>
              <a:defRPr sz="1100" baseline="0">
                <a:solidFill>
                  <a:schemeClr val="bg1"/>
                </a:solidFill>
              </a:defRPr>
            </a:lvl1pPr>
          </a:lstStyle>
          <a:p>
            <a:fld id="{87279DF1-085F-874E-94E2-00A219DD6F2A}" type="datetime4">
              <a:rPr lang="en-GB" smtClean="0"/>
              <a:t>26 February 2026</a:t>
            </a:fld>
            <a:endParaRPr lang="en-US" dirty="0"/>
          </a:p>
        </p:txBody>
      </p:sp>
      <p:sp>
        <p:nvSpPr>
          <p:cNvPr id="10" name="Title 9">
            <a:extLst>
              <a:ext uri="{FF2B5EF4-FFF2-40B4-BE49-F238E27FC236}">
                <a16:creationId xmlns:a16="http://schemas.microsoft.com/office/drawing/2014/main" id="{364DEAAD-E126-D049-9F08-3D2256607DF7}"/>
              </a:ext>
            </a:extLst>
          </p:cNvPr>
          <p:cNvSpPr>
            <a:spLocks noGrp="1"/>
          </p:cNvSpPr>
          <p:nvPr>
            <p:ph type="title" hasCustomPrompt="1"/>
          </p:nvPr>
        </p:nvSpPr>
        <p:spPr>
          <a:xfrm>
            <a:off x="4563293" y="3149864"/>
            <a:ext cx="7228113" cy="1095506"/>
          </a:xfrm>
          <a:prstGeom prst="rect">
            <a:avLst/>
          </a:prstGeom>
        </p:spPr>
        <p:txBody>
          <a:bodyPr anchor="t" anchorCtr="0">
            <a:normAutofit/>
          </a:bodyPr>
          <a:lstStyle>
            <a:lvl1pPr>
              <a:defRPr sz="2400" b="1" baseline="0">
                <a:solidFill>
                  <a:schemeClr val="bg1"/>
                </a:solidFill>
              </a:defRPr>
            </a:lvl1pPr>
          </a:lstStyle>
          <a:p>
            <a:r>
              <a:rPr lang="en-US" dirty="0"/>
              <a:t>Click to edit title</a:t>
            </a:r>
          </a:p>
        </p:txBody>
      </p:sp>
      <p:cxnSp>
        <p:nvCxnSpPr>
          <p:cNvPr id="16" name="Straight Connector 15">
            <a:extLst>
              <a:ext uri="{FF2B5EF4-FFF2-40B4-BE49-F238E27FC236}">
                <a16:creationId xmlns:a16="http://schemas.microsoft.com/office/drawing/2014/main" id="{EDD0CB7B-32BB-AB43-879A-49261540ECED}"/>
              </a:ext>
            </a:extLst>
          </p:cNvPr>
          <p:cNvCxnSpPr>
            <a:cxnSpLocks/>
          </p:cNvCxnSpPr>
          <p:nvPr/>
        </p:nvCxnSpPr>
        <p:spPr>
          <a:xfrm>
            <a:off x="4697184" y="6283233"/>
            <a:ext cx="7494817" cy="0"/>
          </a:xfrm>
          <a:prstGeom prst="line">
            <a:avLst/>
          </a:prstGeom>
          <a:ln w="19050">
            <a:solidFill>
              <a:srgbClr val="E31B23"/>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86344BF-AF45-6142-A965-5489FB06B3FB}"/>
              </a:ext>
            </a:extLst>
          </p:cNvPr>
          <p:cNvSpPr txBox="1"/>
          <p:nvPr userDrawn="1"/>
        </p:nvSpPr>
        <p:spPr>
          <a:xfrm>
            <a:off x="4662413" y="6404107"/>
            <a:ext cx="853869" cy="276999"/>
          </a:xfrm>
          <a:prstGeom prst="rect">
            <a:avLst/>
          </a:prstGeom>
          <a:noFill/>
        </p:spPr>
        <p:txBody>
          <a:bodyPr wrap="square" rtlCol="0" anchor="ctr" anchorCtr="0">
            <a:spAutoFit/>
          </a:bodyPr>
          <a:lstStyle/>
          <a:p>
            <a:pPr algn="l"/>
            <a:r>
              <a:rPr lang="en-US" sz="1200" b="1" dirty="0">
                <a:solidFill>
                  <a:srgbClr val="425C6D"/>
                </a:solidFill>
              </a:rPr>
              <a:t>iddo.org</a:t>
            </a:r>
          </a:p>
        </p:txBody>
      </p:sp>
      <p:cxnSp>
        <p:nvCxnSpPr>
          <p:cNvPr id="14" name="Straight Connector 13">
            <a:extLst>
              <a:ext uri="{FF2B5EF4-FFF2-40B4-BE49-F238E27FC236}">
                <a16:creationId xmlns:a16="http://schemas.microsoft.com/office/drawing/2014/main" id="{CC2678C3-C491-4633-A0A2-FD7E55508756}"/>
              </a:ext>
            </a:extLst>
          </p:cNvPr>
          <p:cNvCxnSpPr>
            <a:cxnSpLocks/>
          </p:cNvCxnSpPr>
          <p:nvPr userDrawn="1"/>
        </p:nvCxnSpPr>
        <p:spPr>
          <a:xfrm>
            <a:off x="4697184" y="6283233"/>
            <a:ext cx="7494817" cy="0"/>
          </a:xfrm>
          <a:prstGeom prst="line">
            <a:avLst/>
          </a:prstGeom>
          <a:ln w="19050">
            <a:solidFill>
              <a:srgbClr val="E31B23"/>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D942114F-FD83-48B3-92D4-E15D1ABB9DC4}"/>
              </a:ext>
            </a:extLst>
          </p:cNvPr>
          <p:cNvPicPr>
            <a:picLocks noChangeAspect="1"/>
          </p:cNvPicPr>
          <p:nvPr userDrawn="1"/>
        </p:nvPicPr>
        <p:blipFill>
          <a:blip r:embed="rId2"/>
          <a:stretch>
            <a:fillRect/>
          </a:stretch>
        </p:blipFill>
        <p:spPr bwMode="invGray">
          <a:xfrm>
            <a:off x="0" y="938059"/>
            <a:ext cx="3102429" cy="5919942"/>
          </a:xfrm>
          <a:prstGeom prst="rect">
            <a:avLst/>
          </a:prstGeom>
        </p:spPr>
      </p:pic>
      <p:sp>
        <p:nvSpPr>
          <p:cNvPr id="22" name="TextBox 21">
            <a:extLst>
              <a:ext uri="{FF2B5EF4-FFF2-40B4-BE49-F238E27FC236}">
                <a16:creationId xmlns:a16="http://schemas.microsoft.com/office/drawing/2014/main" id="{33CAC97A-E38E-4630-A2FD-AA6A62699EAE}"/>
              </a:ext>
            </a:extLst>
          </p:cNvPr>
          <p:cNvSpPr txBox="1"/>
          <p:nvPr userDrawn="1"/>
        </p:nvSpPr>
        <p:spPr>
          <a:xfrm>
            <a:off x="5805548" y="6404108"/>
            <a:ext cx="1109231" cy="276999"/>
          </a:xfrm>
          <a:prstGeom prst="rect">
            <a:avLst/>
          </a:prstGeom>
          <a:noFill/>
        </p:spPr>
        <p:txBody>
          <a:bodyPr wrap="square" rtlCol="0" anchor="ctr" anchorCtr="0">
            <a:spAutoFit/>
          </a:bodyPr>
          <a:lstStyle/>
          <a:p>
            <a:r>
              <a:rPr lang="en-US" sz="1200" b="1" dirty="0">
                <a:solidFill>
                  <a:srgbClr val="425C6D"/>
                </a:solidFill>
              </a:rPr>
              <a:t>@IDDOnews</a:t>
            </a:r>
          </a:p>
        </p:txBody>
      </p:sp>
      <p:pic>
        <p:nvPicPr>
          <p:cNvPr id="23" name="Picture 22">
            <a:extLst>
              <a:ext uri="{FF2B5EF4-FFF2-40B4-BE49-F238E27FC236}">
                <a16:creationId xmlns:a16="http://schemas.microsoft.com/office/drawing/2014/main" id="{1713BCE0-6F7E-400D-AE67-AB9B0FC5AF9B}"/>
              </a:ext>
            </a:extLst>
          </p:cNvPr>
          <p:cNvPicPr>
            <a:picLocks noChangeAspect="1"/>
          </p:cNvPicPr>
          <p:nvPr userDrawn="1"/>
        </p:nvPicPr>
        <p:blipFill>
          <a:blip r:embed="rId3"/>
          <a:stretch>
            <a:fillRect/>
          </a:stretch>
        </p:blipFill>
        <p:spPr bwMode="black">
          <a:xfrm>
            <a:off x="5660789" y="6461392"/>
            <a:ext cx="203200" cy="190500"/>
          </a:xfrm>
          <a:prstGeom prst="rect">
            <a:avLst/>
          </a:prstGeom>
        </p:spPr>
      </p:pic>
      <p:grpSp>
        <p:nvGrpSpPr>
          <p:cNvPr id="7" name="Group 6">
            <a:extLst>
              <a:ext uri="{FF2B5EF4-FFF2-40B4-BE49-F238E27FC236}">
                <a16:creationId xmlns:a16="http://schemas.microsoft.com/office/drawing/2014/main" id="{613CD928-1E38-412C-A8AD-AE56E98C552E}"/>
              </a:ext>
            </a:extLst>
          </p:cNvPr>
          <p:cNvGrpSpPr/>
          <p:nvPr userDrawn="1"/>
        </p:nvGrpSpPr>
        <p:grpSpPr>
          <a:xfrm>
            <a:off x="4563292" y="176893"/>
            <a:ext cx="2756062" cy="1181169"/>
            <a:chOff x="4546721" y="1445134"/>
            <a:chExt cx="2756062" cy="1181169"/>
          </a:xfrm>
        </p:grpSpPr>
        <p:sp>
          <p:nvSpPr>
            <p:cNvPr id="6" name="Oval 5">
              <a:extLst>
                <a:ext uri="{FF2B5EF4-FFF2-40B4-BE49-F238E27FC236}">
                  <a16:creationId xmlns:a16="http://schemas.microsoft.com/office/drawing/2014/main" id="{7C2A40F4-3C5A-4F16-A2E2-BBE5B553045D}"/>
                </a:ext>
              </a:extLst>
            </p:cNvPr>
            <p:cNvSpPr/>
            <p:nvPr userDrawn="1"/>
          </p:nvSpPr>
          <p:spPr>
            <a:xfrm>
              <a:off x="6488163" y="1601118"/>
              <a:ext cx="694835" cy="675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7E33DD69-4D5A-47F9-9FB8-68A1AECDFBBD}"/>
                </a:ext>
              </a:extLst>
            </p:cNvPr>
            <p:cNvPicPr>
              <a:picLocks noChangeAspect="1"/>
            </p:cNvPicPr>
            <p:nvPr userDrawn="1"/>
          </p:nvPicPr>
          <p:blipFill>
            <a:blip r:embed="rId4"/>
            <a:stretch>
              <a:fillRect/>
            </a:stretch>
          </p:blipFill>
          <p:spPr bwMode="black">
            <a:xfrm>
              <a:off x="4546721" y="1445134"/>
              <a:ext cx="2756062" cy="1181169"/>
            </a:xfrm>
            <a:prstGeom prst="rect">
              <a:avLst/>
            </a:prstGeom>
          </p:spPr>
        </p:pic>
      </p:grpSp>
    </p:spTree>
    <p:extLst>
      <p:ext uri="{BB962C8B-B14F-4D97-AF65-F5344CB8AC3E}">
        <p14:creationId xmlns:p14="http://schemas.microsoft.com/office/powerpoint/2010/main" val="33568846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ustom Layout">
    <p:bg>
      <p:bgPr>
        <a:gradFill>
          <a:gsLst>
            <a:gs pos="0">
              <a:srgbClr val="2FB3E8"/>
            </a:gs>
            <a:gs pos="63000">
              <a:srgbClr val="93D7F3"/>
            </a:gs>
            <a:gs pos="100000">
              <a:srgbClr val="CCECF9"/>
            </a:gs>
          </a:gsLst>
          <a:lin ang="5400000" scaled="1"/>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D057390-865B-401C-8D2A-71A45CC76625}"/>
              </a:ext>
            </a:extLst>
          </p:cNvPr>
          <p:cNvSpPr/>
          <p:nvPr userDrawn="1"/>
        </p:nvSpPr>
        <p:spPr bwMode="white">
          <a:xfrm>
            <a:off x="4331630" y="1"/>
            <a:ext cx="7860369"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a:extLst>
              <a:ext uri="{FF2B5EF4-FFF2-40B4-BE49-F238E27FC236}">
                <a16:creationId xmlns:a16="http://schemas.microsoft.com/office/drawing/2014/main" id="{46DAFB77-9477-E140-8CE5-6E21F399A0FE}"/>
              </a:ext>
            </a:extLst>
          </p:cNvPr>
          <p:cNvCxnSpPr>
            <a:cxnSpLocks/>
          </p:cNvCxnSpPr>
          <p:nvPr/>
        </p:nvCxnSpPr>
        <p:spPr>
          <a:xfrm>
            <a:off x="4697184" y="6283233"/>
            <a:ext cx="7494817" cy="0"/>
          </a:xfrm>
          <a:prstGeom prst="line">
            <a:avLst/>
          </a:prstGeom>
          <a:ln w="19050">
            <a:solidFill>
              <a:srgbClr val="E31B2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0EE0BFF-6FD1-4941-B356-B21CE155A979}"/>
              </a:ext>
            </a:extLst>
          </p:cNvPr>
          <p:cNvCxnSpPr>
            <a:cxnSpLocks/>
          </p:cNvCxnSpPr>
          <p:nvPr/>
        </p:nvCxnSpPr>
        <p:spPr>
          <a:xfrm>
            <a:off x="4697184" y="1636898"/>
            <a:ext cx="7494817" cy="0"/>
          </a:xfrm>
          <a:prstGeom prst="line">
            <a:avLst/>
          </a:prstGeom>
          <a:ln w="19050">
            <a:solidFill>
              <a:srgbClr val="E31B23"/>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8D1E020-1700-9740-B1FB-0AA2601B15F5}"/>
              </a:ext>
            </a:extLst>
          </p:cNvPr>
          <p:cNvSpPr txBox="1"/>
          <p:nvPr userDrawn="1"/>
        </p:nvSpPr>
        <p:spPr>
          <a:xfrm>
            <a:off x="4652501" y="1722914"/>
            <a:ext cx="1116011" cy="276999"/>
          </a:xfrm>
          <a:prstGeom prst="rect">
            <a:avLst/>
          </a:prstGeom>
          <a:noFill/>
        </p:spPr>
        <p:txBody>
          <a:bodyPr wrap="none" rtlCol="0">
            <a:spAutoFit/>
          </a:bodyPr>
          <a:lstStyle/>
          <a:p>
            <a:pPr algn="l"/>
            <a:r>
              <a:rPr lang="en-US" sz="1200" b="1" dirty="0">
                <a:solidFill>
                  <a:srgbClr val="425C6D"/>
                </a:solidFill>
              </a:rPr>
              <a:t>Our partners</a:t>
            </a:r>
            <a:endParaRPr lang="en-US" sz="1300" b="1" dirty="0">
              <a:solidFill>
                <a:srgbClr val="425C6D"/>
              </a:solidFill>
            </a:endParaRPr>
          </a:p>
        </p:txBody>
      </p:sp>
      <p:pic>
        <p:nvPicPr>
          <p:cNvPr id="25" name="Picture 24">
            <a:extLst>
              <a:ext uri="{FF2B5EF4-FFF2-40B4-BE49-F238E27FC236}">
                <a16:creationId xmlns:a16="http://schemas.microsoft.com/office/drawing/2014/main" id="{41AE8953-E038-463E-9C2A-87C62C0677C0}"/>
              </a:ext>
            </a:extLst>
          </p:cNvPr>
          <p:cNvPicPr>
            <a:picLocks noChangeAspect="1"/>
          </p:cNvPicPr>
          <p:nvPr userDrawn="1"/>
        </p:nvPicPr>
        <p:blipFill>
          <a:blip r:embed="rId2"/>
          <a:stretch>
            <a:fillRect/>
          </a:stretch>
        </p:blipFill>
        <p:spPr bwMode="invGray">
          <a:xfrm>
            <a:off x="0" y="725919"/>
            <a:ext cx="2959200" cy="5918400"/>
          </a:xfrm>
          <a:prstGeom prst="rect">
            <a:avLst/>
          </a:prstGeom>
        </p:spPr>
      </p:pic>
      <p:pic>
        <p:nvPicPr>
          <p:cNvPr id="13" name="Picture 12">
            <a:extLst>
              <a:ext uri="{FF2B5EF4-FFF2-40B4-BE49-F238E27FC236}">
                <a16:creationId xmlns:a16="http://schemas.microsoft.com/office/drawing/2014/main" id="{507E9A92-B8EF-4F16-B27E-E5A1D551E80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4739964" y="521609"/>
            <a:ext cx="2162509" cy="926790"/>
          </a:xfrm>
          <a:prstGeom prst="rect">
            <a:avLst/>
          </a:prstGeom>
        </p:spPr>
      </p:pic>
      <p:sp>
        <p:nvSpPr>
          <p:cNvPr id="12" name="TextBox 11">
            <a:extLst>
              <a:ext uri="{FF2B5EF4-FFF2-40B4-BE49-F238E27FC236}">
                <a16:creationId xmlns:a16="http://schemas.microsoft.com/office/drawing/2014/main" id="{423660EB-B11F-40A9-86B9-D40FE2CF8C37}"/>
              </a:ext>
            </a:extLst>
          </p:cNvPr>
          <p:cNvSpPr txBox="1"/>
          <p:nvPr userDrawn="1"/>
        </p:nvSpPr>
        <p:spPr>
          <a:xfrm>
            <a:off x="4662413" y="6404107"/>
            <a:ext cx="853869" cy="276999"/>
          </a:xfrm>
          <a:prstGeom prst="rect">
            <a:avLst/>
          </a:prstGeom>
          <a:noFill/>
        </p:spPr>
        <p:txBody>
          <a:bodyPr wrap="square" rtlCol="0" anchor="ctr" anchorCtr="0">
            <a:spAutoFit/>
          </a:bodyPr>
          <a:lstStyle/>
          <a:p>
            <a:pPr algn="l"/>
            <a:r>
              <a:rPr lang="en-US" sz="1200" b="1" dirty="0">
                <a:solidFill>
                  <a:srgbClr val="425C6D"/>
                </a:solidFill>
              </a:rPr>
              <a:t>iddo.org</a:t>
            </a:r>
          </a:p>
        </p:txBody>
      </p:sp>
      <p:sp>
        <p:nvSpPr>
          <p:cNvPr id="14" name="TextBox 13">
            <a:extLst>
              <a:ext uri="{FF2B5EF4-FFF2-40B4-BE49-F238E27FC236}">
                <a16:creationId xmlns:a16="http://schemas.microsoft.com/office/drawing/2014/main" id="{00A4CCBB-7942-46EE-BE20-21F2817008B1}"/>
              </a:ext>
            </a:extLst>
          </p:cNvPr>
          <p:cNvSpPr txBox="1"/>
          <p:nvPr userDrawn="1"/>
        </p:nvSpPr>
        <p:spPr>
          <a:xfrm>
            <a:off x="5835428" y="6404108"/>
            <a:ext cx="1109231" cy="276999"/>
          </a:xfrm>
          <a:prstGeom prst="rect">
            <a:avLst/>
          </a:prstGeom>
          <a:noFill/>
        </p:spPr>
        <p:txBody>
          <a:bodyPr wrap="square" rtlCol="0" anchor="ctr" anchorCtr="0">
            <a:spAutoFit/>
          </a:bodyPr>
          <a:lstStyle/>
          <a:p>
            <a:r>
              <a:rPr lang="en-US" sz="1200" b="1" dirty="0">
                <a:solidFill>
                  <a:srgbClr val="425C6D"/>
                </a:solidFill>
              </a:rPr>
              <a:t>@IDDOnews</a:t>
            </a:r>
          </a:p>
        </p:txBody>
      </p:sp>
      <p:pic>
        <p:nvPicPr>
          <p:cNvPr id="15" name="Picture 14">
            <a:extLst>
              <a:ext uri="{FF2B5EF4-FFF2-40B4-BE49-F238E27FC236}">
                <a16:creationId xmlns:a16="http://schemas.microsoft.com/office/drawing/2014/main" id="{195B76A0-1AB7-49D2-B555-A34A1EC51A4C}"/>
              </a:ext>
            </a:extLst>
          </p:cNvPr>
          <p:cNvPicPr>
            <a:picLocks noChangeAspect="1"/>
          </p:cNvPicPr>
          <p:nvPr userDrawn="1"/>
        </p:nvPicPr>
        <p:blipFill>
          <a:blip r:embed="rId4"/>
          <a:stretch>
            <a:fillRect/>
          </a:stretch>
        </p:blipFill>
        <p:spPr bwMode="black">
          <a:xfrm>
            <a:off x="5690669" y="6461392"/>
            <a:ext cx="203200" cy="190500"/>
          </a:xfrm>
          <a:prstGeom prst="rect">
            <a:avLst/>
          </a:prstGeom>
        </p:spPr>
      </p:pic>
    </p:spTree>
    <p:extLst>
      <p:ext uri="{BB962C8B-B14F-4D97-AF65-F5344CB8AC3E}">
        <p14:creationId xmlns:p14="http://schemas.microsoft.com/office/powerpoint/2010/main" val="31204633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4">
            <a:extLst>
              <a:ext uri="{FF2B5EF4-FFF2-40B4-BE49-F238E27FC236}">
                <a16:creationId xmlns:a16="http://schemas.microsoft.com/office/drawing/2014/main" id="{C3F9016F-3F55-804E-ADE1-882C3F007182}"/>
              </a:ext>
            </a:extLst>
          </p:cNvPr>
          <p:cNvSpPr>
            <a:spLocks noGrp="1"/>
          </p:cNvSpPr>
          <p:nvPr>
            <p:ph type="title"/>
          </p:nvPr>
        </p:nvSpPr>
        <p:spPr>
          <a:xfrm>
            <a:off x="216000" y="216000"/>
            <a:ext cx="10729562" cy="575668"/>
          </a:xfrm>
          <a:prstGeom prst="rect">
            <a:avLst/>
          </a:prstGeom>
        </p:spPr>
        <p:txBody>
          <a:bodyPr vert="horz" lIns="91440" tIns="0" rIns="91440" bIns="45720" rtlCol="0" anchor="t" anchorCtr="0">
            <a:normAutofit/>
          </a:bodyPr>
          <a:lstStyle/>
          <a:p>
            <a:r>
              <a:rPr lang="en-US" dirty="0"/>
              <a:t>Click to edit page title</a:t>
            </a:r>
          </a:p>
        </p:txBody>
      </p:sp>
      <p:pic>
        <p:nvPicPr>
          <p:cNvPr id="8" name="Picture 7">
            <a:extLst>
              <a:ext uri="{FF2B5EF4-FFF2-40B4-BE49-F238E27FC236}">
                <a16:creationId xmlns:a16="http://schemas.microsoft.com/office/drawing/2014/main" id="{50727C35-B23C-45BC-9E2D-7EFE956A4C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11188698" y="185956"/>
            <a:ext cx="793651" cy="259151"/>
          </a:xfrm>
          <a:prstGeom prst="rect">
            <a:avLst/>
          </a:prstGeom>
        </p:spPr>
      </p:pic>
      <p:sp>
        <p:nvSpPr>
          <p:cNvPr id="9" name="Content Placeholder 2">
            <a:extLst>
              <a:ext uri="{FF2B5EF4-FFF2-40B4-BE49-F238E27FC236}">
                <a16:creationId xmlns:a16="http://schemas.microsoft.com/office/drawing/2014/main" id="{21BA9252-50CB-4DD3-BF81-A262540A0270}"/>
              </a:ext>
            </a:extLst>
          </p:cNvPr>
          <p:cNvSpPr>
            <a:spLocks noGrp="1"/>
          </p:cNvSpPr>
          <p:nvPr>
            <p:ph idx="1" hasCustomPrompt="1"/>
          </p:nvPr>
        </p:nvSpPr>
        <p:spPr>
          <a:xfrm>
            <a:off x="828000" y="1151999"/>
            <a:ext cx="10515600" cy="5401201"/>
          </a:xfrm>
          <a:prstGeom prst="rect">
            <a:avLst/>
          </a:prstGeom>
        </p:spPr>
        <p:txBody>
          <a:bodyPr>
            <a:noAutofit/>
          </a:bodyPr>
          <a:lstStyle>
            <a:lvl1pPr marL="228600" indent="-228600">
              <a:buClr>
                <a:schemeClr val="accent2"/>
              </a:buClr>
              <a:buFont typeface="Wingdings" pitchFamily="2" charset="2"/>
              <a:buChar char="§"/>
              <a:defRPr sz="2600"/>
            </a:lvl1pPr>
            <a:lvl2pPr marL="685800" indent="-228600">
              <a:buClr>
                <a:schemeClr val="accent2"/>
              </a:buClr>
              <a:buFont typeface="Wingdings" pitchFamily="2" charset="2"/>
              <a:buChar char="§"/>
              <a:defRPr sz="2300"/>
            </a:lvl2pPr>
            <a:lvl3pPr marL="1143000" indent="-228600">
              <a:buClr>
                <a:schemeClr val="accent2"/>
              </a:buClr>
              <a:buFont typeface="Wingdings" pitchFamily="2" charset="2"/>
              <a:buChar char="§"/>
              <a:defRPr/>
            </a:lvl3pPr>
            <a:lvl4pPr marL="1600200" indent="-228600">
              <a:buClr>
                <a:schemeClr val="accent2"/>
              </a:buClr>
              <a:buFont typeface="Wingdings" pitchFamily="2" charset="2"/>
              <a:buChar char="§"/>
              <a:defRPr/>
            </a:lvl4pPr>
            <a:lvl5pPr marL="2057400" indent="-228600">
              <a:buClr>
                <a:schemeClr val="accent2"/>
              </a:buClr>
              <a:buFont typeface="Wingdings" pitchFamily="2" charset="2"/>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87869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28000" y="1151999"/>
            <a:ext cx="10515600" cy="5401201"/>
          </a:xfrm>
          <a:prstGeom prst="rect">
            <a:avLst/>
          </a:prstGeom>
        </p:spPr>
        <p:txBody>
          <a:bodyPr>
            <a:noAutofit/>
          </a:bodyPr>
          <a:lstStyle>
            <a:lvl1pPr marL="228600" indent="-228600">
              <a:buClr>
                <a:schemeClr val="accent2"/>
              </a:buClr>
              <a:buFont typeface="Wingdings" pitchFamily="2" charset="2"/>
              <a:buChar char="§"/>
              <a:defRPr sz="2600"/>
            </a:lvl1pPr>
            <a:lvl2pPr marL="685800" indent="-228600">
              <a:buClr>
                <a:schemeClr val="accent2"/>
              </a:buClr>
              <a:buFont typeface="Wingdings" pitchFamily="2" charset="2"/>
              <a:buChar char="§"/>
              <a:defRPr sz="2300"/>
            </a:lvl2pPr>
            <a:lvl3pPr marL="1143000" indent="-228600">
              <a:buClr>
                <a:schemeClr val="accent2"/>
              </a:buClr>
              <a:buFont typeface="Wingdings" pitchFamily="2" charset="2"/>
              <a:buChar char="§"/>
              <a:defRPr/>
            </a:lvl3pPr>
            <a:lvl4pPr marL="1600200" indent="-228600">
              <a:buClr>
                <a:schemeClr val="accent2"/>
              </a:buClr>
              <a:buFont typeface="Wingdings" pitchFamily="2" charset="2"/>
              <a:buChar char="§"/>
              <a:defRPr/>
            </a:lvl4pPr>
            <a:lvl5pPr marL="2057400" indent="-228600">
              <a:buClr>
                <a:schemeClr val="accent2"/>
              </a:buClr>
              <a:buFont typeface="Wingdings" pitchFamily="2" charset="2"/>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4A272436-D263-F04C-90B9-3DF9235919FC}"/>
              </a:ext>
            </a:extLst>
          </p:cNvPr>
          <p:cNvSpPr>
            <a:spLocks noGrp="1"/>
          </p:cNvSpPr>
          <p:nvPr>
            <p:ph type="title" hasCustomPrompt="1"/>
          </p:nvPr>
        </p:nvSpPr>
        <p:spPr>
          <a:xfrm>
            <a:off x="216000" y="216000"/>
            <a:ext cx="10747373" cy="804267"/>
          </a:xfrm>
          <a:prstGeom prst="rect">
            <a:avLst/>
          </a:prstGeom>
        </p:spPr>
        <p:txBody>
          <a:bodyPr anchor="t" anchorCtr="0">
            <a:normAutofit/>
          </a:bodyPr>
          <a:lstStyle>
            <a:lvl1pPr>
              <a:lnSpc>
                <a:spcPts val="3400"/>
              </a:lnSpc>
              <a:defRPr sz="3000"/>
            </a:lvl1pPr>
          </a:lstStyle>
          <a:p>
            <a:r>
              <a:rPr lang="en-US" dirty="0"/>
              <a:t>Click to edit a page title which is extremely long and wraps over two lines</a:t>
            </a:r>
          </a:p>
        </p:txBody>
      </p:sp>
      <p:pic>
        <p:nvPicPr>
          <p:cNvPr id="6" name="Picture 5">
            <a:extLst>
              <a:ext uri="{FF2B5EF4-FFF2-40B4-BE49-F238E27FC236}">
                <a16:creationId xmlns:a16="http://schemas.microsoft.com/office/drawing/2014/main" id="{72D8C4A0-8F1C-4619-AE56-7F1D5ACDAAC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11188698" y="185956"/>
            <a:ext cx="793651" cy="259151"/>
          </a:xfrm>
          <a:prstGeom prst="rect">
            <a:avLst/>
          </a:prstGeom>
        </p:spPr>
      </p:pic>
    </p:spTree>
    <p:extLst>
      <p:ext uri="{BB962C8B-B14F-4D97-AF65-F5344CB8AC3E}">
        <p14:creationId xmlns:p14="http://schemas.microsoft.com/office/powerpoint/2010/main" val="31420105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8000" y="1709740"/>
            <a:ext cx="10515600" cy="2852737"/>
          </a:xfrm>
          <a:prstGeom prst="rect">
            <a:avLst/>
          </a:prstGeom>
        </p:spPr>
        <p:txBody>
          <a:bodyPr anchor="b">
            <a:normAutofit/>
          </a:bodyPr>
          <a:lstStyle>
            <a:lvl1pPr>
              <a:defRPr sz="3000"/>
            </a:lvl1pPr>
          </a:lstStyle>
          <a:p>
            <a:r>
              <a:rPr lang="en-US" dirty="0"/>
              <a:t>Click to edit style title</a:t>
            </a:r>
          </a:p>
        </p:txBody>
      </p:sp>
      <p:sp>
        <p:nvSpPr>
          <p:cNvPr id="3" name="Text Placeholder 2"/>
          <p:cNvSpPr>
            <a:spLocks noGrp="1"/>
          </p:cNvSpPr>
          <p:nvPr>
            <p:ph type="body" idx="1"/>
          </p:nvPr>
        </p:nvSpPr>
        <p:spPr>
          <a:xfrm>
            <a:off x="828000" y="4649099"/>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5" name="Picture 4">
            <a:extLst>
              <a:ext uri="{FF2B5EF4-FFF2-40B4-BE49-F238E27FC236}">
                <a16:creationId xmlns:a16="http://schemas.microsoft.com/office/drawing/2014/main" id="{2C270744-92D8-4149-A690-3F8A1B77F0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11188698" y="185956"/>
            <a:ext cx="793651" cy="259151"/>
          </a:xfrm>
          <a:prstGeom prst="rect">
            <a:avLst/>
          </a:prstGeom>
        </p:spPr>
      </p:pic>
    </p:spTree>
    <p:extLst>
      <p:ext uri="{BB962C8B-B14F-4D97-AF65-F5344CB8AC3E}">
        <p14:creationId xmlns:p14="http://schemas.microsoft.com/office/powerpoint/2010/main" val="93064018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Placeholder 4">
            <a:extLst>
              <a:ext uri="{FF2B5EF4-FFF2-40B4-BE49-F238E27FC236}">
                <a16:creationId xmlns:a16="http://schemas.microsoft.com/office/drawing/2014/main" id="{4DB830EA-FED7-9C4B-AB3C-659EA0AA0BE0}"/>
              </a:ext>
            </a:extLst>
          </p:cNvPr>
          <p:cNvSpPr>
            <a:spLocks noGrp="1"/>
          </p:cNvSpPr>
          <p:nvPr>
            <p:ph type="title"/>
          </p:nvPr>
        </p:nvSpPr>
        <p:spPr>
          <a:xfrm>
            <a:off x="216000" y="216000"/>
            <a:ext cx="10729562" cy="575668"/>
          </a:xfrm>
          <a:prstGeom prst="rect">
            <a:avLst/>
          </a:prstGeom>
        </p:spPr>
        <p:txBody>
          <a:bodyPr vert="horz" lIns="91440" tIns="0" rIns="91440" bIns="45720" rtlCol="0" anchor="t" anchorCtr="0">
            <a:normAutofit/>
          </a:bodyPr>
          <a:lstStyle/>
          <a:p>
            <a:r>
              <a:rPr lang="en-US" dirty="0"/>
              <a:t>Click to edit page title</a:t>
            </a:r>
          </a:p>
        </p:txBody>
      </p:sp>
      <p:sp>
        <p:nvSpPr>
          <p:cNvPr id="8" name="Content Placeholder 2">
            <a:extLst>
              <a:ext uri="{FF2B5EF4-FFF2-40B4-BE49-F238E27FC236}">
                <a16:creationId xmlns:a16="http://schemas.microsoft.com/office/drawing/2014/main" id="{1F741BEF-5F6C-904B-A8BF-46F9BF8363DC}"/>
              </a:ext>
            </a:extLst>
          </p:cNvPr>
          <p:cNvSpPr>
            <a:spLocks noGrp="1"/>
          </p:cNvSpPr>
          <p:nvPr>
            <p:ph sz="half" idx="10" hasCustomPrompt="1"/>
          </p:nvPr>
        </p:nvSpPr>
        <p:spPr>
          <a:xfrm>
            <a:off x="828000" y="1151999"/>
            <a:ext cx="5182940" cy="5401202"/>
          </a:xfrm>
          <a:prstGeom prst="rect">
            <a:avLst/>
          </a:prstGeo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FE427D9A-EC8D-EE48-9AD6-C244D8B4CC89}"/>
              </a:ext>
            </a:extLst>
          </p:cNvPr>
          <p:cNvSpPr>
            <a:spLocks noGrp="1"/>
          </p:cNvSpPr>
          <p:nvPr>
            <p:ph sz="half" idx="2" hasCustomPrompt="1"/>
          </p:nvPr>
        </p:nvSpPr>
        <p:spPr>
          <a:xfrm>
            <a:off x="6181060" y="1151999"/>
            <a:ext cx="5182939" cy="5401202"/>
          </a:xfrm>
          <a:prstGeom prst="rect">
            <a:avLst/>
          </a:prstGeo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DE03C6B0-ADE9-4B3B-8FBD-0AD1C33369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11188698" y="185956"/>
            <a:ext cx="793651" cy="259151"/>
          </a:xfrm>
          <a:prstGeom prst="rect">
            <a:avLst/>
          </a:prstGeom>
        </p:spPr>
      </p:pic>
    </p:spTree>
    <p:extLst>
      <p:ext uri="{BB962C8B-B14F-4D97-AF65-F5344CB8AC3E}">
        <p14:creationId xmlns:p14="http://schemas.microsoft.com/office/powerpoint/2010/main" val="337708810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28000" y="938070"/>
            <a:ext cx="5182940" cy="4680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 name="Text Placeholder 4"/>
          <p:cNvSpPr>
            <a:spLocks noGrp="1"/>
          </p:cNvSpPr>
          <p:nvPr>
            <p:ph type="body" sz="quarter" idx="3" hasCustomPrompt="1"/>
          </p:nvPr>
        </p:nvSpPr>
        <p:spPr>
          <a:xfrm>
            <a:off x="6181060" y="938070"/>
            <a:ext cx="5182939" cy="4680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a:t>
            </a:r>
          </a:p>
        </p:txBody>
      </p:sp>
      <p:sp>
        <p:nvSpPr>
          <p:cNvPr id="8" name="Content Placeholder 2">
            <a:extLst>
              <a:ext uri="{FF2B5EF4-FFF2-40B4-BE49-F238E27FC236}">
                <a16:creationId xmlns:a16="http://schemas.microsoft.com/office/drawing/2014/main" id="{9682A027-FAD7-BD48-B7DF-4268C33F27AD}"/>
              </a:ext>
            </a:extLst>
          </p:cNvPr>
          <p:cNvSpPr>
            <a:spLocks noGrp="1"/>
          </p:cNvSpPr>
          <p:nvPr>
            <p:ph sz="half" idx="10" hasCustomPrompt="1"/>
          </p:nvPr>
        </p:nvSpPr>
        <p:spPr>
          <a:xfrm>
            <a:off x="828000" y="1515865"/>
            <a:ext cx="5182940" cy="5037336"/>
          </a:xfrm>
          <a:prstGeom prst="rect">
            <a:avLst/>
          </a:prstGeo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60ED2FFA-1EBB-544A-AA9B-A6D1EBCA2019}"/>
              </a:ext>
            </a:extLst>
          </p:cNvPr>
          <p:cNvSpPr>
            <a:spLocks noGrp="1"/>
          </p:cNvSpPr>
          <p:nvPr>
            <p:ph sz="half" idx="2" hasCustomPrompt="1"/>
          </p:nvPr>
        </p:nvSpPr>
        <p:spPr>
          <a:xfrm>
            <a:off x="6181060" y="1515865"/>
            <a:ext cx="5182939" cy="5037336"/>
          </a:xfrm>
          <a:prstGeom prst="rect">
            <a:avLst/>
          </a:prstGeo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4">
            <a:extLst>
              <a:ext uri="{FF2B5EF4-FFF2-40B4-BE49-F238E27FC236}">
                <a16:creationId xmlns:a16="http://schemas.microsoft.com/office/drawing/2014/main" id="{A6BF4BD2-7F32-B943-98F3-87DD9080ABAC}"/>
              </a:ext>
            </a:extLst>
          </p:cNvPr>
          <p:cNvSpPr>
            <a:spLocks noGrp="1"/>
          </p:cNvSpPr>
          <p:nvPr>
            <p:ph type="title"/>
          </p:nvPr>
        </p:nvSpPr>
        <p:spPr>
          <a:xfrm>
            <a:off x="216000" y="216000"/>
            <a:ext cx="10729562" cy="575668"/>
          </a:xfrm>
          <a:prstGeom prst="rect">
            <a:avLst/>
          </a:prstGeom>
        </p:spPr>
        <p:txBody>
          <a:bodyPr vert="horz" lIns="91440" tIns="0" rIns="91440" bIns="45720" rtlCol="0" anchor="t" anchorCtr="0">
            <a:normAutofit/>
          </a:bodyPr>
          <a:lstStyle/>
          <a:p>
            <a:r>
              <a:rPr lang="en-US" dirty="0"/>
              <a:t>Click to edit page title</a:t>
            </a:r>
          </a:p>
        </p:txBody>
      </p:sp>
      <p:pic>
        <p:nvPicPr>
          <p:cNvPr id="12" name="Picture 11">
            <a:extLst>
              <a:ext uri="{FF2B5EF4-FFF2-40B4-BE49-F238E27FC236}">
                <a16:creationId xmlns:a16="http://schemas.microsoft.com/office/drawing/2014/main" id="{EEB72CB5-62E3-40F2-A783-0AEC58B5730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11188698" y="185956"/>
            <a:ext cx="793651" cy="259151"/>
          </a:xfrm>
          <a:prstGeom prst="rect">
            <a:avLst/>
          </a:prstGeom>
        </p:spPr>
      </p:pic>
    </p:spTree>
    <p:extLst>
      <p:ext uri="{BB962C8B-B14F-4D97-AF65-F5344CB8AC3E}">
        <p14:creationId xmlns:p14="http://schemas.microsoft.com/office/powerpoint/2010/main" val="1587809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C6FDD-57A9-9FC7-FAE1-D43458C4AF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AB95ED-6F86-E0AA-56C6-A91AB8DBD2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BAE007-A093-975C-977F-381DB77D1625}"/>
              </a:ext>
            </a:extLst>
          </p:cNvPr>
          <p:cNvSpPr>
            <a:spLocks noGrp="1"/>
          </p:cNvSpPr>
          <p:nvPr>
            <p:ph type="dt" sz="half" idx="10"/>
          </p:nvPr>
        </p:nvSpPr>
        <p:spPr/>
        <p:txBody>
          <a:bodyPr/>
          <a:lstStyle/>
          <a:p>
            <a:fld id="{C5336F1F-D70E-4598-B2AB-15E6F618FA2A}" type="datetimeFigureOut">
              <a:rPr lang="en-US" smtClean="0"/>
              <a:t>2/26/26</a:t>
            </a:fld>
            <a:endParaRPr lang="en-US"/>
          </a:p>
        </p:txBody>
      </p:sp>
      <p:sp>
        <p:nvSpPr>
          <p:cNvPr id="5" name="Footer Placeholder 4">
            <a:extLst>
              <a:ext uri="{FF2B5EF4-FFF2-40B4-BE49-F238E27FC236}">
                <a16:creationId xmlns:a16="http://schemas.microsoft.com/office/drawing/2014/main" id="{74D3C653-046D-87C5-4135-5DCB64EF1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BA0AF-55F7-2D92-386B-F24E1B19F97F}"/>
              </a:ext>
            </a:extLst>
          </p:cNvPr>
          <p:cNvSpPr>
            <a:spLocks noGrp="1"/>
          </p:cNvSpPr>
          <p:nvPr>
            <p:ph type="sldNum" sz="quarter" idx="12"/>
          </p:nvPr>
        </p:nvSpPr>
        <p:spPr/>
        <p:txBody>
          <a:bodyPr/>
          <a:lstStyle/>
          <a:p>
            <a:fld id="{99A23689-77FB-4596-86D8-74B58853BBE9}" type="slidenum">
              <a:rPr lang="en-US" smtClean="0"/>
              <a:t>‹#›</a:t>
            </a:fld>
            <a:endParaRPr lang="en-US"/>
          </a:p>
        </p:txBody>
      </p:sp>
    </p:spTree>
    <p:extLst>
      <p:ext uri="{BB962C8B-B14F-4D97-AF65-F5344CB8AC3E}">
        <p14:creationId xmlns:p14="http://schemas.microsoft.com/office/powerpoint/2010/main" val="328597487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itle Placeholder 4">
            <a:extLst>
              <a:ext uri="{FF2B5EF4-FFF2-40B4-BE49-F238E27FC236}">
                <a16:creationId xmlns:a16="http://schemas.microsoft.com/office/drawing/2014/main" id="{8AB775A7-3317-0446-B2CA-922993B8368D}"/>
              </a:ext>
            </a:extLst>
          </p:cNvPr>
          <p:cNvSpPr>
            <a:spLocks noGrp="1"/>
          </p:cNvSpPr>
          <p:nvPr>
            <p:ph type="title"/>
          </p:nvPr>
        </p:nvSpPr>
        <p:spPr>
          <a:xfrm>
            <a:off x="216000" y="216000"/>
            <a:ext cx="10729562" cy="575668"/>
          </a:xfrm>
          <a:prstGeom prst="rect">
            <a:avLst/>
          </a:prstGeom>
        </p:spPr>
        <p:txBody>
          <a:bodyPr vert="horz" lIns="91440" tIns="0" rIns="91440" bIns="45720" rtlCol="0" anchor="t" anchorCtr="0">
            <a:normAutofit/>
          </a:bodyPr>
          <a:lstStyle/>
          <a:p>
            <a:r>
              <a:rPr lang="en-US" dirty="0"/>
              <a:t>Click to edit page title</a:t>
            </a:r>
          </a:p>
        </p:txBody>
      </p:sp>
      <p:pic>
        <p:nvPicPr>
          <p:cNvPr id="4" name="Picture 3">
            <a:extLst>
              <a:ext uri="{FF2B5EF4-FFF2-40B4-BE49-F238E27FC236}">
                <a16:creationId xmlns:a16="http://schemas.microsoft.com/office/drawing/2014/main" id="{C52C3A72-5485-4EAE-BCFD-284F613EB5F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11188698" y="185956"/>
            <a:ext cx="793651" cy="259151"/>
          </a:xfrm>
          <a:prstGeom prst="rect">
            <a:avLst/>
          </a:prstGeom>
        </p:spPr>
      </p:pic>
    </p:spTree>
    <p:extLst>
      <p:ext uri="{BB962C8B-B14F-4D97-AF65-F5344CB8AC3E}">
        <p14:creationId xmlns:p14="http://schemas.microsoft.com/office/powerpoint/2010/main" val="271701333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aption and Conten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28000" y="1151999"/>
            <a:ext cx="5182940" cy="540120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9" name="Title Placeholder 4">
            <a:extLst>
              <a:ext uri="{FF2B5EF4-FFF2-40B4-BE49-F238E27FC236}">
                <a16:creationId xmlns:a16="http://schemas.microsoft.com/office/drawing/2014/main" id="{617E1B7C-C229-AD40-AD0A-874D5150BB3B}"/>
              </a:ext>
            </a:extLst>
          </p:cNvPr>
          <p:cNvSpPr>
            <a:spLocks noGrp="1"/>
          </p:cNvSpPr>
          <p:nvPr>
            <p:ph type="title"/>
          </p:nvPr>
        </p:nvSpPr>
        <p:spPr>
          <a:xfrm>
            <a:off x="216000" y="216000"/>
            <a:ext cx="10729562" cy="575668"/>
          </a:xfrm>
          <a:prstGeom prst="rect">
            <a:avLst/>
          </a:prstGeom>
        </p:spPr>
        <p:txBody>
          <a:bodyPr vert="horz" lIns="91440" tIns="0" rIns="91440" bIns="45720" rtlCol="0" anchor="t" anchorCtr="0">
            <a:normAutofit/>
          </a:bodyPr>
          <a:lstStyle/>
          <a:p>
            <a:r>
              <a:rPr lang="en-US" dirty="0"/>
              <a:t>Click to edit page title</a:t>
            </a:r>
          </a:p>
        </p:txBody>
      </p:sp>
      <p:sp>
        <p:nvSpPr>
          <p:cNvPr id="14" name="Content Placeholder 3">
            <a:extLst>
              <a:ext uri="{FF2B5EF4-FFF2-40B4-BE49-F238E27FC236}">
                <a16:creationId xmlns:a16="http://schemas.microsoft.com/office/drawing/2014/main" id="{8B69B54A-9C2B-714D-A051-14D7D8D4B291}"/>
              </a:ext>
            </a:extLst>
          </p:cNvPr>
          <p:cNvSpPr>
            <a:spLocks noGrp="1"/>
          </p:cNvSpPr>
          <p:nvPr>
            <p:ph sz="half" idx="10" hasCustomPrompt="1"/>
          </p:nvPr>
        </p:nvSpPr>
        <p:spPr>
          <a:xfrm>
            <a:off x="6181060" y="1151999"/>
            <a:ext cx="5182939" cy="5401202"/>
          </a:xfrm>
          <a:prstGeom prst="rect">
            <a:avLst/>
          </a:prstGeo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3C873FD8-0C60-4147-A5E6-79CB0BFB30C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11188698" y="185956"/>
            <a:ext cx="793651" cy="259151"/>
          </a:xfrm>
          <a:prstGeom prst="rect">
            <a:avLst/>
          </a:prstGeom>
        </p:spPr>
      </p:pic>
    </p:spTree>
    <p:extLst>
      <p:ext uri="{BB962C8B-B14F-4D97-AF65-F5344CB8AC3E}">
        <p14:creationId xmlns:p14="http://schemas.microsoft.com/office/powerpoint/2010/main" val="9402113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181059" y="1151999"/>
            <a:ext cx="5182939" cy="5401202"/>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Placeholder 4">
            <a:extLst>
              <a:ext uri="{FF2B5EF4-FFF2-40B4-BE49-F238E27FC236}">
                <a16:creationId xmlns:a16="http://schemas.microsoft.com/office/drawing/2014/main" id="{42AB6F5D-244E-CA4A-A550-5B28318EC5CC}"/>
              </a:ext>
            </a:extLst>
          </p:cNvPr>
          <p:cNvSpPr>
            <a:spLocks noGrp="1"/>
          </p:cNvSpPr>
          <p:nvPr>
            <p:ph type="title"/>
          </p:nvPr>
        </p:nvSpPr>
        <p:spPr>
          <a:xfrm>
            <a:off x="216000" y="216000"/>
            <a:ext cx="10729562" cy="575668"/>
          </a:xfrm>
          <a:prstGeom prst="rect">
            <a:avLst/>
          </a:prstGeom>
        </p:spPr>
        <p:txBody>
          <a:bodyPr vert="horz" lIns="91440" tIns="0" rIns="91440" bIns="45720" rtlCol="0" anchor="t" anchorCtr="0">
            <a:normAutofit/>
          </a:bodyPr>
          <a:lstStyle/>
          <a:p>
            <a:r>
              <a:rPr lang="en-US" dirty="0"/>
              <a:t>Click to edit page title</a:t>
            </a:r>
          </a:p>
        </p:txBody>
      </p:sp>
      <p:sp>
        <p:nvSpPr>
          <p:cNvPr id="11" name="Text Placeholder 3">
            <a:extLst>
              <a:ext uri="{FF2B5EF4-FFF2-40B4-BE49-F238E27FC236}">
                <a16:creationId xmlns:a16="http://schemas.microsoft.com/office/drawing/2014/main" id="{667C6D56-F4BA-904B-97B3-D93B84BDCDFF}"/>
              </a:ext>
            </a:extLst>
          </p:cNvPr>
          <p:cNvSpPr>
            <a:spLocks noGrp="1"/>
          </p:cNvSpPr>
          <p:nvPr>
            <p:ph type="body" sz="half" idx="2" hasCustomPrompt="1"/>
          </p:nvPr>
        </p:nvSpPr>
        <p:spPr>
          <a:xfrm>
            <a:off x="828000" y="1151999"/>
            <a:ext cx="5182940" cy="540120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pic>
        <p:nvPicPr>
          <p:cNvPr id="6" name="Picture 5">
            <a:extLst>
              <a:ext uri="{FF2B5EF4-FFF2-40B4-BE49-F238E27FC236}">
                <a16:creationId xmlns:a16="http://schemas.microsoft.com/office/drawing/2014/main" id="{6D55B16D-EC6A-4FF5-9D13-B0324E6A8F5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11188698" y="185956"/>
            <a:ext cx="793651" cy="259151"/>
          </a:xfrm>
          <a:prstGeom prst="rect">
            <a:avLst/>
          </a:prstGeom>
        </p:spPr>
      </p:pic>
    </p:spTree>
    <p:extLst>
      <p:ext uri="{BB962C8B-B14F-4D97-AF65-F5344CB8AC3E}">
        <p14:creationId xmlns:p14="http://schemas.microsoft.com/office/powerpoint/2010/main" val="313953143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aption with Picture">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667C6D56-F4BA-904B-97B3-D93B84BDCDFF}"/>
              </a:ext>
            </a:extLst>
          </p:cNvPr>
          <p:cNvSpPr>
            <a:spLocks noGrp="1"/>
          </p:cNvSpPr>
          <p:nvPr>
            <p:ph type="body" sz="half" idx="2" hasCustomPrompt="1"/>
          </p:nvPr>
        </p:nvSpPr>
        <p:spPr>
          <a:xfrm>
            <a:off x="6181058" y="1151999"/>
            <a:ext cx="5182940" cy="540120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6" name="Picture Placeholder 2">
            <a:extLst>
              <a:ext uri="{FF2B5EF4-FFF2-40B4-BE49-F238E27FC236}">
                <a16:creationId xmlns:a16="http://schemas.microsoft.com/office/drawing/2014/main" id="{F2122EFD-FA4F-1544-8EDA-2095CCED398E}"/>
              </a:ext>
            </a:extLst>
          </p:cNvPr>
          <p:cNvSpPr>
            <a:spLocks noGrp="1" noChangeAspect="1"/>
          </p:cNvSpPr>
          <p:nvPr>
            <p:ph type="pic" idx="10"/>
          </p:nvPr>
        </p:nvSpPr>
        <p:spPr>
          <a:xfrm>
            <a:off x="828000" y="1151999"/>
            <a:ext cx="5182939" cy="5401202"/>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Placeholder 4">
            <a:extLst>
              <a:ext uri="{FF2B5EF4-FFF2-40B4-BE49-F238E27FC236}">
                <a16:creationId xmlns:a16="http://schemas.microsoft.com/office/drawing/2014/main" id="{42AB6F5D-244E-CA4A-A550-5B28318EC5CC}"/>
              </a:ext>
            </a:extLst>
          </p:cNvPr>
          <p:cNvSpPr>
            <a:spLocks noGrp="1"/>
          </p:cNvSpPr>
          <p:nvPr>
            <p:ph type="title"/>
          </p:nvPr>
        </p:nvSpPr>
        <p:spPr>
          <a:xfrm>
            <a:off x="216000" y="216000"/>
            <a:ext cx="10729562" cy="575668"/>
          </a:xfrm>
          <a:prstGeom prst="rect">
            <a:avLst/>
          </a:prstGeom>
        </p:spPr>
        <p:txBody>
          <a:bodyPr vert="horz" lIns="91440" tIns="0" rIns="91440" bIns="45720" rtlCol="0" anchor="t" anchorCtr="0">
            <a:normAutofit/>
          </a:bodyPr>
          <a:lstStyle/>
          <a:p>
            <a:r>
              <a:rPr lang="en-US" dirty="0"/>
              <a:t>Click to edit page title</a:t>
            </a:r>
          </a:p>
        </p:txBody>
      </p:sp>
      <p:pic>
        <p:nvPicPr>
          <p:cNvPr id="7" name="Picture 6">
            <a:extLst>
              <a:ext uri="{FF2B5EF4-FFF2-40B4-BE49-F238E27FC236}">
                <a16:creationId xmlns:a16="http://schemas.microsoft.com/office/drawing/2014/main" id="{07967672-00F5-4F21-9A38-8344BF72369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11188698" y="185956"/>
            <a:ext cx="793651" cy="259151"/>
          </a:xfrm>
          <a:prstGeom prst="rect">
            <a:avLst/>
          </a:prstGeom>
        </p:spPr>
      </p:pic>
    </p:spTree>
    <p:extLst>
      <p:ext uri="{BB962C8B-B14F-4D97-AF65-F5344CB8AC3E}">
        <p14:creationId xmlns:p14="http://schemas.microsoft.com/office/powerpoint/2010/main" val="459229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828000" y="1151999"/>
            <a:ext cx="10515600" cy="5401202"/>
          </a:xfrm>
          <a:prstGeom prst="rect">
            <a:avLst/>
          </a:prstGeom>
        </p:spPr>
        <p:txBody>
          <a:bodyPr vert="eaVert"/>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4">
            <a:extLst>
              <a:ext uri="{FF2B5EF4-FFF2-40B4-BE49-F238E27FC236}">
                <a16:creationId xmlns:a16="http://schemas.microsoft.com/office/drawing/2014/main" id="{32BED012-CB48-104C-822C-E08344027AD1}"/>
              </a:ext>
            </a:extLst>
          </p:cNvPr>
          <p:cNvSpPr>
            <a:spLocks noGrp="1"/>
          </p:cNvSpPr>
          <p:nvPr>
            <p:ph type="title"/>
          </p:nvPr>
        </p:nvSpPr>
        <p:spPr>
          <a:xfrm>
            <a:off x="216000" y="216000"/>
            <a:ext cx="10729562" cy="575668"/>
          </a:xfrm>
          <a:prstGeom prst="rect">
            <a:avLst/>
          </a:prstGeom>
        </p:spPr>
        <p:txBody>
          <a:bodyPr vert="horz" lIns="91440" tIns="0" rIns="91440" bIns="45720" rtlCol="0" anchor="t" anchorCtr="0">
            <a:normAutofit/>
          </a:bodyPr>
          <a:lstStyle/>
          <a:p>
            <a:r>
              <a:rPr lang="en-US" dirty="0"/>
              <a:t>Click to edit page title</a:t>
            </a:r>
          </a:p>
        </p:txBody>
      </p:sp>
      <p:pic>
        <p:nvPicPr>
          <p:cNvPr id="5" name="Picture 4">
            <a:extLst>
              <a:ext uri="{FF2B5EF4-FFF2-40B4-BE49-F238E27FC236}">
                <a16:creationId xmlns:a16="http://schemas.microsoft.com/office/drawing/2014/main" id="{84CD3B22-E320-4D9D-B18B-8E39546030C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11188698" y="185956"/>
            <a:ext cx="793651" cy="259151"/>
          </a:xfrm>
          <a:prstGeom prst="rect">
            <a:avLst/>
          </a:prstGeom>
        </p:spPr>
      </p:pic>
    </p:spTree>
    <p:extLst>
      <p:ext uri="{BB962C8B-B14F-4D97-AF65-F5344CB8AC3E}">
        <p14:creationId xmlns:p14="http://schemas.microsoft.com/office/powerpoint/2010/main" val="163117230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827999" y="1151999"/>
            <a:ext cx="10045563" cy="5401202"/>
          </a:xfrm>
          <a:prstGeom prst="rect">
            <a:avLst/>
          </a:prstGeom>
        </p:spPr>
        <p:txBody>
          <a:bodyPr vert="eaVert"/>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D2D41F41-1136-4A43-87DB-ACD395E6B4D9}"/>
              </a:ext>
            </a:extLst>
          </p:cNvPr>
          <p:cNvPicPr>
            <a:picLocks noChangeAspect="1"/>
          </p:cNvPicPr>
          <p:nvPr userDrawn="1"/>
        </p:nvPicPr>
        <p:blipFill>
          <a:blip r:embed="rId2"/>
          <a:stretch>
            <a:fillRect/>
          </a:stretch>
        </p:blipFill>
        <p:spPr>
          <a:xfrm rot="5400000">
            <a:off x="11414174" y="6181794"/>
            <a:ext cx="793651" cy="285715"/>
          </a:xfrm>
          <a:prstGeom prst="rect">
            <a:avLst/>
          </a:prstGeom>
        </p:spPr>
      </p:pic>
      <p:sp>
        <p:nvSpPr>
          <p:cNvPr id="10" name="Title Placeholder 4">
            <a:extLst>
              <a:ext uri="{FF2B5EF4-FFF2-40B4-BE49-F238E27FC236}">
                <a16:creationId xmlns:a16="http://schemas.microsoft.com/office/drawing/2014/main" id="{79A63900-07D9-4441-BE4C-0B70730AB3E5}"/>
              </a:ext>
            </a:extLst>
          </p:cNvPr>
          <p:cNvSpPr>
            <a:spLocks noGrp="1"/>
          </p:cNvSpPr>
          <p:nvPr>
            <p:ph type="title"/>
          </p:nvPr>
        </p:nvSpPr>
        <p:spPr>
          <a:xfrm>
            <a:off x="216000" y="216000"/>
            <a:ext cx="10729562" cy="575668"/>
          </a:xfrm>
          <a:prstGeom prst="rect">
            <a:avLst/>
          </a:prstGeom>
        </p:spPr>
        <p:txBody>
          <a:bodyPr vert="horz" lIns="91440" tIns="0" rIns="91440" bIns="45720" rtlCol="0" anchor="t" anchorCtr="0">
            <a:normAutofit/>
          </a:bodyPr>
          <a:lstStyle/>
          <a:p>
            <a:r>
              <a:rPr lang="en-US" dirty="0"/>
              <a:t>Click to edit page title</a:t>
            </a:r>
          </a:p>
        </p:txBody>
      </p:sp>
    </p:spTree>
    <p:extLst>
      <p:ext uri="{BB962C8B-B14F-4D97-AF65-F5344CB8AC3E}">
        <p14:creationId xmlns:p14="http://schemas.microsoft.com/office/powerpoint/2010/main" val="122158698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609600" y="1600201"/>
            <a:ext cx="10972800" cy="4525963"/>
          </a:xfrm>
          <a:prstGeom prst="rect">
            <a:avLst/>
          </a:prstGeom>
        </p:spPr>
        <p:txBody>
          <a:bodyPr/>
          <a:lstStyle>
            <a:lvl1pPr>
              <a:buClr>
                <a:srgbClr val="D80009"/>
              </a:buClr>
              <a:defRPr sz="2800"/>
            </a:lvl1pPr>
            <a:lvl2pPr>
              <a:buClr>
                <a:srgbClr val="D80009"/>
              </a:buClr>
              <a:defRPr sz="2600"/>
            </a:lvl2pPr>
            <a:lvl3pPr>
              <a:buClr>
                <a:srgbClr val="D80009"/>
              </a:buClr>
              <a:defRPr sz="2200"/>
            </a:lvl3pPr>
            <a:lvl4pPr>
              <a:buClr>
                <a:srgbClr val="D80009"/>
              </a:buClr>
              <a:defRPr/>
            </a:lvl4pPr>
            <a:lvl5pPr>
              <a:buClr>
                <a:srgbClr val="D80009"/>
              </a:buCl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1013646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DEF7CC-FDE9-B342-807E-CF0441115BD0}"/>
              </a:ext>
            </a:extLst>
          </p:cNvPr>
          <p:cNvSpPr>
            <a:spLocks noGrp="1"/>
          </p:cNvSpPr>
          <p:nvPr>
            <p:ph type="dt" sz="half" idx="10"/>
          </p:nvPr>
        </p:nvSpPr>
        <p:spPr/>
        <p:txBody>
          <a:bodyPr/>
          <a:lstStyle/>
          <a:p>
            <a:fld id="{A05DFE29-2748-B14E-8242-1083DBDB0D1A}" type="datetimeFigureOut">
              <a:rPr lang="en-US" smtClean="0"/>
              <a:t>2/26/26</a:t>
            </a:fld>
            <a:endParaRPr lang="en-US"/>
          </a:p>
        </p:txBody>
      </p:sp>
      <p:sp>
        <p:nvSpPr>
          <p:cNvPr id="3" name="Footer Placeholder 2">
            <a:extLst>
              <a:ext uri="{FF2B5EF4-FFF2-40B4-BE49-F238E27FC236}">
                <a16:creationId xmlns:a16="http://schemas.microsoft.com/office/drawing/2014/main" id="{F1594F54-5907-804C-9940-9A90912C95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97D048-D960-F44F-9750-0893C2FC2261}"/>
              </a:ext>
            </a:extLst>
          </p:cNvPr>
          <p:cNvSpPr>
            <a:spLocks noGrp="1"/>
          </p:cNvSpPr>
          <p:nvPr>
            <p:ph type="sldNum" sz="quarter" idx="12"/>
          </p:nvPr>
        </p:nvSpPr>
        <p:spPr/>
        <p:txBody>
          <a:bodyPr/>
          <a:lstStyle/>
          <a:p>
            <a:fld id="{C07615C3-C1ED-B946-B138-C2EDF361EFE1}" type="slidenum">
              <a:rPr lang="en-US" smtClean="0"/>
              <a:t>‹#›</a:t>
            </a:fld>
            <a:endParaRPr lang="en-US"/>
          </a:p>
        </p:txBody>
      </p:sp>
    </p:spTree>
    <p:extLst>
      <p:ext uri="{BB962C8B-B14F-4D97-AF65-F5344CB8AC3E}">
        <p14:creationId xmlns:p14="http://schemas.microsoft.com/office/powerpoint/2010/main" val="1856650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736D-295A-D5C3-2BEA-74C39874EC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127B0A-FF23-89C3-CC51-888B3415DA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476C3-8FF8-C2FE-B41C-FBD101A150F0}"/>
              </a:ext>
            </a:extLst>
          </p:cNvPr>
          <p:cNvSpPr>
            <a:spLocks noGrp="1"/>
          </p:cNvSpPr>
          <p:nvPr>
            <p:ph type="dt" sz="half" idx="10"/>
          </p:nvPr>
        </p:nvSpPr>
        <p:spPr/>
        <p:txBody>
          <a:bodyPr/>
          <a:lstStyle/>
          <a:p>
            <a:fld id="{C5336F1F-D70E-4598-B2AB-15E6F618FA2A}" type="datetimeFigureOut">
              <a:rPr lang="en-US" smtClean="0"/>
              <a:t>2/26/26</a:t>
            </a:fld>
            <a:endParaRPr lang="en-US"/>
          </a:p>
        </p:txBody>
      </p:sp>
      <p:sp>
        <p:nvSpPr>
          <p:cNvPr id="5" name="Footer Placeholder 4">
            <a:extLst>
              <a:ext uri="{FF2B5EF4-FFF2-40B4-BE49-F238E27FC236}">
                <a16:creationId xmlns:a16="http://schemas.microsoft.com/office/drawing/2014/main" id="{706A2D23-06DD-07A8-7A54-FDFAD18CDB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10EAF0-FA12-CF49-264F-90DB68319EE0}"/>
              </a:ext>
            </a:extLst>
          </p:cNvPr>
          <p:cNvSpPr>
            <a:spLocks noGrp="1"/>
          </p:cNvSpPr>
          <p:nvPr>
            <p:ph type="sldNum" sz="quarter" idx="12"/>
          </p:nvPr>
        </p:nvSpPr>
        <p:spPr/>
        <p:txBody>
          <a:bodyPr/>
          <a:lstStyle/>
          <a:p>
            <a:fld id="{99A23689-77FB-4596-86D8-74B58853BBE9}" type="slidenum">
              <a:rPr lang="en-US" smtClean="0"/>
              <a:t>‹#›</a:t>
            </a:fld>
            <a:endParaRPr lang="en-US"/>
          </a:p>
        </p:txBody>
      </p:sp>
    </p:spTree>
    <p:extLst>
      <p:ext uri="{BB962C8B-B14F-4D97-AF65-F5344CB8AC3E}">
        <p14:creationId xmlns:p14="http://schemas.microsoft.com/office/powerpoint/2010/main" val="3441529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7541E-8C86-9CD8-7A65-FB3F381BC2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011568-1B0C-B876-EF07-871BD25659C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61D91E-9C22-1466-E557-DBE8281D2760}"/>
              </a:ext>
            </a:extLst>
          </p:cNvPr>
          <p:cNvSpPr>
            <a:spLocks noGrp="1"/>
          </p:cNvSpPr>
          <p:nvPr>
            <p:ph type="dt" sz="half" idx="10"/>
          </p:nvPr>
        </p:nvSpPr>
        <p:spPr/>
        <p:txBody>
          <a:bodyPr/>
          <a:lstStyle/>
          <a:p>
            <a:fld id="{C5336F1F-D70E-4598-B2AB-15E6F618FA2A}" type="datetimeFigureOut">
              <a:rPr lang="en-US" smtClean="0"/>
              <a:t>2/26/26</a:t>
            </a:fld>
            <a:endParaRPr lang="en-US"/>
          </a:p>
        </p:txBody>
      </p:sp>
      <p:sp>
        <p:nvSpPr>
          <p:cNvPr id="5" name="Footer Placeholder 4">
            <a:extLst>
              <a:ext uri="{FF2B5EF4-FFF2-40B4-BE49-F238E27FC236}">
                <a16:creationId xmlns:a16="http://schemas.microsoft.com/office/drawing/2014/main" id="{F3A2E23C-3907-49B4-C5D6-7F034F215C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AF965-CA30-18BB-0725-2FC397D38D5D}"/>
              </a:ext>
            </a:extLst>
          </p:cNvPr>
          <p:cNvSpPr>
            <a:spLocks noGrp="1"/>
          </p:cNvSpPr>
          <p:nvPr>
            <p:ph type="sldNum" sz="quarter" idx="12"/>
          </p:nvPr>
        </p:nvSpPr>
        <p:spPr/>
        <p:txBody>
          <a:bodyPr/>
          <a:lstStyle/>
          <a:p>
            <a:fld id="{99A23689-77FB-4596-86D8-74B58853BBE9}" type="slidenum">
              <a:rPr lang="en-US" smtClean="0"/>
              <a:t>‹#›</a:t>
            </a:fld>
            <a:endParaRPr lang="en-US"/>
          </a:p>
        </p:txBody>
      </p:sp>
    </p:spTree>
    <p:extLst>
      <p:ext uri="{BB962C8B-B14F-4D97-AF65-F5344CB8AC3E}">
        <p14:creationId xmlns:p14="http://schemas.microsoft.com/office/powerpoint/2010/main" val="1286159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3AB6-A938-B0A0-E594-281F88160C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539728-243A-0704-4C81-C2B6B25340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FC4662-0F59-A6E7-AE4F-DC4AEB6601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8D69BE-A7F9-B147-D730-CF8900347FA3}"/>
              </a:ext>
            </a:extLst>
          </p:cNvPr>
          <p:cNvSpPr>
            <a:spLocks noGrp="1"/>
          </p:cNvSpPr>
          <p:nvPr>
            <p:ph type="dt" sz="half" idx="10"/>
          </p:nvPr>
        </p:nvSpPr>
        <p:spPr/>
        <p:txBody>
          <a:bodyPr/>
          <a:lstStyle/>
          <a:p>
            <a:fld id="{C5336F1F-D70E-4598-B2AB-15E6F618FA2A}" type="datetimeFigureOut">
              <a:rPr lang="en-US" smtClean="0"/>
              <a:t>2/26/26</a:t>
            </a:fld>
            <a:endParaRPr lang="en-US"/>
          </a:p>
        </p:txBody>
      </p:sp>
      <p:sp>
        <p:nvSpPr>
          <p:cNvPr id="6" name="Footer Placeholder 5">
            <a:extLst>
              <a:ext uri="{FF2B5EF4-FFF2-40B4-BE49-F238E27FC236}">
                <a16:creationId xmlns:a16="http://schemas.microsoft.com/office/drawing/2014/main" id="{A878AB1C-CA15-1C61-434E-C76596FAC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B92340-129C-99DA-6062-FEB3681D0081}"/>
              </a:ext>
            </a:extLst>
          </p:cNvPr>
          <p:cNvSpPr>
            <a:spLocks noGrp="1"/>
          </p:cNvSpPr>
          <p:nvPr>
            <p:ph type="sldNum" sz="quarter" idx="12"/>
          </p:nvPr>
        </p:nvSpPr>
        <p:spPr/>
        <p:txBody>
          <a:bodyPr/>
          <a:lstStyle/>
          <a:p>
            <a:fld id="{99A23689-77FB-4596-86D8-74B58853BBE9}" type="slidenum">
              <a:rPr lang="en-US" smtClean="0"/>
              <a:t>‹#›</a:t>
            </a:fld>
            <a:endParaRPr lang="en-US"/>
          </a:p>
        </p:txBody>
      </p:sp>
    </p:spTree>
    <p:extLst>
      <p:ext uri="{BB962C8B-B14F-4D97-AF65-F5344CB8AC3E}">
        <p14:creationId xmlns:p14="http://schemas.microsoft.com/office/powerpoint/2010/main" val="3608013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3BDDD-3200-C60A-FFDB-D3319BBE41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AF258E-D3D9-0933-3915-FF9125C8C9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1AF16C-6A01-F029-C16E-BB7DF63477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3FC141-FA7A-56FC-A005-E6BEEC0503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5BDFAD-7213-9C3A-47E5-24E7278292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729724-4A20-3608-BA80-E4181D135B49}"/>
              </a:ext>
            </a:extLst>
          </p:cNvPr>
          <p:cNvSpPr>
            <a:spLocks noGrp="1"/>
          </p:cNvSpPr>
          <p:nvPr>
            <p:ph type="dt" sz="half" idx="10"/>
          </p:nvPr>
        </p:nvSpPr>
        <p:spPr/>
        <p:txBody>
          <a:bodyPr/>
          <a:lstStyle/>
          <a:p>
            <a:fld id="{C5336F1F-D70E-4598-B2AB-15E6F618FA2A}" type="datetimeFigureOut">
              <a:rPr lang="en-US" smtClean="0"/>
              <a:t>2/26/26</a:t>
            </a:fld>
            <a:endParaRPr lang="en-US"/>
          </a:p>
        </p:txBody>
      </p:sp>
      <p:sp>
        <p:nvSpPr>
          <p:cNvPr id="8" name="Footer Placeholder 7">
            <a:extLst>
              <a:ext uri="{FF2B5EF4-FFF2-40B4-BE49-F238E27FC236}">
                <a16:creationId xmlns:a16="http://schemas.microsoft.com/office/drawing/2014/main" id="{81F5B923-074C-DD84-AD45-23FE35D566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2F39F0-68FB-3198-7CFD-9816EBC20F99}"/>
              </a:ext>
            </a:extLst>
          </p:cNvPr>
          <p:cNvSpPr>
            <a:spLocks noGrp="1"/>
          </p:cNvSpPr>
          <p:nvPr>
            <p:ph type="sldNum" sz="quarter" idx="12"/>
          </p:nvPr>
        </p:nvSpPr>
        <p:spPr/>
        <p:txBody>
          <a:bodyPr/>
          <a:lstStyle/>
          <a:p>
            <a:fld id="{99A23689-77FB-4596-86D8-74B58853BBE9}" type="slidenum">
              <a:rPr lang="en-US" smtClean="0"/>
              <a:t>‹#›</a:t>
            </a:fld>
            <a:endParaRPr lang="en-US"/>
          </a:p>
        </p:txBody>
      </p:sp>
    </p:spTree>
    <p:extLst>
      <p:ext uri="{BB962C8B-B14F-4D97-AF65-F5344CB8AC3E}">
        <p14:creationId xmlns:p14="http://schemas.microsoft.com/office/powerpoint/2010/main" val="2506031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7B255-BAFB-554D-3652-F913FBE889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B86A5B-0248-4A53-EC83-861705B53173}"/>
              </a:ext>
            </a:extLst>
          </p:cNvPr>
          <p:cNvSpPr>
            <a:spLocks noGrp="1"/>
          </p:cNvSpPr>
          <p:nvPr>
            <p:ph type="dt" sz="half" idx="10"/>
          </p:nvPr>
        </p:nvSpPr>
        <p:spPr/>
        <p:txBody>
          <a:bodyPr/>
          <a:lstStyle/>
          <a:p>
            <a:fld id="{C5336F1F-D70E-4598-B2AB-15E6F618FA2A}" type="datetimeFigureOut">
              <a:rPr lang="en-US" smtClean="0"/>
              <a:t>2/26/26</a:t>
            </a:fld>
            <a:endParaRPr lang="en-US"/>
          </a:p>
        </p:txBody>
      </p:sp>
      <p:sp>
        <p:nvSpPr>
          <p:cNvPr id="4" name="Footer Placeholder 3">
            <a:extLst>
              <a:ext uri="{FF2B5EF4-FFF2-40B4-BE49-F238E27FC236}">
                <a16:creationId xmlns:a16="http://schemas.microsoft.com/office/drawing/2014/main" id="{052BD26B-9E42-E97C-1E24-170DA84901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FBE385-EFFB-1109-C5BF-7214546E8B93}"/>
              </a:ext>
            </a:extLst>
          </p:cNvPr>
          <p:cNvSpPr>
            <a:spLocks noGrp="1"/>
          </p:cNvSpPr>
          <p:nvPr>
            <p:ph type="sldNum" sz="quarter" idx="12"/>
          </p:nvPr>
        </p:nvSpPr>
        <p:spPr/>
        <p:txBody>
          <a:bodyPr/>
          <a:lstStyle/>
          <a:p>
            <a:fld id="{99A23689-77FB-4596-86D8-74B58853BBE9}" type="slidenum">
              <a:rPr lang="en-US" smtClean="0"/>
              <a:t>‹#›</a:t>
            </a:fld>
            <a:endParaRPr lang="en-US"/>
          </a:p>
        </p:txBody>
      </p:sp>
    </p:spTree>
    <p:extLst>
      <p:ext uri="{BB962C8B-B14F-4D97-AF65-F5344CB8AC3E}">
        <p14:creationId xmlns:p14="http://schemas.microsoft.com/office/powerpoint/2010/main" val="1642152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300948-3454-94FC-1ACE-6A93545144FA}"/>
              </a:ext>
            </a:extLst>
          </p:cNvPr>
          <p:cNvSpPr>
            <a:spLocks noGrp="1"/>
          </p:cNvSpPr>
          <p:nvPr>
            <p:ph type="dt" sz="half" idx="10"/>
          </p:nvPr>
        </p:nvSpPr>
        <p:spPr/>
        <p:txBody>
          <a:bodyPr/>
          <a:lstStyle/>
          <a:p>
            <a:fld id="{C5336F1F-D70E-4598-B2AB-15E6F618FA2A}" type="datetimeFigureOut">
              <a:rPr lang="en-US" smtClean="0"/>
              <a:t>2/26/26</a:t>
            </a:fld>
            <a:endParaRPr lang="en-US"/>
          </a:p>
        </p:txBody>
      </p:sp>
      <p:sp>
        <p:nvSpPr>
          <p:cNvPr id="3" name="Footer Placeholder 2">
            <a:extLst>
              <a:ext uri="{FF2B5EF4-FFF2-40B4-BE49-F238E27FC236}">
                <a16:creationId xmlns:a16="http://schemas.microsoft.com/office/drawing/2014/main" id="{CAC494B5-C16D-B8C2-9D18-94DC497BD4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286C1E-9BFD-179E-B3CC-D38D19DEBACD}"/>
              </a:ext>
            </a:extLst>
          </p:cNvPr>
          <p:cNvSpPr>
            <a:spLocks noGrp="1"/>
          </p:cNvSpPr>
          <p:nvPr>
            <p:ph type="sldNum" sz="quarter" idx="12"/>
          </p:nvPr>
        </p:nvSpPr>
        <p:spPr/>
        <p:txBody>
          <a:bodyPr/>
          <a:lstStyle/>
          <a:p>
            <a:fld id="{99A23689-77FB-4596-86D8-74B58853BBE9}" type="slidenum">
              <a:rPr lang="en-US" smtClean="0"/>
              <a:t>‹#›</a:t>
            </a:fld>
            <a:endParaRPr lang="en-US"/>
          </a:p>
        </p:txBody>
      </p:sp>
    </p:spTree>
    <p:extLst>
      <p:ext uri="{BB962C8B-B14F-4D97-AF65-F5344CB8AC3E}">
        <p14:creationId xmlns:p14="http://schemas.microsoft.com/office/powerpoint/2010/main" val="3472493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55183-C585-5772-8B09-D6D549FF9C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C2ACD0-EB62-0984-949C-32EFE05BFC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064F8-D4CF-3C18-84CA-8CB33E2AD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D9307C-DD8D-7229-DB93-9CFC1417F56D}"/>
              </a:ext>
            </a:extLst>
          </p:cNvPr>
          <p:cNvSpPr>
            <a:spLocks noGrp="1"/>
          </p:cNvSpPr>
          <p:nvPr>
            <p:ph type="dt" sz="half" idx="10"/>
          </p:nvPr>
        </p:nvSpPr>
        <p:spPr/>
        <p:txBody>
          <a:bodyPr/>
          <a:lstStyle/>
          <a:p>
            <a:fld id="{C5336F1F-D70E-4598-B2AB-15E6F618FA2A}" type="datetimeFigureOut">
              <a:rPr lang="en-US" smtClean="0"/>
              <a:t>2/26/26</a:t>
            </a:fld>
            <a:endParaRPr lang="en-US"/>
          </a:p>
        </p:txBody>
      </p:sp>
      <p:sp>
        <p:nvSpPr>
          <p:cNvPr id="6" name="Footer Placeholder 5">
            <a:extLst>
              <a:ext uri="{FF2B5EF4-FFF2-40B4-BE49-F238E27FC236}">
                <a16:creationId xmlns:a16="http://schemas.microsoft.com/office/drawing/2014/main" id="{3958B7E6-DA6D-011D-4B01-B6E8D2AB22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6FA841-9766-0AB9-2A1B-5C7B0992E256}"/>
              </a:ext>
            </a:extLst>
          </p:cNvPr>
          <p:cNvSpPr>
            <a:spLocks noGrp="1"/>
          </p:cNvSpPr>
          <p:nvPr>
            <p:ph type="sldNum" sz="quarter" idx="12"/>
          </p:nvPr>
        </p:nvSpPr>
        <p:spPr/>
        <p:txBody>
          <a:bodyPr/>
          <a:lstStyle/>
          <a:p>
            <a:fld id="{99A23689-77FB-4596-86D8-74B58853BBE9}" type="slidenum">
              <a:rPr lang="en-US" smtClean="0"/>
              <a:t>‹#›</a:t>
            </a:fld>
            <a:endParaRPr lang="en-US"/>
          </a:p>
        </p:txBody>
      </p:sp>
    </p:spTree>
    <p:extLst>
      <p:ext uri="{BB962C8B-B14F-4D97-AF65-F5344CB8AC3E}">
        <p14:creationId xmlns:p14="http://schemas.microsoft.com/office/powerpoint/2010/main" val="1845416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CB0A6-E8EF-5459-86B1-53E75E73E4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770181-75E7-6E92-7527-4EED2A0036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F7F16B-5349-1E09-217C-F2D4A39B72AC}"/>
              </a:ext>
            </a:extLst>
          </p:cNvPr>
          <p:cNvSpPr>
            <a:spLocks noGrp="1"/>
          </p:cNvSpPr>
          <p:nvPr>
            <p:ph type="dt" sz="half" idx="10"/>
          </p:nvPr>
        </p:nvSpPr>
        <p:spPr/>
        <p:txBody>
          <a:bodyPr/>
          <a:lstStyle/>
          <a:p>
            <a:fld id="{5A4AF9FA-D7FE-453E-9245-38147D80E285}" type="datetimeFigureOut">
              <a:rPr lang="en-US" smtClean="0"/>
              <a:t>2/26/26</a:t>
            </a:fld>
            <a:endParaRPr lang="en-US"/>
          </a:p>
        </p:txBody>
      </p:sp>
      <p:sp>
        <p:nvSpPr>
          <p:cNvPr id="5" name="Footer Placeholder 4">
            <a:extLst>
              <a:ext uri="{FF2B5EF4-FFF2-40B4-BE49-F238E27FC236}">
                <a16:creationId xmlns:a16="http://schemas.microsoft.com/office/drawing/2014/main" id="{63BA3D84-F6F9-BFB9-BF62-0F0600F09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65959D-F734-A17B-E5FD-79BD7C8B4DA5}"/>
              </a:ext>
            </a:extLst>
          </p:cNvPr>
          <p:cNvSpPr>
            <a:spLocks noGrp="1"/>
          </p:cNvSpPr>
          <p:nvPr>
            <p:ph type="sldNum" sz="quarter" idx="12"/>
          </p:nvPr>
        </p:nvSpPr>
        <p:spPr/>
        <p:txBody>
          <a:bodyPr/>
          <a:lstStyle/>
          <a:p>
            <a:fld id="{D3945387-E978-493D-B6BE-A9915E7FB7DD}" type="slidenum">
              <a:rPr lang="en-US" smtClean="0"/>
              <a:t>‹#›</a:t>
            </a:fld>
            <a:endParaRPr lang="en-US"/>
          </a:p>
        </p:txBody>
      </p:sp>
    </p:spTree>
    <p:extLst>
      <p:ext uri="{BB962C8B-B14F-4D97-AF65-F5344CB8AC3E}">
        <p14:creationId xmlns:p14="http://schemas.microsoft.com/office/powerpoint/2010/main" val="2462299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3A791-6116-6597-A3C4-F825591606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A35D92-111D-8ADD-50FF-CE556F50C0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0CD3A6-D097-DB79-029B-CFC88D528D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B20A80-5047-2E04-90A4-C8F27ED8C74D}"/>
              </a:ext>
            </a:extLst>
          </p:cNvPr>
          <p:cNvSpPr>
            <a:spLocks noGrp="1"/>
          </p:cNvSpPr>
          <p:nvPr>
            <p:ph type="dt" sz="half" idx="10"/>
          </p:nvPr>
        </p:nvSpPr>
        <p:spPr/>
        <p:txBody>
          <a:bodyPr/>
          <a:lstStyle/>
          <a:p>
            <a:fld id="{C5336F1F-D70E-4598-B2AB-15E6F618FA2A}" type="datetimeFigureOut">
              <a:rPr lang="en-US" smtClean="0"/>
              <a:t>2/26/26</a:t>
            </a:fld>
            <a:endParaRPr lang="en-US"/>
          </a:p>
        </p:txBody>
      </p:sp>
      <p:sp>
        <p:nvSpPr>
          <p:cNvPr id="6" name="Footer Placeholder 5">
            <a:extLst>
              <a:ext uri="{FF2B5EF4-FFF2-40B4-BE49-F238E27FC236}">
                <a16:creationId xmlns:a16="http://schemas.microsoft.com/office/drawing/2014/main" id="{F053EC9E-C753-7532-0044-0AB2ABF161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C9062F-DFA8-787B-E5C5-7291B5A81576}"/>
              </a:ext>
            </a:extLst>
          </p:cNvPr>
          <p:cNvSpPr>
            <a:spLocks noGrp="1"/>
          </p:cNvSpPr>
          <p:nvPr>
            <p:ph type="sldNum" sz="quarter" idx="12"/>
          </p:nvPr>
        </p:nvSpPr>
        <p:spPr/>
        <p:txBody>
          <a:bodyPr/>
          <a:lstStyle/>
          <a:p>
            <a:fld id="{99A23689-77FB-4596-86D8-74B58853BBE9}" type="slidenum">
              <a:rPr lang="en-US" smtClean="0"/>
              <a:t>‹#›</a:t>
            </a:fld>
            <a:endParaRPr lang="en-US"/>
          </a:p>
        </p:txBody>
      </p:sp>
    </p:spTree>
    <p:extLst>
      <p:ext uri="{BB962C8B-B14F-4D97-AF65-F5344CB8AC3E}">
        <p14:creationId xmlns:p14="http://schemas.microsoft.com/office/powerpoint/2010/main" val="1754494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510E-8DC9-39B6-40D4-8C93B6CE3B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29E656-E34D-4392-43BF-69FED49C8F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2FB23F-C2A9-F4E0-BA2C-AD43C4035979}"/>
              </a:ext>
            </a:extLst>
          </p:cNvPr>
          <p:cNvSpPr>
            <a:spLocks noGrp="1"/>
          </p:cNvSpPr>
          <p:nvPr>
            <p:ph type="dt" sz="half" idx="10"/>
          </p:nvPr>
        </p:nvSpPr>
        <p:spPr/>
        <p:txBody>
          <a:bodyPr/>
          <a:lstStyle/>
          <a:p>
            <a:fld id="{C5336F1F-D70E-4598-B2AB-15E6F618FA2A}" type="datetimeFigureOut">
              <a:rPr lang="en-US" smtClean="0"/>
              <a:t>2/26/26</a:t>
            </a:fld>
            <a:endParaRPr lang="en-US"/>
          </a:p>
        </p:txBody>
      </p:sp>
      <p:sp>
        <p:nvSpPr>
          <p:cNvPr id="5" name="Footer Placeholder 4">
            <a:extLst>
              <a:ext uri="{FF2B5EF4-FFF2-40B4-BE49-F238E27FC236}">
                <a16:creationId xmlns:a16="http://schemas.microsoft.com/office/drawing/2014/main" id="{104224A7-596B-C1B7-3F48-8C2677001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7F1B54-D478-A3CA-155F-F2D034A7BA1A}"/>
              </a:ext>
            </a:extLst>
          </p:cNvPr>
          <p:cNvSpPr>
            <a:spLocks noGrp="1"/>
          </p:cNvSpPr>
          <p:nvPr>
            <p:ph type="sldNum" sz="quarter" idx="12"/>
          </p:nvPr>
        </p:nvSpPr>
        <p:spPr/>
        <p:txBody>
          <a:bodyPr/>
          <a:lstStyle/>
          <a:p>
            <a:fld id="{99A23689-77FB-4596-86D8-74B58853BBE9}" type="slidenum">
              <a:rPr lang="en-US" smtClean="0"/>
              <a:t>‹#›</a:t>
            </a:fld>
            <a:endParaRPr lang="en-US"/>
          </a:p>
        </p:txBody>
      </p:sp>
    </p:spTree>
    <p:extLst>
      <p:ext uri="{BB962C8B-B14F-4D97-AF65-F5344CB8AC3E}">
        <p14:creationId xmlns:p14="http://schemas.microsoft.com/office/powerpoint/2010/main" val="667090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6303A1-9DED-4EC3-A42A-B755A7E1D3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399325-D2D7-4384-82F1-A3AA770B1C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57269-7899-DBED-11B6-A242FB95E3CE}"/>
              </a:ext>
            </a:extLst>
          </p:cNvPr>
          <p:cNvSpPr>
            <a:spLocks noGrp="1"/>
          </p:cNvSpPr>
          <p:nvPr>
            <p:ph type="dt" sz="half" idx="10"/>
          </p:nvPr>
        </p:nvSpPr>
        <p:spPr/>
        <p:txBody>
          <a:bodyPr/>
          <a:lstStyle/>
          <a:p>
            <a:fld id="{C5336F1F-D70E-4598-B2AB-15E6F618FA2A}" type="datetimeFigureOut">
              <a:rPr lang="en-US" smtClean="0"/>
              <a:t>2/26/26</a:t>
            </a:fld>
            <a:endParaRPr lang="en-US"/>
          </a:p>
        </p:txBody>
      </p:sp>
      <p:sp>
        <p:nvSpPr>
          <p:cNvPr id="5" name="Footer Placeholder 4">
            <a:extLst>
              <a:ext uri="{FF2B5EF4-FFF2-40B4-BE49-F238E27FC236}">
                <a16:creationId xmlns:a16="http://schemas.microsoft.com/office/drawing/2014/main" id="{510A5E90-370C-AE1B-65CD-695BCB7315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5C47A0-3EBD-A317-1BDC-921495C09792}"/>
              </a:ext>
            </a:extLst>
          </p:cNvPr>
          <p:cNvSpPr>
            <a:spLocks noGrp="1"/>
          </p:cNvSpPr>
          <p:nvPr>
            <p:ph type="sldNum" sz="quarter" idx="12"/>
          </p:nvPr>
        </p:nvSpPr>
        <p:spPr/>
        <p:txBody>
          <a:bodyPr/>
          <a:lstStyle/>
          <a:p>
            <a:fld id="{99A23689-77FB-4596-86D8-74B58853BBE9}" type="slidenum">
              <a:rPr lang="en-US" smtClean="0"/>
              <a:t>‹#›</a:t>
            </a:fld>
            <a:endParaRPr lang="en-US"/>
          </a:p>
        </p:txBody>
      </p:sp>
    </p:spTree>
    <p:extLst>
      <p:ext uri="{BB962C8B-B14F-4D97-AF65-F5344CB8AC3E}">
        <p14:creationId xmlns:p14="http://schemas.microsoft.com/office/powerpoint/2010/main" val="3956078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01">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2994025"/>
            <a:ext cx="12192000" cy="3863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sp>
        <p:nvSpPr>
          <p:cNvPr id="3" name="Subtitle 2"/>
          <p:cNvSpPr>
            <a:spLocks noGrp="1"/>
          </p:cNvSpPr>
          <p:nvPr>
            <p:ph type="subTitle" idx="1" hasCustomPrompt="1"/>
          </p:nvPr>
        </p:nvSpPr>
        <p:spPr>
          <a:xfrm>
            <a:off x="678180" y="5379720"/>
            <a:ext cx="9144000" cy="403860"/>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endParaRPr lang="en-GB" dirty="0"/>
          </a:p>
        </p:txBody>
      </p:sp>
      <p:sp>
        <p:nvSpPr>
          <p:cNvPr id="7" name="Title 6"/>
          <p:cNvSpPr>
            <a:spLocks noGrp="1"/>
          </p:cNvSpPr>
          <p:nvPr>
            <p:ph type="title"/>
          </p:nvPr>
        </p:nvSpPr>
        <p:spPr>
          <a:xfrm>
            <a:off x="678180" y="3512503"/>
            <a:ext cx="10515600" cy="590931"/>
          </a:xfrm>
        </p:spPr>
        <p:txBody>
          <a:bodyPr lIns="0"/>
          <a:lstStyle>
            <a:lvl1pPr>
              <a:defRPr sz="3600">
                <a:solidFill>
                  <a:schemeClr val="bg1"/>
                </a:solidFill>
              </a:defRPr>
            </a:lvl1pPr>
          </a:lstStyle>
          <a:p>
            <a:r>
              <a:rPr lang="en-US"/>
              <a:t>Click to edit Master title style</a:t>
            </a:r>
            <a:endParaRPr lang="en-GB" dirty="0"/>
          </a:p>
        </p:txBody>
      </p:sp>
      <p:pic>
        <p:nvPicPr>
          <p:cNvPr id="8"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78180" y="601345"/>
            <a:ext cx="28038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928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02">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4054475"/>
            <a:ext cx="12192000" cy="2804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sp>
        <p:nvSpPr>
          <p:cNvPr id="3" name="Subtitle 2"/>
          <p:cNvSpPr>
            <a:spLocks noGrp="1"/>
          </p:cNvSpPr>
          <p:nvPr>
            <p:ph type="subTitle" idx="1" hasCustomPrompt="1"/>
          </p:nvPr>
        </p:nvSpPr>
        <p:spPr>
          <a:xfrm>
            <a:off x="678180" y="5332228"/>
            <a:ext cx="9144000" cy="533382"/>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endParaRPr lang="en-GB" dirty="0"/>
          </a:p>
        </p:txBody>
      </p:sp>
      <p:sp>
        <p:nvSpPr>
          <p:cNvPr id="7" name="Title 6"/>
          <p:cNvSpPr>
            <a:spLocks noGrp="1"/>
          </p:cNvSpPr>
          <p:nvPr>
            <p:ph type="title"/>
          </p:nvPr>
        </p:nvSpPr>
        <p:spPr>
          <a:xfrm>
            <a:off x="678180" y="4453033"/>
            <a:ext cx="10515600" cy="590931"/>
          </a:xfrm>
        </p:spPr>
        <p:txBody>
          <a:bodyPr lIns="0"/>
          <a:lstStyle>
            <a:lvl1pPr>
              <a:defRPr sz="3600">
                <a:solidFill>
                  <a:schemeClr val="bg1"/>
                </a:solidFill>
              </a:defRPr>
            </a:lvl1pPr>
          </a:lstStyle>
          <a:p>
            <a:r>
              <a:rPr lang="en-US"/>
              <a:t>Click to edit Master title style</a:t>
            </a:r>
            <a:endParaRPr lang="en-GB" dirty="0"/>
          </a:p>
        </p:txBody>
      </p:sp>
      <p:pic>
        <p:nvPicPr>
          <p:cNvPr id="8"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78180" y="601345"/>
            <a:ext cx="28038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p:cNvSpPr txBox="1">
            <a:spLocks/>
          </p:cNvSpPr>
          <p:nvPr userDrawn="1"/>
        </p:nvSpPr>
        <p:spPr>
          <a:xfrm>
            <a:off x="678180" y="6128358"/>
            <a:ext cx="9144000" cy="684010"/>
          </a:xfrm>
          <a:prstGeom prst="rect">
            <a:avLst/>
          </a:prstGeom>
        </p:spPr>
        <p:txBody>
          <a:bodyPr vert="horz" lIns="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40</a:t>
            </a:r>
            <a:r>
              <a:rPr lang="en-US" baseline="30000" dirty="0"/>
              <a:t>th</a:t>
            </a:r>
            <a:r>
              <a:rPr lang="en-US" dirty="0"/>
              <a:t> Annual APHPH Conference, Akure</a:t>
            </a:r>
          </a:p>
          <a:p>
            <a:r>
              <a:rPr lang="en-US" dirty="0"/>
              <a:t>12</a:t>
            </a:r>
            <a:r>
              <a:rPr lang="en-US" baseline="30000" dirty="0"/>
              <a:t>th</a:t>
            </a:r>
            <a:r>
              <a:rPr lang="en-US" dirty="0"/>
              <a:t> March 2024</a:t>
            </a:r>
            <a:endParaRPr lang="en-GB" dirty="0"/>
          </a:p>
        </p:txBody>
      </p:sp>
      <p:sp>
        <p:nvSpPr>
          <p:cNvPr id="5" name="Picture Placeholder 12">
            <a:extLst>
              <a:ext uri="{FF2B5EF4-FFF2-40B4-BE49-F238E27FC236}">
                <a16:creationId xmlns:a16="http://schemas.microsoft.com/office/drawing/2014/main" id="{39D29A07-E1ED-3573-199C-E12B219B8AEE}"/>
              </a:ext>
            </a:extLst>
          </p:cNvPr>
          <p:cNvSpPr>
            <a:spLocks noGrp="1"/>
          </p:cNvSpPr>
          <p:nvPr>
            <p:ph type="pic" sz="quarter" idx="10"/>
          </p:nvPr>
        </p:nvSpPr>
        <p:spPr>
          <a:xfrm>
            <a:off x="0" y="0"/>
            <a:ext cx="12192000" cy="4054475"/>
          </a:xfrm>
        </p:spPr>
      </p:sp>
    </p:spTree>
    <p:extLst>
      <p:ext uri="{BB962C8B-B14F-4D97-AF65-F5344CB8AC3E}">
        <p14:creationId xmlns:p14="http://schemas.microsoft.com/office/powerpoint/2010/main" val="1204472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03">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78180" y="5501640"/>
            <a:ext cx="5935980" cy="403860"/>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endParaRPr lang="en-GB" dirty="0"/>
          </a:p>
        </p:txBody>
      </p:sp>
      <p:sp>
        <p:nvSpPr>
          <p:cNvPr id="7" name="Title 6"/>
          <p:cNvSpPr>
            <a:spLocks noGrp="1"/>
          </p:cNvSpPr>
          <p:nvPr>
            <p:ph type="title"/>
          </p:nvPr>
        </p:nvSpPr>
        <p:spPr>
          <a:xfrm>
            <a:off x="678180" y="3063241"/>
            <a:ext cx="5935980" cy="1013459"/>
          </a:xfrm>
        </p:spPr>
        <p:txBody>
          <a:bodyPr lIns="0"/>
          <a:lstStyle>
            <a:lvl1pPr>
              <a:defRPr sz="3600">
                <a:solidFill>
                  <a:schemeClr val="bg1"/>
                </a:solidFill>
              </a:defRPr>
            </a:lvl1pPr>
          </a:lstStyle>
          <a:p>
            <a:r>
              <a:rPr lang="en-US"/>
              <a:t>Click to edit Master title style</a:t>
            </a:r>
            <a:endParaRPr lang="en-GB" dirty="0"/>
          </a:p>
        </p:txBody>
      </p:sp>
      <p:pic>
        <p:nvPicPr>
          <p:cNvPr id="8"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78180" y="601345"/>
            <a:ext cx="28038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p:cNvSpPr txBox="1">
            <a:spLocks/>
          </p:cNvSpPr>
          <p:nvPr userDrawn="1"/>
        </p:nvSpPr>
        <p:spPr>
          <a:xfrm>
            <a:off x="678180" y="5977890"/>
            <a:ext cx="5935980" cy="403860"/>
          </a:xfrm>
          <a:prstGeom prst="rect">
            <a:avLst/>
          </a:prstGeom>
        </p:spPr>
        <p:txBody>
          <a:bodyPr vert="horz" lIns="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Event name</a:t>
            </a:r>
            <a:r>
              <a:rPr lang="en-US" baseline="0" dirty="0"/>
              <a:t> / date</a:t>
            </a:r>
            <a:endParaRPr lang="en-GB" dirty="0"/>
          </a:p>
        </p:txBody>
      </p:sp>
      <p:sp>
        <p:nvSpPr>
          <p:cNvPr id="4" name="Picture Placeholder 3"/>
          <p:cNvSpPr>
            <a:spLocks noGrp="1"/>
          </p:cNvSpPr>
          <p:nvPr>
            <p:ph type="pic" sz="quarter" idx="10"/>
          </p:nvPr>
        </p:nvSpPr>
        <p:spPr>
          <a:xfrm>
            <a:off x="7246620" y="0"/>
            <a:ext cx="4945380" cy="6858000"/>
          </a:xfrm>
        </p:spPr>
        <p:txBody>
          <a:bodyPr/>
          <a:lstStyle/>
          <a:p>
            <a:r>
              <a:rPr lang="en-US"/>
              <a:t>Click icon to add picture</a:t>
            </a:r>
            <a:endParaRPr lang="en-GB"/>
          </a:p>
        </p:txBody>
      </p:sp>
    </p:spTree>
    <p:extLst>
      <p:ext uri="{BB962C8B-B14F-4D97-AF65-F5344CB8AC3E}">
        <p14:creationId xmlns:p14="http://schemas.microsoft.com/office/powerpoint/2010/main" val="2736975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16000" y="1825625"/>
            <a:ext cx="4903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03298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8"/>
          <p:cNvSpPr>
            <a:spLocks noGrp="1"/>
          </p:cNvSpPr>
          <p:nvPr>
            <p:ph type="title"/>
          </p:nvPr>
        </p:nvSpPr>
        <p:spPr/>
        <p:txBody>
          <a:bodyPr/>
          <a:lstStyle/>
          <a:p>
            <a:r>
              <a:rPr lang="en-US"/>
              <a:t>Click to edit Master title style</a:t>
            </a:r>
            <a:endParaRPr lang="en-GB"/>
          </a:p>
        </p:txBody>
      </p:sp>
      <p:cxnSp>
        <p:nvCxnSpPr>
          <p:cNvPr id="10" name="Straight Connector 9"/>
          <p:cNvCxnSpPr/>
          <p:nvPr userDrawn="1"/>
        </p:nvCxnSpPr>
        <p:spPr>
          <a:xfrm>
            <a:off x="6103620" y="1825625"/>
            <a:ext cx="0" cy="435133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765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endParaRPr lang="en-GB"/>
          </a:p>
        </p:txBody>
      </p:sp>
      <p:sp>
        <p:nvSpPr>
          <p:cNvPr id="13" name="Text Placeholder 2"/>
          <p:cNvSpPr>
            <a:spLocks noGrp="1"/>
          </p:cNvSpPr>
          <p:nvPr>
            <p:ph idx="1"/>
          </p:nvPr>
        </p:nvSpPr>
        <p:spPr>
          <a:xfrm>
            <a:off x="1116000" y="1825625"/>
            <a:ext cx="1008918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04758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486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slide 01">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6000" y="2191385"/>
            <a:ext cx="5307660" cy="41560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a:xfrm>
            <a:off x="1116000" y="792000"/>
            <a:ext cx="5307660" cy="535531"/>
          </a:xfrm>
        </p:spPr>
        <p:txBody>
          <a:bodyPr/>
          <a:lstStyle/>
          <a:p>
            <a:r>
              <a:rPr lang="en-US"/>
              <a:t>Click to edit Master title style</a:t>
            </a:r>
            <a:endParaRPr lang="en-GB"/>
          </a:p>
        </p:txBody>
      </p:sp>
      <p:sp>
        <p:nvSpPr>
          <p:cNvPr id="10" name="Picture Placeholder 9"/>
          <p:cNvSpPr>
            <a:spLocks noGrp="1"/>
          </p:cNvSpPr>
          <p:nvPr>
            <p:ph type="pic" sz="quarter" idx="10"/>
          </p:nvPr>
        </p:nvSpPr>
        <p:spPr>
          <a:xfrm>
            <a:off x="7223760" y="0"/>
            <a:ext cx="4968240" cy="6858000"/>
          </a:xfrm>
        </p:spPr>
        <p:txBody>
          <a:bodyPr/>
          <a:lstStyle/>
          <a:p>
            <a:r>
              <a:rPr lang="en-US"/>
              <a:t>Click icon to add picture</a:t>
            </a:r>
            <a:endParaRPr lang="en-GB"/>
          </a:p>
        </p:txBody>
      </p:sp>
    </p:spTree>
    <p:extLst>
      <p:ext uri="{BB962C8B-B14F-4D97-AF65-F5344CB8AC3E}">
        <p14:creationId xmlns:p14="http://schemas.microsoft.com/office/powerpoint/2010/main" val="3315567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C0425-4453-E34B-290E-F8CB588021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67C59E-0595-FB1D-9E99-5C0242FDFDD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8FEFC-E856-C6EB-5F0B-14AA614A413E}"/>
              </a:ext>
            </a:extLst>
          </p:cNvPr>
          <p:cNvSpPr>
            <a:spLocks noGrp="1"/>
          </p:cNvSpPr>
          <p:nvPr>
            <p:ph type="dt" sz="half" idx="10"/>
          </p:nvPr>
        </p:nvSpPr>
        <p:spPr/>
        <p:txBody>
          <a:bodyPr/>
          <a:lstStyle/>
          <a:p>
            <a:fld id="{5A4AF9FA-D7FE-453E-9245-38147D80E285}" type="datetimeFigureOut">
              <a:rPr lang="en-US" smtClean="0"/>
              <a:t>2/26/26</a:t>
            </a:fld>
            <a:endParaRPr lang="en-US"/>
          </a:p>
        </p:txBody>
      </p:sp>
      <p:sp>
        <p:nvSpPr>
          <p:cNvPr id="5" name="Footer Placeholder 4">
            <a:extLst>
              <a:ext uri="{FF2B5EF4-FFF2-40B4-BE49-F238E27FC236}">
                <a16:creationId xmlns:a16="http://schemas.microsoft.com/office/drawing/2014/main" id="{64D44166-BAD7-5C13-2385-2BF20812A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AD802-D560-ABD1-FD34-F002D920CB7E}"/>
              </a:ext>
            </a:extLst>
          </p:cNvPr>
          <p:cNvSpPr>
            <a:spLocks noGrp="1"/>
          </p:cNvSpPr>
          <p:nvPr>
            <p:ph type="sldNum" sz="quarter" idx="12"/>
          </p:nvPr>
        </p:nvSpPr>
        <p:spPr/>
        <p:txBody>
          <a:bodyPr/>
          <a:lstStyle/>
          <a:p>
            <a:fld id="{D3945387-E978-493D-B6BE-A9915E7FB7DD}" type="slidenum">
              <a:rPr lang="en-US" smtClean="0"/>
              <a:t>‹#›</a:t>
            </a:fld>
            <a:endParaRPr lang="en-US"/>
          </a:p>
        </p:txBody>
      </p:sp>
    </p:spTree>
    <p:extLst>
      <p:ext uri="{BB962C8B-B14F-4D97-AF65-F5344CB8AC3E}">
        <p14:creationId xmlns:p14="http://schemas.microsoft.com/office/powerpoint/2010/main" val="682215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slide 02">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6000" y="2191385"/>
            <a:ext cx="5307660" cy="41560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a:xfrm>
            <a:off x="1116000" y="792000"/>
            <a:ext cx="5307660" cy="535531"/>
          </a:xfrm>
        </p:spPr>
        <p:txBody>
          <a:bodyPr/>
          <a:lstStyle/>
          <a:p>
            <a:r>
              <a:rPr lang="en-US"/>
              <a:t>Click to edit Master title style</a:t>
            </a:r>
            <a:endParaRPr lang="en-GB"/>
          </a:p>
        </p:txBody>
      </p:sp>
      <p:sp>
        <p:nvSpPr>
          <p:cNvPr id="10" name="Picture Placeholder 9"/>
          <p:cNvSpPr>
            <a:spLocks noGrp="1"/>
          </p:cNvSpPr>
          <p:nvPr>
            <p:ph type="pic" sz="quarter" idx="10"/>
          </p:nvPr>
        </p:nvSpPr>
        <p:spPr>
          <a:xfrm>
            <a:off x="9685020" y="83820"/>
            <a:ext cx="2415540" cy="6690360"/>
          </a:xfrm>
        </p:spPr>
        <p:txBody>
          <a:bodyPr/>
          <a:lstStyle/>
          <a:p>
            <a:r>
              <a:rPr lang="en-US"/>
              <a:t>Click icon to add picture</a:t>
            </a:r>
            <a:endParaRPr lang="en-GB"/>
          </a:p>
        </p:txBody>
      </p:sp>
      <p:sp>
        <p:nvSpPr>
          <p:cNvPr id="5" name="Picture Placeholder 9"/>
          <p:cNvSpPr>
            <a:spLocks noGrp="1"/>
          </p:cNvSpPr>
          <p:nvPr>
            <p:ph type="pic" sz="quarter" idx="11"/>
          </p:nvPr>
        </p:nvSpPr>
        <p:spPr>
          <a:xfrm>
            <a:off x="7185660" y="83820"/>
            <a:ext cx="2415540" cy="3314700"/>
          </a:xfrm>
        </p:spPr>
        <p:txBody>
          <a:bodyPr/>
          <a:lstStyle/>
          <a:p>
            <a:r>
              <a:rPr lang="en-US"/>
              <a:t>Click icon to add picture</a:t>
            </a:r>
            <a:endParaRPr lang="en-GB"/>
          </a:p>
        </p:txBody>
      </p:sp>
      <p:sp>
        <p:nvSpPr>
          <p:cNvPr id="6" name="Picture Placeholder 9"/>
          <p:cNvSpPr>
            <a:spLocks noGrp="1"/>
          </p:cNvSpPr>
          <p:nvPr>
            <p:ph type="pic" sz="quarter" idx="12"/>
          </p:nvPr>
        </p:nvSpPr>
        <p:spPr>
          <a:xfrm>
            <a:off x="7185660" y="3474720"/>
            <a:ext cx="2415540" cy="3299460"/>
          </a:xfrm>
        </p:spPr>
        <p:txBody>
          <a:bodyPr/>
          <a:lstStyle/>
          <a:p>
            <a:r>
              <a:rPr lang="en-US"/>
              <a:t>Click icon to add picture</a:t>
            </a:r>
            <a:endParaRPr lang="en-GB"/>
          </a:p>
        </p:txBody>
      </p:sp>
    </p:spTree>
    <p:extLst>
      <p:ext uri="{BB962C8B-B14F-4D97-AF65-F5344CB8AC3E}">
        <p14:creationId xmlns:p14="http://schemas.microsoft.com/office/powerpoint/2010/main" val="29734254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Picture Placeholder 4"/>
          <p:cNvSpPr>
            <a:spLocks noGrp="1"/>
          </p:cNvSpPr>
          <p:nvPr>
            <p:ph type="pic" sz="quarter" idx="13"/>
          </p:nvPr>
        </p:nvSpPr>
        <p:spPr>
          <a:xfrm>
            <a:off x="1955799" y="1917854"/>
            <a:ext cx="3414720" cy="3414720"/>
          </a:xfrm>
          <a:prstGeom prst="ellipse">
            <a:avLst/>
          </a:prstGeom>
        </p:spPr>
        <p:txBody>
          <a:bodyPr/>
          <a:lstStyle/>
          <a:p>
            <a:r>
              <a:rPr lang="en-US"/>
              <a:t>Click icon to add picture</a:t>
            </a:r>
            <a:endParaRPr lang="en-GB"/>
          </a:p>
        </p:txBody>
      </p:sp>
      <p:sp>
        <p:nvSpPr>
          <p:cNvPr id="4" name="Picture Placeholder 4"/>
          <p:cNvSpPr>
            <a:spLocks noGrp="1"/>
          </p:cNvSpPr>
          <p:nvPr>
            <p:ph type="pic" sz="quarter" idx="14"/>
          </p:nvPr>
        </p:nvSpPr>
        <p:spPr>
          <a:xfrm>
            <a:off x="6818940" y="1917854"/>
            <a:ext cx="3414720" cy="3414720"/>
          </a:xfrm>
          <a:prstGeom prst="ellipse">
            <a:avLst/>
          </a:prstGeom>
        </p:spPr>
        <p:txBody>
          <a:bodyPr/>
          <a:lstStyle/>
          <a:p>
            <a:r>
              <a:rPr lang="en-US"/>
              <a:t>Click icon to add picture</a:t>
            </a:r>
            <a:endParaRPr lang="en-GB"/>
          </a:p>
        </p:txBody>
      </p:sp>
      <p:sp>
        <p:nvSpPr>
          <p:cNvPr id="5" name="Text Placeholder 6"/>
          <p:cNvSpPr>
            <a:spLocks noGrp="1"/>
          </p:cNvSpPr>
          <p:nvPr>
            <p:ph type="body" sz="quarter" idx="17" hasCustomPrompt="1"/>
          </p:nvPr>
        </p:nvSpPr>
        <p:spPr>
          <a:xfrm>
            <a:off x="1955799" y="5568950"/>
            <a:ext cx="3414720" cy="608372"/>
          </a:xfrm>
        </p:spPr>
        <p:txBody>
          <a:bodyPr wrap="square" rIns="0">
            <a:spAutoFit/>
          </a:bodyPr>
          <a:lstStyle>
            <a:lvl1pPr marL="0" indent="0" algn="ctr">
              <a:spcAft>
                <a:spcPts val="0"/>
              </a:spcAft>
              <a:buNone/>
              <a:defRPr sz="1400" b="0" i="0" baseline="0"/>
            </a:lvl1pPr>
          </a:lstStyle>
          <a:p>
            <a:pPr lvl="0"/>
            <a:r>
              <a:rPr lang="en-US" dirty="0"/>
              <a:t>Point</a:t>
            </a:r>
          </a:p>
          <a:p>
            <a:pPr lvl="0"/>
            <a:r>
              <a:rPr lang="en-US" dirty="0"/>
              <a:t>Click to edit Master text styles</a:t>
            </a:r>
          </a:p>
        </p:txBody>
      </p:sp>
      <p:sp>
        <p:nvSpPr>
          <p:cNvPr id="6" name="Text Placeholder 6"/>
          <p:cNvSpPr>
            <a:spLocks noGrp="1"/>
          </p:cNvSpPr>
          <p:nvPr>
            <p:ph type="body" sz="quarter" idx="18" hasCustomPrompt="1"/>
          </p:nvPr>
        </p:nvSpPr>
        <p:spPr>
          <a:xfrm>
            <a:off x="6818940" y="5565550"/>
            <a:ext cx="3414720" cy="608372"/>
          </a:xfrm>
        </p:spPr>
        <p:txBody>
          <a:bodyPr wrap="square" rIns="0">
            <a:spAutoFit/>
          </a:bodyPr>
          <a:lstStyle>
            <a:lvl1pPr marL="0" indent="0" algn="ctr">
              <a:spcAft>
                <a:spcPts val="0"/>
              </a:spcAft>
              <a:buNone/>
              <a:defRPr sz="1400" b="0" i="0" baseline="0"/>
            </a:lvl1pPr>
          </a:lstStyle>
          <a:p>
            <a:pPr lvl="0"/>
            <a:r>
              <a:rPr lang="en-US" dirty="0"/>
              <a:t>Point</a:t>
            </a:r>
          </a:p>
          <a:p>
            <a:pPr lvl="0"/>
            <a:r>
              <a:rPr lang="en-US" dirty="0"/>
              <a:t>Click to edit Master text styles</a:t>
            </a:r>
          </a:p>
        </p:txBody>
      </p:sp>
    </p:spTree>
    <p:extLst>
      <p:ext uri="{BB962C8B-B14F-4D97-AF65-F5344CB8AC3E}">
        <p14:creationId xmlns:p14="http://schemas.microsoft.com/office/powerpoint/2010/main" val="2267691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Picture Placeholder 4"/>
          <p:cNvSpPr>
            <a:spLocks noGrp="1"/>
          </p:cNvSpPr>
          <p:nvPr>
            <p:ph type="pic" sz="quarter" idx="13"/>
          </p:nvPr>
        </p:nvSpPr>
        <p:spPr>
          <a:xfrm>
            <a:off x="1101090" y="2273300"/>
            <a:ext cx="2054860" cy="2054860"/>
          </a:xfrm>
          <a:prstGeom prst="ellipse">
            <a:avLst/>
          </a:prstGeom>
        </p:spPr>
        <p:txBody>
          <a:bodyPr/>
          <a:lstStyle/>
          <a:p>
            <a:r>
              <a:rPr lang="en-US"/>
              <a:t>Click icon to add picture</a:t>
            </a:r>
            <a:endParaRPr lang="en-GB" dirty="0"/>
          </a:p>
        </p:txBody>
      </p:sp>
      <p:sp>
        <p:nvSpPr>
          <p:cNvPr id="4" name="Picture Placeholder 4"/>
          <p:cNvSpPr>
            <a:spLocks noGrp="1"/>
          </p:cNvSpPr>
          <p:nvPr>
            <p:ph type="pic" sz="quarter" idx="14"/>
          </p:nvPr>
        </p:nvSpPr>
        <p:spPr>
          <a:xfrm>
            <a:off x="3784167" y="2273300"/>
            <a:ext cx="2054860" cy="2054860"/>
          </a:xfrm>
          <a:prstGeom prst="ellipse">
            <a:avLst/>
          </a:prstGeom>
        </p:spPr>
        <p:txBody>
          <a:bodyPr/>
          <a:lstStyle/>
          <a:p>
            <a:r>
              <a:rPr lang="en-US"/>
              <a:t>Click icon to add picture</a:t>
            </a:r>
            <a:endParaRPr lang="en-GB" dirty="0"/>
          </a:p>
        </p:txBody>
      </p:sp>
      <p:sp>
        <p:nvSpPr>
          <p:cNvPr id="5" name="Picture Placeholder 4"/>
          <p:cNvSpPr>
            <a:spLocks noGrp="1"/>
          </p:cNvSpPr>
          <p:nvPr>
            <p:ph type="pic" sz="quarter" idx="15"/>
          </p:nvPr>
        </p:nvSpPr>
        <p:spPr>
          <a:xfrm>
            <a:off x="6467244" y="2273300"/>
            <a:ext cx="2054860" cy="2054860"/>
          </a:xfrm>
          <a:prstGeom prst="ellipse">
            <a:avLst/>
          </a:prstGeom>
        </p:spPr>
        <p:txBody>
          <a:bodyPr/>
          <a:lstStyle/>
          <a:p>
            <a:r>
              <a:rPr lang="en-US"/>
              <a:t>Click icon to add picture</a:t>
            </a:r>
            <a:endParaRPr lang="en-GB" dirty="0"/>
          </a:p>
        </p:txBody>
      </p:sp>
      <p:sp>
        <p:nvSpPr>
          <p:cNvPr id="6" name="Picture Placeholder 4"/>
          <p:cNvSpPr>
            <a:spLocks noGrp="1"/>
          </p:cNvSpPr>
          <p:nvPr>
            <p:ph type="pic" sz="quarter" idx="16"/>
          </p:nvPr>
        </p:nvSpPr>
        <p:spPr>
          <a:xfrm>
            <a:off x="9150320" y="2273300"/>
            <a:ext cx="2054860" cy="2054860"/>
          </a:xfrm>
          <a:prstGeom prst="ellipse">
            <a:avLst/>
          </a:prstGeom>
        </p:spPr>
        <p:txBody>
          <a:bodyPr/>
          <a:lstStyle/>
          <a:p>
            <a:r>
              <a:rPr lang="en-US"/>
              <a:t>Click icon to add picture</a:t>
            </a:r>
            <a:endParaRPr lang="en-GB" dirty="0"/>
          </a:p>
        </p:txBody>
      </p:sp>
      <p:sp>
        <p:nvSpPr>
          <p:cNvPr id="7" name="Text Placeholder 6"/>
          <p:cNvSpPr>
            <a:spLocks noGrp="1"/>
          </p:cNvSpPr>
          <p:nvPr>
            <p:ph type="body" sz="quarter" idx="17" hasCustomPrompt="1"/>
          </p:nvPr>
        </p:nvSpPr>
        <p:spPr>
          <a:xfrm>
            <a:off x="866247" y="4665557"/>
            <a:ext cx="2524546" cy="608372"/>
          </a:xfrm>
        </p:spPr>
        <p:txBody>
          <a:bodyPr wrap="square" rIns="0">
            <a:spAutoFit/>
          </a:bodyPr>
          <a:lstStyle>
            <a:lvl1pPr marL="0" indent="0" algn="ctr">
              <a:spcAft>
                <a:spcPts val="0"/>
              </a:spcAft>
              <a:buNone/>
              <a:defRPr sz="1400" b="0" i="0" baseline="0"/>
            </a:lvl1pPr>
          </a:lstStyle>
          <a:p>
            <a:pPr lvl="0"/>
            <a:r>
              <a:rPr lang="en-US" dirty="0"/>
              <a:t>Point</a:t>
            </a:r>
          </a:p>
          <a:p>
            <a:pPr lvl="0"/>
            <a:r>
              <a:rPr lang="en-US" dirty="0"/>
              <a:t>Click to edit Master text styles</a:t>
            </a:r>
          </a:p>
        </p:txBody>
      </p:sp>
      <p:sp>
        <p:nvSpPr>
          <p:cNvPr id="8" name="Text Placeholder 6"/>
          <p:cNvSpPr>
            <a:spLocks noGrp="1"/>
          </p:cNvSpPr>
          <p:nvPr>
            <p:ph type="body" sz="quarter" idx="18" hasCustomPrompt="1"/>
          </p:nvPr>
        </p:nvSpPr>
        <p:spPr>
          <a:xfrm>
            <a:off x="3549324" y="4665557"/>
            <a:ext cx="2524546" cy="608372"/>
          </a:xfrm>
        </p:spPr>
        <p:txBody>
          <a:bodyPr wrap="square" rIns="0">
            <a:spAutoFit/>
          </a:bodyPr>
          <a:lstStyle>
            <a:lvl1pPr marL="0" indent="0" algn="ctr">
              <a:spcAft>
                <a:spcPts val="0"/>
              </a:spcAft>
              <a:buNone/>
              <a:defRPr sz="1400" b="0" i="0" baseline="0"/>
            </a:lvl1pPr>
          </a:lstStyle>
          <a:p>
            <a:pPr lvl="0"/>
            <a:r>
              <a:rPr lang="en-US" dirty="0"/>
              <a:t>Point</a:t>
            </a:r>
          </a:p>
          <a:p>
            <a:pPr lvl="0"/>
            <a:r>
              <a:rPr lang="en-US" dirty="0"/>
              <a:t>Click to edit Master text styles</a:t>
            </a:r>
          </a:p>
        </p:txBody>
      </p:sp>
      <p:sp>
        <p:nvSpPr>
          <p:cNvPr id="9" name="Text Placeholder 6"/>
          <p:cNvSpPr>
            <a:spLocks noGrp="1"/>
          </p:cNvSpPr>
          <p:nvPr>
            <p:ph type="body" sz="quarter" idx="19" hasCustomPrompt="1"/>
          </p:nvPr>
        </p:nvSpPr>
        <p:spPr>
          <a:xfrm>
            <a:off x="6232401" y="4665557"/>
            <a:ext cx="2524546" cy="608372"/>
          </a:xfrm>
        </p:spPr>
        <p:txBody>
          <a:bodyPr wrap="square" rIns="0">
            <a:spAutoFit/>
          </a:bodyPr>
          <a:lstStyle>
            <a:lvl1pPr marL="0" indent="0" algn="ctr">
              <a:spcAft>
                <a:spcPts val="0"/>
              </a:spcAft>
              <a:buNone/>
              <a:defRPr sz="1400" b="0" i="0" baseline="0"/>
            </a:lvl1pPr>
          </a:lstStyle>
          <a:p>
            <a:pPr lvl="0"/>
            <a:r>
              <a:rPr lang="en-US" dirty="0"/>
              <a:t>Point</a:t>
            </a:r>
          </a:p>
          <a:p>
            <a:pPr lvl="0"/>
            <a:r>
              <a:rPr lang="en-US" dirty="0"/>
              <a:t>Click to edit Master text styles</a:t>
            </a:r>
          </a:p>
        </p:txBody>
      </p:sp>
      <p:sp>
        <p:nvSpPr>
          <p:cNvPr id="10" name="Text Placeholder 6"/>
          <p:cNvSpPr>
            <a:spLocks noGrp="1"/>
          </p:cNvSpPr>
          <p:nvPr>
            <p:ph type="body" sz="quarter" idx="20" hasCustomPrompt="1"/>
          </p:nvPr>
        </p:nvSpPr>
        <p:spPr>
          <a:xfrm>
            <a:off x="8915477" y="4665557"/>
            <a:ext cx="2524546" cy="608372"/>
          </a:xfrm>
        </p:spPr>
        <p:txBody>
          <a:bodyPr wrap="square" rIns="0">
            <a:spAutoFit/>
          </a:bodyPr>
          <a:lstStyle>
            <a:lvl1pPr marL="0" indent="0" algn="ctr">
              <a:spcAft>
                <a:spcPts val="0"/>
              </a:spcAft>
              <a:buNone/>
              <a:defRPr sz="1400" b="0" i="0" baseline="0"/>
            </a:lvl1pPr>
          </a:lstStyle>
          <a:p>
            <a:pPr lvl="0"/>
            <a:r>
              <a:rPr lang="en-US" dirty="0"/>
              <a:t>Point</a:t>
            </a:r>
          </a:p>
          <a:p>
            <a:pPr lvl="0"/>
            <a:r>
              <a:rPr lang="en-US" dirty="0"/>
              <a:t>Click to edit Master text styles</a:t>
            </a:r>
          </a:p>
        </p:txBody>
      </p:sp>
    </p:spTree>
    <p:extLst>
      <p:ext uri="{BB962C8B-B14F-4D97-AF65-F5344CB8AC3E}">
        <p14:creationId xmlns:p14="http://schemas.microsoft.com/office/powerpoint/2010/main" val="41598969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or figure slide 0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Content Placeholder 3"/>
          <p:cNvSpPr>
            <a:spLocks noGrp="1"/>
          </p:cNvSpPr>
          <p:nvPr>
            <p:ph sz="quarter" idx="10"/>
          </p:nvPr>
        </p:nvSpPr>
        <p:spPr>
          <a:xfrm>
            <a:off x="1116013" y="1752600"/>
            <a:ext cx="10088562" cy="454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31009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or figure slide 0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Content Placeholder 2"/>
          <p:cNvSpPr>
            <a:spLocks noGrp="1"/>
          </p:cNvSpPr>
          <p:nvPr>
            <p:ph idx="1"/>
          </p:nvPr>
        </p:nvSpPr>
        <p:spPr>
          <a:xfrm>
            <a:off x="4125686" y="1698171"/>
            <a:ext cx="7079494" cy="46492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2"/>
          <p:cNvSpPr>
            <a:spLocks noGrp="1"/>
          </p:cNvSpPr>
          <p:nvPr>
            <p:ph idx="10"/>
          </p:nvPr>
        </p:nvSpPr>
        <p:spPr>
          <a:xfrm>
            <a:off x="1116000" y="1698171"/>
            <a:ext cx="2879057" cy="46492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178747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Divider 0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4114" y="5744999"/>
            <a:ext cx="10089180" cy="535531"/>
          </a:xfrm>
        </p:spPr>
        <p:txBody>
          <a:bodyPr/>
          <a:lstStyle>
            <a:lvl1pPr>
              <a:defRPr>
                <a:solidFill>
                  <a:schemeClr val="bg2"/>
                </a:solidFill>
              </a:defRPr>
            </a:lvl1pPr>
          </a:lstStyle>
          <a:p>
            <a:r>
              <a:rPr lang="en-US"/>
              <a:t>Click to edit Master title style</a:t>
            </a:r>
            <a:endParaRPr lang="en-GB"/>
          </a:p>
        </p:txBody>
      </p:sp>
      <p:sp>
        <p:nvSpPr>
          <p:cNvPr id="4" name="Picture Placeholder 3"/>
          <p:cNvSpPr>
            <a:spLocks noGrp="1"/>
          </p:cNvSpPr>
          <p:nvPr>
            <p:ph type="pic" sz="quarter" idx="10"/>
          </p:nvPr>
        </p:nvSpPr>
        <p:spPr>
          <a:xfrm>
            <a:off x="0" y="-1"/>
            <a:ext cx="12192000" cy="5225143"/>
          </a:xfrm>
        </p:spPr>
        <p:txBody>
          <a:bodyPr/>
          <a:lstStyle/>
          <a:p>
            <a:r>
              <a:rPr lang="en-US"/>
              <a:t>Click icon to add picture</a:t>
            </a:r>
            <a:endParaRPr lang="en-GB"/>
          </a:p>
        </p:txBody>
      </p:sp>
    </p:spTree>
    <p:extLst>
      <p:ext uri="{BB962C8B-B14F-4D97-AF65-F5344CB8AC3E}">
        <p14:creationId xmlns:p14="http://schemas.microsoft.com/office/powerpoint/2010/main" val="35332813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Divider Green">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4114" y="5744999"/>
            <a:ext cx="10089180" cy="535531"/>
          </a:xfrm>
        </p:spPr>
        <p:txBody>
          <a:bodyPr/>
          <a:lstStyle>
            <a:lvl1pPr>
              <a:defRPr>
                <a:solidFill>
                  <a:schemeClr val="bg2"/>
                </a:solidFill>
              </a:defRPr>
            </a:lvl1pPr>
          </a:lstStyle>
          <a:p>
            <a:r>
              <a:rPr lang="en-US"/>
              <a:t>Click to edit Master title style</a:t>
            </a:r>
            <a:endParaRPr lang="en-GB"/>
          </a:p>
        </p:txBody>
      </p:sp>
      <p:sp>
        <p:nvSpPr>
          <p:cNvPr id="4" name="Picture Placeholder 3"/>
          <p:cNvSpPr>
            <a:spLocks noGrp="1"/>
          </p:cNvSpPr>
          <p:nvPr>
            <p:ph type="pic" sz="quarter" idx="10"/>
          </p:nvPr>
        </p:nvSpPr>
        <p:spPr>
          <a:xfrm>
            <a:off x="0" y="-1"/>
            <a:ext cx="12192000" cy="5225143"/>
          </a:xfrm>
        </p:spPr>
        <p:txBody>
          <a:bodyPr/>
          <a:lstStyle/>
          <a:p>
            <a:r>
              <a:rPr lang="en-US"/>
              <a:t>Click icon to add picture</a:t>
            </a:r>
            <a:endParaRPr lang="en-GB"/>
          </a:p>
        </p:txBody>
      </p:sp>
    </p:spTree>
    <p:extLst>
      <p:ext uri="{BB962C8B-B14F-4D97-AF65-F5344CB8AC3E}">
        <p14:creationId xmlns:p14="http://schemas.microsoft.com/office/powerpoint/2010/main" val="33293977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ection Divider Purpl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4114" y="5744999"/>
            <a:ext cx="10089180" cy="535531"/>
          </a:xfrm>
        </p:spPr>
        <p:txBody>
          <a:bodyPr/>
          <a:lstStyle>
            <a:lvl1pPr>
              <a:defRPr>
                <a:solidFill>
                  <a:schemeClr val="bg2"/>
                </a:solidFill>
              </a:defRPr>
            </a:lvl1pPr>
          </a:lstStyle>
          <a:p>
            <a:r>
              <a:rPr lang="en-US"/>
              <a:t>Click to edit Master title style</a:t>
            </a:r>
            <a:endParaRPr lang="en-GB"/>
          </a:p>
        </p:txBody>
      </p:sp>
      <p:sp>
        <p:nvSpPr>
          <p:cNvPr id="4" name="Picture Placeholder 3"/>
          <p:cNvSpPr>
            <a:spLocks noGrp="1"/>
          </p:cNvSpPr>
          <p:nvPr>
            <p:ph type="pic" sz="quarter" idx="10"/>
          </p:nvPr>
        </p:nvSpPr>
        <p:spPr>
          <a:xfrm>
            <a:off x="0" y="-1"/>
            <a:ext cx="12192000" cy="5225143"/>
          </a:xfrm>
        </p:spPr>
        <p:txBody>
          <a:bodyPr/>
          <a:lstStyle/>
          <a:p>
            <a:r>
              <a:rPr lang="en-US"/>
              <a:t>Click icon to add picture</a:t>
            </a:r>
            <a:endParaRPr lang="en-GB"/>
          </a:p>
        </p:txBody>
      </p:sp>
    </p:spTree>
    <p:extLst>
      <p:ext uri="{BB962C8B-B14F-4D97-AF65-F5344CB8AC3E}">
        <p14:creationId xmlns:p14="http://schemas.microsoft.com/office/powerpoint/2010/main" val="27330131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Divider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4114" y="5744999"/>
            <a:ext cx="10089180" cy="535531"/>
          </a:xfrm>
        </p:spPr>
        <p:txBody>
          <a:bodyPr/>
          <a:lstStyle>
            <a:lvl1pPr>
              <a:defRPr>
                <a:solidFill>
                  <a:schemeClr val="bg2"/>
                </a:solidFill>
              </a:defRPr>
            </a:lvl1pPr>
          </a:lstStyle>
          <a:p>
            <a:r>
              <a:rPr lang="en-US"/>
              <a:t>Click to edit Master title style</a:t>
            </a:r>
            <a:endParaRPr lang="en-GB"/>
          </a:p>
        </p:txBody>
      </p:sp>
      <p:sp>
        <p:nvSpPr>
          <p:cNvPr id="4" name="Picture Placeholder 3"/>
          <p:cNvSpPr>
            <a:spLocks noGrp="1"/>
          </p:cNvSpPr>
          <p:nvPr>
            <p:ph type="pic" sz="quarter" idx="10"/>
          </p:nvPr>
        </p:nvSpPr>
        <p:spPr>
          <a:xfrm>
            <a:off x="0" y="-1"/>
            <a:ext cx="12192000" cy="5225143"/>
          </a:xfrm>
        </p:spPr>
        <p:txBody>
          <a:bodyPr/>
          <a:lstStyle/>
          <a:p>
            <a:r>
              <a:rPr lang="en-US"/>
              <a:t>Click icon to add picture</a:t>
            </a:r>
            <a:endParaRPr lang="en-GB"/>
          </a:p>
        </p:txBody>
      </p:sp>
    </p:spTree>
    <p:extLst>
      <p:ext uri="{BB962C8B-B14F-4D97-AF65-F5344CB8AC3E}">
        <p14:creationId xmlns:p14="http://schemas.microsoft.com/office/powerpoint/2010/main" val="18802097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tx1"/>
        </a:solidFill>
        <a:effectLst/>
      </p:bgPr>
    </p:bg>
    <p:spTree>
      <p:nvGrpSpPr>
        <p:cNvPr id="1" name=""/>
        <p:cNvGrpSpPr/>
        <p:nvPr/>
      </p:nvGrpSpPr>
      <p:grpSpPr>
        <a:xfrm>
          <a:off x="0" y="0"/>
          <a:ext cx="0" cy="0"/>
          <a:chOff x="0" y="0"/>
          <a:chExt cx="0" cy="0"/>
        </a:xfrm>
      </p:grpSpPr>
      <p:sp>
        <p:nvSpPr>
          <p:cNvPr id="3" name="TextBox 2"/>
          <p:cNvSpPr txBox="1"/>
          <p:nvPr userDrawn="1"/>
        </p:nvSpPr>
        <p:spPr>
          <a:xfrm>
            <a:off x="3935186" y="4288971"/>
            <a:ext cx="4321629" cy="1538883"/>
          </a:xfrm>
          <a:prstGeom prst="rect">
            <a:avLst/>
          </a:prstGeom>
          <a:noFill/>
        </p:spPr>
        <p:txBody>
          <a:bodyPr wrap="square" rtlCol="0">
            <a:spAutoFit/>
          </a:bodyPr>
          <a:lstStyle/>
          <a:p>
            <a:pPr algn="ctr"/>
            <a:r>
              <a:rPr lang="en-GB" sz="6600" b="1" dirty="0">
                <a:solidFill>
                  <a:schemeClr val="bg1"/>
                </a:solidFill>
              </a:rPr>
              <a:t>Thank you</a:t>
            </a:r>
          </a:p>
          <a:p>
            <a:pPr algn="ctr"/>
            <a:r>
              <a:rPr lang="en-GB" sz="2800" dirty="0">
                <a:solidFill>
                  <a:schemeClr val="bg1"/>
                </a:solidFill>
              </a:rPr>
              <a:t>www.malariaconsortium.org</a:t>
            </a:r>
          </a:p>
        </p:txBody>
      </p:sp>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2000" y="657082"/>
            <a:ext cx="3526971" cy="166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9152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FCC40-A572-4DC5-3C47-868A23CAA1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79FDBD-A2D7-FB6C-4595-5C301E3AF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FE6137-0DB2-0DE4-6DA5-EB8A249782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F79197-9F72-3548-9296-8BC8C91548D2}"/>
              </a:ext>
            </a:extLst>
          </p:cNvPr>
          <p:cNvSpPr>
            <a:spLocks noGrp="1"/>
          </p:cNvSpPr>
          <p:nvPr>
            <p:ph type="dt" sz="half" idx="10"/>
          </p:nvPr>
        </p:nvSpPr>
        <p:spPr/>
        <p:txBody>
          <a:bodyPr/>
          <a:lstStyle/>
          <a:p>
            <a:fld id="{5A4AF9FA-D7FE-453E-9245-38147D80E285}" type="datetimeFigureOut">
              <a:rPr lang="en-US" smtClean="0"/>
              <a:t>2/26/26</a:t>
            </a:fld>
            <a:endParaRPr lang="en-US"/>
          </a:p>
        </p:txBody>
      </p:sp>
      <p:sp>
        <p:nvSpPr>
          <p:cNvPr id="6" name="Footer Placeholder 5">
            <a:extLst>
              <a:ext uri="{FF2B5EF4-FFF2-40B4-BE49-F238E27FC236}">
                <a16:creationId xmlns:a16="http://schemas.microsoft.com/office/drawing/2014/main" id="{7C98565B-2F04-4C12-32E1-C7480E199A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108FC4-64A4-2A56-A3A2-3A80761811BC}"/>
              </a:ext>
            </a:extLst>
          </p:cNvPr>
          <p:cNvSpPr>
            <a:spLocks noGrp="1"/>
          </p:cNvSpPr>
          <p:nvPr>
            <p:ph type="sldNum" sz="quarter" idx="12"/>
          </p:nvPr>
        </p:nvSpPr>
        <p:spPr/>
        <p:txBody>
          <a:bodyPr/>
          <a:lstStyle/>
          <a:p>
            <a:fld id="{D3945387-E978-493D-B6BE-A9915E7FB7DD}" type="slidenum">
              <a:rPr lang="en-US" smtClean="0"/>
              <a:t>‹#›</a:t>
            </a:fld>
            <a:endParaRPr lang="en-US"/>
          </a:p>
        </p:txBody>
      </p:sp>
    </p:spTree>
    <p:extLst>
      <p:ext uri="{BB962C8B-B14F-4D97-AF65-F5344CB8AC3E}">
        <p14:creationId xmlns:p14="http://schemas.microsoft.com/office/powerpoint/2010/main" val="10601042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EEDA4-1AA0-58C7-81EF-8DD5CC20503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G"/>
          </a:p>
        </p:txBody>
      </p:sp>
      <p:sp>
        <p:nvSpPr>
          <p:cNvPr id="3" name="Subtitle 2">
            <a:extLst>
              <a:ext uri="{FF2B5EF4-FFF2-40B4-BE49-F238E27FC236}">
                <a16:creationId xmlns:a16="http://schemas.microsoft.com/office/drawing/2014/main" id="{FD8B9D58-6BA5-9985-B524-102CBC3F94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G"/>
          </a:p>
        </p:txBody>
      </p:sp>
      <p:sp>
        <p:nvSpPr>
          <p:cNvPr id="4" name="Date Placeholder 3">
            <a:extLst>
              <a:ext uri="{FF2B5EF4-FFF2-40B4-BE49-F238E27FC236}">
                <a16:creationId xmlns:a16="http://schemas.microsoft.com/office/drawing/2014/main" id="{92995419-9B85-744D-E0AA-5AC01C7F581F}"/>
              </a:ext>
            </a:extLst>
          </p:cNvPr>
          <p:cNvSpPr>
            <a:spLocks noGrp="1"/>
          </p:cNvSpPr>
          <p:nvPr>
            <p:ph type="dt" sz="half" idx="10"/>
          </p:nvPr>
        </p:nvSpPr>
        <p:spPr/>
        <p:txBody>
          <a:bodyPr/>
          <a:lstStyle/>
          <a:p>
            <a:fld id="{2BE8683E-C494-CE40-A40F-62E9FCB8B9C3}" type="datetimeFigureOut">
              <a:rPr lang="en-NG" smtClean="0"/>
              <a:t>2/26/26</a:t>
            </a:fld>
            <a:endParaRPr lang="en-NG"/>
          </a:p>
        </p:txBody>
      </p:sp>
      <p:sp>
        <p:nvSpPr>
          <p:cNvPr id="5" name="Footer Placeholder 4">
            <a:extLst>
              <a:ext uri="{FF2B5EF4-FFF2-40B4-BE49-F238E27FC236}">
                <a16:creationId xmlns:a16="http://schemas.microsoft.com/office/drawing/2014/main" id="{793BA130-84F7-053E-171E-90C5E102AD18}"/>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C247FB17-3BB2-6D97-F3D6-2B4060E1F4A2}"/>
              </a:ext>
            </a:extLst>
          </p:cNvPr>
          <p:cNvSpPr>
            <a:spLocks noGrp="1"/>
          </p:cNvSpPr>
          <p:nvPr>
            <p:ph type="sldNum" sz="quarter" idx="12"/>
          </p:nvPr>
        </p:nvSpPr>
        <p:spPr/>
        <p:txBody>
          <a:bodyPr/>
          <a:lstStyle/>
          <a:p>
            <a:fld id="{1ADB6255-9F10-DF4C-A1E5-6C084150DF62}" type="slidenum">
              <a:rPr lang="en-NG" smtClean="0"/>
              <a:t>‹#›</a:t>
            </a:fld>
            <a:endParaRPr lang="en-NG"/>
          </a:p>
        </p:txBody>
      </p:sp>
    </p:spTree>
    <p:extLst>
      <p:ext uri="{BB962C8B-B14F-4D97-AF65-F5344CB8AC3E}">
        <p14:creationId xmlns:p14="http://schemas.microsoft.com/office/powerpoint/2010/main" val="27184151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Image slide 01">
    <p:bg>
      <p:bgPr>
        <a:solidFill>
          <a:schemeClr val="bg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20"/>
          </p:nvPr>
        </p:nvSpPr>
        <p:spPr>
          <a:xfrm>
            <a:off x="7205133" y="0"/>
            <a:ext cx="4986867" cy="6858000"/>
          </a:xfrm>
          <a:prstGeom prst="rect">
            <a:avLst/>
          </a:prstGeom>
        </p:spPr>
        <p:txBody>
          <a:bodyPr rtlCol="0">
            <a:normAutofit/>
          </a:bodyPr>
          <a:lstStyle/>
          <a:p>
            <a:pPr lvl="0"/>
            <a:r>
              <a:rPr lang="en-US" noProof="0"/>
              <a:t>Click icon to add picture</a:t>
            </a:r>
            <a:endParaRPr lang="en-GB" noProof="0"/>
          </a:p>
        </p:txBody>
      </p:sp>
      <p:sp>
        <p:nvSpPr>
          <p:cNvPr id="6" name="Text Placeholder 7"/>
          <p:cNvSpPr>
            <a:spLocks noGrp="1"/>
          </p:cNvSpPr>
          <p:nvPr>
            <p:ph type="body" sz="quarter" idx="11" hasCustomPrompt="1"/>
          </p:nvPr>
        </p:nvSpPr>
        <p:spPr>
          <a:xfrm>
            <a:off x="889000" y="2057400"/>
            <a:ext cx="6096001" cy="4598893"/>
          </a:xfrm>
        </p:spPr>
        <p:txBody>
          <a:bodyPr/>
          <a:lstStyle>
            <a:lvl1pPr>
              <a:lnSpc>
                <a:spcPct val="100000"/>
              </a:lnSpc>
              <a:spcBef>
                <a:spcPts val="800"/>
              </a:spcBef>
              <a:spcAft>
                <a:spcPts val="0"/>
              </a:spcAft>
              <a:defRPr sz="2400"/>
            </a:lvl1pPr>
            <a:lvl2pPr>
              <a:lnSpc>
                <a:spcPct val="100000"/>
              </a:lnSpc>
              <a:spcBef>
                <a:spcPts val="800"/>
              </a:spcBef>
              <a:spcAft>
                <a:spcPts val="0"/>
              </a:spcAft>
              <a:buClr>
                <a:srgbClr val="006A6F"/>
              </a:buClr>
              <a:defRPr sz="2400"/>
            </a:lvl2pPr>
            <a:lvl3pPr>
              <a:lnSpc>
                <a:spcPct val="100000"/>
              </a:lnSpc>
              <a:spcBef>
                <a:spcPts val="800"/>
              </a:spcBef>
              <a:spcAft>
                <a:spcPts val="0"/>
              </a:spcAft>
              <a:buClr>
                <a:srgbClr val="006A6F"/>
              </a:buClr>
              <a:defRPr sz="2400"/>
            </a:lvl3pPr>
          </a:lstStyle>
          <a:p>
            <a:pPr lvl="0"/>
            <a:r>
              <a:rPr lang="en-US" dirty="0"/>
              <a:t>Click to enter text</a:t>
            </a:r>
          </a:p>
          <a:p>
            <a:pPr lvl="1"/>
            <a:r>
              <a:rPr lang="en-US" dirty="0"/>
              <a:t>First level</a:t>
            </a:r>
          </a:p>
          <a:p>
            <a:pPr lvl="1"/>
            <a:r>
              <a:rPr lang="en-US" dirty="0"/>
              <a:t>Bullet</a:t>
            </a:r>
          </a:p>
          <a:p>
            <a:pPr lvl="2"/>
            <a:r>
              <a:rPr lang="en-US" dirty="0"/>
              <a:t>Second level</a:t>
            </a:r>
          </a:p>
        </p:txBody>
      </p:sp>
      <p:sp>
        <p:nvSpPr>
          <p:cNvPr id="7" name="Text Placeholder 6"/>
          <p:cNvSpPr>
            <a:spLocks noGrp="1"/>
          </p:cNvSpPr>
          <p:nvPr>
            <p:ph type="body" sz="quarter" idx="21" hasCustomPrompt="1"/>
          </p:nvPr>
        </p:nvSpPr>
        <p:spPr>
          <a:xfrm>
            <a:off x="889000" y="825433"/>
            <a:ext cx="6096001" cy="683329"/>
          </a:xfrm>
        </p:spPr>
        <p:txBody>
          <a:bodyPr wrap="square" rIns="0" anchor="ctr" anchorCtr="0">
            <a:spAutoFit/>
          </a:bodyPr>
          <a:lstStyle>
            <a:lvl1pPr>
              <a:defRPr sz="4267" b="1">
                <a:solidFill>
                  <a:srgbClr val="006A6F"/>
                </a:solidFill>
                <a:latin typeface="+mj-lt"/>
                <a:cs typeface="Arial" panose="020B0604020202020204" pitchFamily="34" charset="0"/>
              </a:defRPr>
            </a:lvl1pPr>
          </a:lstStyle>
          <a:p>
            <a:r>
              <a:rPr lang="en-US" dirty="0"/>
              <a:t>Text slide + image</a:t>
            </a:r>
          </a:p>
        </p:txBody>
      </p:sp>
    </p:spTree>
    <p:extLst>
      <p:ext uri="{BB962C8B-B14F-4D97-AF65-F5344CB8AC3E}">
        <p14:creationId xmlns:p14="http://schemas.microsoft.com/office/powerpoint/2010/main" val="34145368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Section Divider 0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4115" y="5745000"/>
            <a:ext cx="10089180" cy="646331"/>
          </a:xfrm>
        </p:spPr>
        <p:txBody>
          <a:bodyPr/>
          <a:lstStyle>
            <a:lvl1pPr>
              <a:defRPr>
                <a:solidFill>
                  <a:schemeClr val="bg2"/>
                </a:solidFill>
              </a:defRPr>
            </a:lvl1pPr>
          </a:lstStyle>
          <a:p>
            <a:r>
              <a:rPr lang="en-GB"/>
              <a:t>Click to edit Master title style</a:t>
            </a:r>
          </a:p>
        </p:txBody>
      </p:sp>
      <p:sp>
        <p:nvSpPr>
          <p:cNvPr id="4" name="Picture Placeholder 3"/>
          <p:cNvSpPr>
            <a:spLocks noGrp="1"/>
          </p:cNvSpPr>
          <p:nvPr>
            <p:ph type="pic" sz="quarter" idx="10"/>
          </p:nvPr>
        </p:nvSpPr>
        <p:spPr>
          <a:xfrm>
            <a:off x="0" y="1"/>
            <a:ext cx="12192000" cy="5225143"/>
          </a:xfrm>
        </p:spPr>
        <p:txBody>
          <a:bodyPr/>
          <a:lstStyle/>
          <a:p>
            <a:r>
              <a:rPr lang="en-GB"/>
              <a:t>Click icon to add picture</a:t>
            </a:r>
          </a:p>
        </p:txBody>
      </p:sp>
    </p:spTree>
    <p:extLst>
      <p:ext uri="{BB962C8B-B14F-4D97-AF65-F5344CB8AC3E}">
        <p14:creationId xmlns:p14="http://schemas.microsoft.com/office/powerpoint/2010/main" val="42012667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ext Slide 1-Column">
    <p:bg>
      <p:bgPr>
        <a:solidFill>
          <a:schemeClr val="bg2"/>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2" hasCustomPrompt="1"/>
          </p:nvPr>
        </p:nvSpPr>
        <p:spPr>
          <a:xfrm>
            <a:off x="888999" y="825433"/>
            <a:ext cx="10100277" cy="683329"/>
          </a:xfrm>
        </p:spPr>
        <p:txBody>
          <a:bodyPr rIns="0" anchor="ctr" anchorCtr="0">
            <a:spAutoFit/>
          </a:bodyPr>
          <a:lstStyle>
            <a:lvl1pPr>
              <a:defRPr sz="4267" b="1">
                <a:solidFill>
                  <a:srgbClr val="007C71"/>
                </a:solidFill>
                <a:latin typeface="+mj-lt"/>
                <a:cs typeface="Arial" panose="020B0604020202020204" pitchFamily="34" charset="0"/>
              </a:defRPr>
            </a:lvl1pPr>
          </a:lstStyle>
          <a:p>
            <a:r>
              <a:rPr lang="en-US" dirty="0"/>
              <a:t>Text slide 1-column</a:t>
            </a:r>
          </a:p>
        </p:txBody>
      </p:sp>
      <p:sp>
        <p:nvSpPr>
          <p:cNvPr id="8" name="Text Placeholder 7"/>
          <p:cNvSpPr>
            <a:spLocks noGrp="1"/>
          </p:cNvSpPr>
          <p:nvPr>
            <p:ph type="body" sz="quarter" idx="11"/>
          </p:nvPr>
        </p:nvSpPr>
        <p:spPr>
          <a:xfrm>
            <a:off x="888999" y="2150534"/>
            <a:ext cx="10100277" cy="4505761"/>
          </a:xfrm>
        </p:spPr>
        <p:txBody>
          <a:bodyPr/>
          <a:lstStyle>
            <a:lvl1pPr>
              <a:defRPr sz="2400"/>
            </a:lvl1pPr>
            <a:lvl2pPr marL="380990" indent="-380990">
              <a:lnSpc>
                <a:spcPct val="100000"/>
              </a:lnSpc>
              <a:spcBef>
                <a:spcPts val="0"/>
              </a:spcBef>
              <a:spcAft>
                <a:spcPts val="800"/>
              </a:spcAft>
              <a:buClr>
                <a:srgbClr val="006A6F"/>
              </a:buClr>
              <a:buFont typeface="Arial" panose="020B0604020202020204" pitchFamily="34" charset="0"/>
              <a:buChar char="•"/>
              <a:defRPr sz="2400"/>
            </a:lvl2pPr>
            <a:lvl3pPr>
              <a:spcBef>
                <a:spcPts val="0"/>
              </a:spcBef>
              <a:spcAft>
                <a:spcPts val="800"/>
              </a:spcAft>
              <a:buClr>
                <a:srgbClr val="006A6F"/>
              </a:buClr>
              <a:defRPr sz="2400"/>
            </a:lvl3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229630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11106151" cy="4519084"/>
          </a:xfrm>
        </p:spPr>
        <p:txBody>
          <a:bodyPr/>
          <a:lstStyle>
            <a:lvl1pPr>
              <a:spcBef>
                <a:spcPts val="800"/>
              </a:spcBef>
              <a:spcAft>
                <a:spcPts val="0"/>
              </a:spcAft>
              <a:defRPr sz="1867" b="0" baseline="0"/>
            </a:lvl1pPr>
            <a:lvl2pPr marL="228594" indent="-228594">
              <a:spcBef>
                <a:spcPts val="800"/>
              </a:spcBef>
              <a:spcAft>
                <a:spcPts val="0"/>
              </a:spcAft>
              <a:buClr>
                <a:schemeClr val="accent3">
                  <a:lumMod val="75000"/>
                </a:schemeClr>
              </a:buClr>
              <a:buFont typeface="Wingdings" panose="05000000000000000000" pitchFamily="2" charset="2"/>
              <a:buChar char="§"/>
              <a:defRPr sz="1733"/>
            </a:lvl2pPr>
            <a:lvl3pPr marL="457189" indent="-228594">
              <a:spcBef>
                <a:spcPts val="800"/>
              </a:spcBef>
              <a:spcAft>
                <a:spcPts val="0"/>
              </a:spcAft>
              <a:buClr>
                <a:srgbClr val="3086AB"/>
              </a:buClr>
              <a:buFont typeface="Arial" panose="020B0604020202020204" pitchFamily="34" charset="0"/>
              <a:buChar char="•"/>
              <a:tabLst/>
              <a:defRPr baseline="0"/>
            </a:lvl3pPr>
            <a:lvl4pPr marL="687900" indent="-230712">
              <a:spcBef>
                <a:spcPts val="800"/>
              </a:spcBef>
              <a:spcAft>
                <a:spcPts val="0"/>
              </a:spcAft>
              <a:buFont typeface="Arial" panose="020B0604020202020204" pitchFamily="34" charset="0"/>
              <a:buChar char="-"/>
              <a:tabLst/>
              <a:defRPr baseline="0"/>
            </a:lvl4pPr>
            <a:lvl5pPr marL="916494" indent="-228594">
              <a:spcBef>
                <a:spcPts val="800"/>
              </a:spcBef>
              <a:spcAft>
                <a:spcPts val="0"/>
              </a:spcAft>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355062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1_Cover 03">
    <p:bg>
      <p:bgPr>
        <a:solidFill>
          <a:schemeClr val="tx1"/>
        </a:solidFill>
        <a:effectLst/>
      </p:bgPr>
    </p:bg>
    <p:spTree>
      <p:nvGrpSpPr>
        <p:cNvPr id="1" name=""/>
        <p:cNvGrpSpPr/>
        <p:nvPr/>
      </p:nvGrpSpPr>
      <p:grpSpPr>
        <a:xfrm>
          <a:off x="0" y="0"/>
          <a:ext cx="0" cy="0"/>
          <a:chOff x="0" y="0"/>
          <a:chExt cx="0" cy="0"/>
        </a:xfrm>
      </p:grpSpPr>
      <p:sp>
        <p:nvSpPr>
          <p:cNvPr id="7" name="Picture Placeholder 10"/>
          <p:cNvSpPr>
            <a:spLocks noGrp="1"/>
          </p:cNvSpPr>
          <p:nvPr>
            <p:ph type="pic" sz="quarter" idx="13"/>
          </p:nvPr>
        </p:nvSpPr>
        <p:spPr>
          <a:xfrm>
            <a:off x="7179733" y="0"/>
            <a:ext cx="5012267" cy="6858000"/>
          </a:xfrm>
          <a:prstGeom prst="rect">
            <a:avLst/>
          </a:prstGeom>
        </p:spPr>
        <p:txBody>
          <a:bodyPr rtlCol="0">
            <a:normAutofit/>
          </a:bodyPr>
          <a:lstStyle>
            <a:lvl1pPr>
              <a:defRPr>
                <a:solidFill>
                  <a:schemeClr val="bg1"/>
                </a:solidFill>
              </a:defRPr>
            </a:lvl1pPr>
          </a:lstStyle>
          <a:p>
            <a:pPr lvl="0"/>
            <a:r>
              <a:rPr lang="en-US" noProof="0"/>
              <a:t>Click icon to add picture</a:t>
            </a:r>
            <a:endParaRPr lang="en-GB" noProof="0"/>
          </a:p>
        </p:txBody>
      </p:sp>
      <p:sp>
        <p:nvSpPr>
          <p:cNvPr id="15" name="Text Placeholder 5"/>
          <p:cNvSpPr>
            <a:spLocks noGrp="1"/>
          </p:cNvSpPr>
          <p:nvPr>
            <p:ph type="body" sz="quarter" idx="10" hasCustomPrompt="1"/>
          </p:nvPr>
        </p:nvSpPr>
        <p:spPr>
          <a:xfrm>
            <a:off x="501560" y="5708072"/>
            <a:ext cx="5594440" cy="411064"/>
          </a:xfrm>
          <a:prstGeom prst="rect">
            <a:avLst/>
          </a:prstGeom>
        </p:spPr>
        <p:txBody>
          <a:bodyPr/>
          <a:lstStyle>
            <a:lvl1pPr>
              <a:defRPr>
                <a:solidFill>
                  <a:schemeClr val="bg1"/>
                </a:solidFill>
              </a:defRPr>
            </a:lvl1pPr>
          </a:lstStyle>
          <a:p>
            <a:r>
              <a:rPr lang="en-GB" altLang="en-US" dirty="0"/>
              <a:t>Event Name / Event Date</a:t>
            </a:r>
          </a:p>
        </p:txBody>
      </p:sp>
      <p:sp>
        <p:nvSpPr>
          <p:cNvPr id="16" name="Text Placeholder 5"/>
          <p:cNvSpPr>
            <a:spLocks noGrp="1"/>
          </p:cNvSpPr>
          <p:nvPr>
            <p:ph type="body" sz="quarter" idx="16" hasCustomPrompt="1"/>
          </p:nvPr>
        </p:nvSpPr>
        <p:spPr>
          <a:xfrm>
            <a:off x="501560" y="5303838"/>
            <a:ext cx="5594440" cy="402017"/>
          </a:xfrm>
          <a:prstGeom prst="rect">
            <a:avLst/>
          </a:prstGeom>
        </p:spPr>
        <p:txBody>
          <a:bodyPr/>
          <a:lstStyle>
            <a:lvl1pPr>
              <a:defRPr>
                <a:solidFill>
                  <a:schemeClr val="bg1"/>
                </a:solidFill>
              </a:defRPr>
            </a:lvl1pPr>
          </a:lstStyle>
          <a:p>
            <a:r>
              <a:rPr lang="en-GB" altLang="en-US" dirty="0"/>
              <a:t>Presenter Name</a:t>
            </a:r>
          </a:p>
        </p:txBody>
      </p:sp>
      <p:sp>
        <p:nvSpPr>
          <p:cNvPr id="12" name="Text Placeholder 5"/>
          <p:cNvSpPr>
            <a:spLocks noGrp="1"/>
          </p:cNvSpPr>
          <p:nvPr>
            <p:ph type="body" sz="quarter" idx="17" hasCustomPrompt="1"/>
          </p:nvPr>
        </p:nvSpPr>
        <p:spPr>
          <a:xfrm>
            <a:off x="501560" y="3227992"/>
            <a:ext cx="5594440" cy="1795113"/>
          </a:xfrm>
          <a:prstGeom prst="rect">
            <a:avLst/>
          </a:prstGeom>
        </p:spPr>
        <p:txBody>
          <a:bodyPr/>
          <a:lstStyle>
            <a:lvl1pPr>
              <a:defRPr sz="3733" b="1">
                <a:solidFill>
                  <a:schemeClr val="bg1"/>
                </a:solidFill>
              </a:defRPr>
            </a:lvl1pPr>
          </a:lstStyle>
          <a:p>
            <a:r>
              <a:rPr lang="en-US" dirty="0"/>
              <a:t>Click to edit Master title</a:t>
            </a:r>
            <a:endParaRPr lang="en-GB" altLang="en-US" dirty="0"/>
          </a:p>
        </p:txBody>
      </p:sp>
      <p:pic>
        <p:nvPicPr>
          <p:cNvPr id="8"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01561" y="447214"/>
            <a:ext cx="2851628" cy="134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0324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Image slide 02">
    <p:bg>
      <p:bgPr>
        <a:solidFill>
          <a:schemeClr val="bg2"/>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6"/>
          </p:nvPr>
        </p:nvSpPr>
        <p:spPr>
          <a:xfrm>
            <a:off x="6743951" y="106542"/>
            <a:ext cx="2797984" cy="2822924"/>
          </a:xfrm>
          <a:prstGeom prst="rect">
            <a:avLst/>
          </a:prstGeom>
        </p:spPr>
        <p:txBody>
          <a:bodyPr rtlCol="0">
            <a:normAutofit/>
          </a:bodyPr>
          <a:lstStyle>
            <a:lvl1pPr>
              <a:defRPr/>
            </a:lvl1pPr>
          </a:lstStyle>
          <a:p>
            <a:pPr lvl="0"/>
            <a:r>
              <a:rPr lang="en-US" noProof="0"/>
              <a:t>Click icon to add picture</a:t>
            </a:r>
            <a:endParaRPr lang="en-GB" noProof="0" dirty="0"/>
          </a:p>
        </p:txBody>
      </p:sp>
      <p:sp>
        <p:nvSpPr>
          <p:cNvPr id="13" name="Picture Placeholder 3"/>
          <p:cNvSpPr>
            <a:spLocks noGrp="1"/>
          </p:cNvSpPr>
          <p:nvPr>
            <p:ph type="pic" sz="quarter" idx="21"/>
          </p:nvPr>
        </p:nvSpPr>
        <p:spPr>
          <a:xfrm>
            <a:off x="9631086" y="106541"/>
            <a:ext cx="2442381" cy="6658325"/>
          </a:xfrm>
          <a:prstGeom prst="rect">
            <a:avLst/>
          </a:prstGeom>
        </p:spPr>
        <p:txBody>
          <a:bodyPr rtlCol="0">
            <a:normAutofit/>
          </a:bodyPr>
          <a:lstStyle>
            <a:lvl1pPr>
              <a:defRPr/>
            </a:lvl1pPr>
          </a:lstStyle>
          <a:p>
            <a:pPr lvl="0"/>
            <a:r>
              <a:rPr lang="en-US" noProof="0"/>
              <a:t>Click icon to add picture</a:t>
            </a:r>
            <a:endParaRPr lang="en-GB" noProof="0" dirty="0"/>
          </a:p>
        </p:txBody>
      </p:sp>
      <p:sp>
        <p:nvSpPr>
          <p:cNvPr id="15" name="Text Placeholder 7"/>
          <p:cNvSpPr>
            <a:spLocks noGrp="1"/>
          </p:cNvSpPr>
          <p:nvPr>
            <p:ph type="body" sz="quarter" idx="11" hasCustomPrompt="1"/>
          </p:nvPr>
        </p:nvSpPr>
        <p:spPr>
          <a:xfrm>
            <a:off x="888999" y="2057400"/>
            <a:ext cx="5672668" cy="4598893"/>
          </a:xfrm>
        </p:spPr>
        <p:txBody>
          <a:bodyPr/>
          <a:lstStyle>
            <a:lvl1pPr>
              <a:lnSpc>
                <a:spcPct val="100000"/>
              </a:lnSpc>
              <a:spcBef>
                <a:spcPts val="800"/>
              </a:spcBef>
              <a:spcAft>
                <a:spcPts val="0"/>
              </a:spcAft>
              <a:defRPr sz="2400"/>
            </a:lvl1pPr>
            <a:lvl2pPr>
              <a:lnSpc>
                <a:spcPct val="100000"/>
              </a:lnSpc>
              <a:spcBef>
                <a:spcPts val="800"/>
              </a:spcBef>
              <a:spcAft>
                <a:spcPts val="0"/>
              </a:spcAft>
              <a:buClr>
                <a:srgbClr val="006A6F"/>
              </a:buClr>
              <a:defRPr sz="2400"/>
            </a:lvl2pPr>
            <a:lvl3pPr>
              <a:lnSpc>
                <a:spcPct val="100000"/>
              </a:lnSpc>
              <a:spcBef>
                <a:spcPts val="800"/>
              </a:spcBef>
              <a:spcAft>
                <a:spcPts val="0"/>
              </a:spcAft>
              <a:buClr>
                <a:srgbClr val="006A6F"/>
              </a:buClr>
              <a:defRPr sz="2400"/>
            </a:lvl3pPr>
          </a:lstStyle>
          <a:p>
            <a:pPr lvl="0"/>
            <a:r>
              <a:rPr lang="en-US" dirty="0"/>
              <a:t>Click to enter text</a:t>
            </a:r>
          </a:p>
        </p:txBody>
      </p:sp>
      <p:sp>
        <p:nvSpPr>
          <p:cNvPr id="16" name="Picture Placeholder 3"/>
          <p:cNvSpPr>
            <a:spLocks noGrp="1"/>
          </p:cNvSpPr>
          <p:nvPr>
            <p:ph type="pic" sz="quarter" idx="22"/>
          </p:nvPr>
        </p:nvSpPr>
        <p:spPr>
          <a:xfrm>
            <a:off x="6743951" y="3010608"/>
            <a:ext cx="2797984" cy="3754259"/>
          </a:xfrm>
          <a:prstGeom prst="rect">
            <a:avLst/>
          </a:prstGeom>
        </p:spPr>
        <p:txBody>
          <a:bodyPr rtlCol="0">
            <a:normAutofit/>
          </a:bodyPr>
          <a:lstStyle>
            <a:lvl1pPr>
              <a:defRPr/>
            </a:lvl1pPr>
          </a:lstStyle>
          <a:p>
            <a:pPr lvl="0"/>
            <a:r>
              <a:rPr lang="en-US" noProof="0"/>
              <a:t>Click icon to add picture</a:t>
            </a:r>
            <a:endParaRPr lang="en-GB" noProof="0" dirty="0"/>
          </a:p>
        </p:txBody>
      </p:sp>
      <p:sp>
        <p:nvSpPr>
          <p:cNvPr id="8" name="Text Placeholder 6"/>
          <p:cNvSpPr>
            <a:spLocks noGrp="1"/>
          </p:cNvSpPr>
          <p:nvPr>
            <p:ph type="body" sz="quarter" idx="23" hasCustomPrompt="1"/>
          </p:nvPr>
        </p:nvSpPr>
        <p:spPr>
          <a:xfrm>
            <a:off x="888999" y="825433"/>
            <a:ext cx="5672668" cy="683329"/>
          </a:xfrm>
        </p:spPr>
        <p:txBody>
          <a:bodyPr wrap="square" rIns="0" anchor="ctr" anchorCtr="0">
            <a:spAutoFit/>
          </a:bodyPr>
          <a:lstStyle>
            <a:lvl1pPr>
              <a:defRPr sz="4267" b="1">
                <a:solidFill>
                  <a:srgbClr val="007C71"/>
                </a:solidFill>
                <a:latin typeface="+mj-lt"/>
                <a:cs typeface="Arial" panose="020B0604020202020204" pitchFamily="34" charset="0"/>
              </a:defRPr>
            </a:lvl1pPr>
          </a:lstStyle>
          <a:p>
            <a:r>
              <a:rPr lang="en-US" dirty="0"/>
              <a:t>Text slide + image 02</a:t>
            </a:r>
          </a:p>
        </p:txBody>
      </p:sp>
    </p:spTree>
    <p:extLst>
      <p:ext uri="{BB962C8B-B14F-4D97-AF65-F5344CB8AC3E}">
        <p14:creationId xmlns:p14="http://schemas.microsoft.com/office/powerpoint/2010/main" val="35893697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B824CB-DA1F-6D6F-D2A7-5A28D48A2038}"/>
              </a:ext>
            </a:extLst>
          </p:cNvPr>
          <p:cNvSpPr/>
          <p:nvPr userDrawn="1"/>
        </p:nvSpPr>
        <p:spPr>
          <a:xfrm>
            <a:off x="0" y="0"/>
            <a:ext cx="4051882"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6">
            <a:extLst>
              <a:ext uri="{FF2B5EF4-FFF2-40B4-BE49-F238E27FC236}">
                <a16:creationId xmlns:a16="http://schemas.microsoft.com/office/drawing/2014/main" id="{575226E3-13BA-ACB7-7C9B-1CA4B807B2C2}"/>
              </a:ext>
            </a:extLst>
          </p:cNvPr>
          <p:cNvSpPr>
            <a:spLocks noGrp="1"/>
          </p:cNvSpPr>
          <p:nvPr>
            <p:ph type="body" sz="quarter" idx="10"/>
          </p:nvPr>
        </p:nvSpPr>
        <p:spPr>
          <a:xfrm>
            <a:off x="305885" y="2028836"/>
            <a:ext cx="3440112" cy="2800328"/>
          </a:xfrm>
        </p:spPr>
        <p:txBody>
          <a:bodyPr anchor="ctr">
            <a:normAutofit/>
          </a:bodyPr>
          <a:lstStyle>
            <a:lvl1pPr marL="0" indent="0" algn="ctr">
              <a:buNone/>
              <a:defRPr sz="3600" b="1" i="0">
                <a:solidFill>
                  <a:schemeClr val="bg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Click to edit Master</a:t>
            </a:r>
            <a:endParaRPr lang="en-GB" dirty="0"/>
          </a:p>
        </p:txBody>
      </p:sp>
      <p:sp>
        <p:nvSpPr>
          <p:cNvPr id="9" name="Text Placeholder 8">
            <a:extLst>
              <a:ext uri="{FF2B5EF4-FFF2-40B4-BE49-F238E27FC236}">
                <a16:creationId xmlns:a16="http://schemas.microsoft.com/office/drawing/2014/main" id="{26BA9B1E-CDB8-530A-3328-6FF12D3C6D89}"/>
              </a:ext>
            </a:extLst>
          </p:cNvPr>
          <p:cNvSpPr>
            <a:spLocks noGrp="1"/>
          </p:cNvSpPr>
          <p:nvPr>
            <p:ph type="body" sz="quarter" idx="11"/>
          </p:nvPr>
        </p:nvSpPr>
        <p:spPr>
          <a:xfrm>
            <a:off x="4479925" y="957263"/>
            <a:ext cx="7172383" cy="4943475"/>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235348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C8B54-32EE-BABD-161F-0D0FF810AA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01301D2-69A3-D1E9-A98E-3165DCD1DF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6787A34-6676-6808-8356-6869F790649F}"/>
              </a:ext>
            </a:extLst>
          </p:cNvPr>
          <p:cNvSpPr>
            <a:spLocks noGrp="1"/>
          </p:cNvSpPr>
          <p:nvPr>
            <p:ph type="dt" sz="half" idx="10"/>
          </p:nvPr>
        </p:nvSpPr>
        <p:spPr/>
        <p:txBody>
          <a:bodyPr/>
          <a:lstStyle/>
          <a:p>
            <a:fld id="{AED274D2-B970-48AE-B440-894F8A206F32}" type="datetimeFigureOut">
              <a:rPr lang="en-GB" smtClean="0"/>
              <a:t>26/02/2026</a:t>
            </a:fld>
            <a:endParaRPr lang="en-GB"/>
          </a:p>
        </p:txBody>
      </p:sp>
      <p:sp>
        <p:nvSpPr>
          <p:cNvPr id="5" name="Footer Placeholder 4">
            <a:extLst>
              <a:ext uri="{FF2B5EF4-FFF2-40B4-BE49-F238E27FC236}">
                <a16:creationId xmlns:a16="http://schemas.microsoft.com/office/drawing/2014/main" id="{23ECEA6E-18D0-672A-6251-B84D7A0D7F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B03829-7A4C-4427-DBB3-98F4F5C63228}"/>
              </a:ext>
            </a:extLst>
          </p:cNvPr>
          <p:cNvSpPr>
            <a:spLocks noGrp="1"/>
          </p:cNvSpPr>
          <p:nvPr>
            <p:ph type="sldNum" sz="quarter" idx="12"/>
          </p:nvPr>
        </p:nvSpPr>
        <p:spPr/>
        <p:txBody>
          <a:bodyPr/>
          <a:lstStyle/>
          <a:p>
            <a:fld id="{4A4135BB-28F1-4D13-954B-1DD33F745663}" type="slidenum">
              <a:rPr lang="en-GB" smtClean="0"/>
              <a:t>‹#›</a:t>
            </a:fld>
            <a:endParaRPr lang="en-GB"/>
          </a:p>
        </p:txBody>
      </p:sp>
    </p:spTree>
    <p:extLst>
      <p:ext uri="{BB962C8B-B14F-4D97-AF65-F5344CB8AC3E}">
        <p14:creationId xmlns:p14="http://schemas.microsoft.com/office/powerpoint/2010/main" val="39765110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9EF2-CB9D-1174-7860-F02EE41A14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3F0A7A-F8EC-CA86-A327-02977DBE51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186A67-6132-3F36-EA42-FE3C088355A5}"/>
              </a:ext>
            </a:extLst>
          </p:cNvPr>
          <p:cNvSpPr>
            <a:spLocks noGrp="1"/>
          </p:cNvSpPr>
          <p:nvPr>
            <p:ph type="dt" sz="half" idx="10"/>
          </p:nvPr>
        </p:nvSpPr>
        <p:spPr/>
        <p:txBody>
          <a:bodyPr/>
          <a:lstStyle/>
          <a:p>
            <a:fld id="{AED274D2-B970-48AE-B440-894F8A206F32}" type="datetimeFigureOut">
              <a:rPr lang="en-GB" smtClean="0"/>
              <a:t>26/02/2026</a:t>
            </a:fld>
            <a:endParaRPr lang="en-GB"/>
          </a:p>
        </p:txBody>
      </p:sp>
      <p:sp>
        <p:nvSpPr>
          <p:cNvPr id="5" name="Footer Placeholder 4">
            <a:extLst>
              <a:ext uri="{FF2B5EF4-FFF2-40B4-BE49-F238E27FC236}">
                <a16:creationId xmlns:a16="http://schemas.microsoft.com/office/drawing/2014/main" id="{E77B5D6D-CD7B-342F-B71A-F1F5581193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B4BBBB-08A9-813F-033E-B0D4E6009D37}"/>
              </a:ext>
            </a:extLst>
          </p:cNvPr>
          <p:cNvSpPr>
            <a:spLocks noGrp="1"/>
          </p:cNvSpPr>
          <p:nvPr>
            <p:ph type="sldNum" sz="quarter" idx="12"/>
          </p:nvPr>
        </p:nvSpPr>
        <p:spPr/>
        <p:txBody>
          <a:bodyPr/>
          <a:lstStyle/>
          <a:p>
            <a:fld id="{4A4135BB-28F1-4D13-954B-1DD33F745663}" type="slidenum">
              <a:rPr lang="en-GB" smtClean="0"/>
              <a:t>‹#›</a:t>
            </a:fld>
            <a:endParaRPr lang="en-GB"/>
          </a:p>
        </p:txBody>
      </p:sp>
    </p:spTree>
    <p:extLst>
      <p:ext uri="{BB962C8B-B14F-4D97-AF65-F5344CB8AC3E}">
        <p14:creationId xmlns:p14="http://schemas.microsoft.com/office/powerpoint/2010/main" val="209138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5FBA8-C715-5448-CC12-E48890AFC1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FE4C93-E730-F51E-018C-2237FC47B7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54FC4B-33FA-4052-961B-199049BCB5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C8622A-1889-D1F1-BDE5-0BCD45CC02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59332A-6B59-08DB-BC17-21837C9F1E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6E2F78-1455-2BF4-7C15-B908EB8EE30F}"/>
              </a:ext>
            </a:extLst>
          </p:cNvPr>
          <p:cNvSpPr>
            <a:spLocks noGrp="1"/>
          </p:cNvSpPr>
          <p:nvPr>
            <p:ph type="dt" sz="half" idx="10"/>
          </p:nvPr>
        </p:nvSpPr>
        <p:spPr/>
        <p:txBody>
          <a:bodyPr/>
          <a:lstStyle/>
          <a:p>
            <a:fld id="{5A4AF9FA-D7FE-453E-9245-38147D80E285}" type="datetimeFigureOut">
              <a:rPr lang="en-US" smtClean="0"/>
              <a:t>2/26/26</a:t>
            </a:fld>
            <a:endParaRPr lang="en-US"/>
          </a:p>
        </p:txBody>
      </p:sp>
      <p:sp>
        <p:nvSpPr>
          <p:cNvPr id="8" name="Footer Placeholder 7">
            <a:extLst>
              <a:ext uri="{FF2B5EF4-FFF2-40B4-BE49-F238E27FC236}">
                <a16:creationId xmlns:a16="http://schemas.microsoft.com/office/drawing/2014/main" id="{3E09D71A-AEA4-41B3-AE86-82CEE2BFB7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519152-D16A-32C5-723A-6D2DD356184C}"/>
              </a:ext>
            </a:extLst>
          </p:cNvPr>
          <p:cNvSpPr>
            <a:spLocks noGrp="1"/>
          </p:cNvSpPr>
          <p:nvPr>
            <p:ph type="sldNum" sz="quarter" idx="12"/>
          </p:nvPr>
        </p:nvSpPr>
        <p:spPr/>
        <p:txBody>
          <a:bodyPr/>
          <a:lstStyle/>
          <a:p>
            <a:fld id="{D3945387-E978-493D-B6BE-A9915E7FB7DD}" type="slidenum">
              <a:rPr lang="en-US" smtClean="0"/>
              <a:t>‹#›</a:t>
            </a:fld>
            <a:endParaRPr lang="en-US"/>
          </a:p>
        </p:txBody>
      </p:sp>
    </p:spTree>
    <p:extLst>
      <p:ext uri="{BB962C8B-B14F-4D97-AF65-F5344CB8AC3E}">
        <p14:creationId xmlns:p14="http://schemas.microsoft.com/office/powerpoint/2010/main" val="27009938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B09E-AEBB-F60A-C9C8-5B89B0335F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E04889-4825-39B3-125E-F25C83F480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B6F366-9FCC-DF5D-6365-5C66916718B8}"/>
              </a:ext>
            </a:extLst>
          </p:cNvPr>
          <p:cNvSpPr>
            <a:spLocks noGrp="1"/>
          </p:cNvSpPr>
          <p:nvPr>
            <p:ph type="dt" sz="half" idx="10"/>
          </p:nvPr>
        </p:nvSpPr>
        <p:spPr/>
        <p:txBody>
          <a:bodyPr/>
          <a:lstStyle/>
          <a:p>
            <a:fld id="{AED274D2-B970-48AE-B440-894F8A206F32}" type="datetimeFigureOut">
              <a:rPr lang="en-GB" smtClean="0"/>
              <a:t>26/02/2026</a:t>
            </a:fld>
            <a:endParaRPr lang="en-GB"/>
          </a:p>
        </p:txBody>
      </p:sp>
      <p:sp>
        <p:nvSpPr>
          <p:cNvPr id="5" name="Footer Placeholder 4">
            <a:extLst>
              <a:ext uri="{FF2B5EF4-FFF2-40B4-BE49-F238E27FC236}">
                <a16:creationId xmlns:a16="http://schemas.microsoft.com/office/drawing/2014/main" id="{0B9B4F0B-0DCB-6EC7-9E9C-F8C8D141F0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8EAE1C-5286-295E-81A6-9A386DA49999}"/>
              </a:ext>
            </a:extLst>
          </p:cNvPr>
          <p:cNvSpPr>
            <a:spLocks noGrp="1"/>
          </p:cNvSpPr>
          <p:nvPr>
            <p:ph type="sldNum" sz="quarter" idx="12"/>
          </p:nvPr>
        </p:nvSpPr>
        <p:spPr/>
        <p:txBody>
          <a:bodyPr/>
          <a:lstStyle/>
          <a:p>
            <a:fld id="{4A4135BB-28F1-4D13-954B-1DD33F745663}" type="slidenum">
              <a:rPr lang="en-GB" smtClean="0"/>
              <a:t>‹#›</a:t>
            </a:fld>
            <a:endParaRPr lang="en-GB"/>
          </a:p>
        </p:txBody>
      </p:sp>
    </p:spTree>
    <p:extLst>
      <p:ext uri="{BB962C8B-B14F-4D97-AF65-F5344CB8AC3E}">
        <p14:creationId xmlns:p14="http://schemas.microsoft.com/office/powerpoint/2010/main" val="23233295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44F43-A3FB-747A-F1B7-C9E94A1DFE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DA5953-BF21-664C-36CD-0797FE6AF2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9D062E0-88A8-C55F-C651-349F1B8198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800524A-D64B-D428-EEB2-A702149D86B6}"/>
              </a:ext>
            </a:extLst>
          </p:cNvPr>
          <p:cNvSpPr>
            <a:spLocks noGrp="1"/>
          </p:cNvSpPr>
          <p:nvPr>
            <p:ph type="dt" sz="half" idx="10"/>
          </p:nvPr>
        </p:nvSpPr>
        <p:spPr/>
        <p:txBody>
          <a:bodyPr/>
          <a:lstStyle/>
          <a:p>
            <a:fld id="{AED274D2-B970-48AE-B440-894F8A206F32}" type="datetimeFigureOut">
              <a:rPr lang="en-GB" smtClean="0"/>
              <a:t>26/02/2026</a:t>
            </a:fld>
            <a:endParaRPr lang="en-GB"/>
          </a:p>
        </p:txBody>
      </p:sp>
      <p:sp>
        <p:nvSpPr>
          <p:cNvPr id="6" name="Footer Placeholder 5">
            <a:extLst>
              <a:ext uri="{FF2B5EF4-FFF2-40B4-BE49-F238E27FC236}">
                <a16:creationId xmlns:a16="http://schemas.microsoft.com/office/drawing/2014/main" id="{60AAC932-C88F-DDF7-D7B9-4B1B07D790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9916F6-39C3-463D-9205-FDEFA69F2760}"/>
              </a:ext>
            </a:extLst>
          </p:cNvPr>
          <p:cNvSpPr>
            <a:spLocks noGrp="1"/>
          </p:cNvSpPr>
          <p:nvPr>
            <p:ph type="sldNum" sz="quarter" idx="12"/>
          </p:nvPr>
        </p:nvSpPr>
        <p:spPr/>
        <p:txBody>
          <a:bodyPr/>
          <a:lstStyle/>
          <a:p>
            <a:fld id="{4A4135BB-28F1-4D13-954B-1DD33F745663}" type="slidenum">
              <a:rPr lang="en-GB" smtClean="0"/>
              <a:t>‹#›</a:t>
            </a:fld>
            <a:endParaRPr lang="en-GB"/>
          </a:p>
        </p:txBody>
      </p:sp>
    </p:spTree>
    <p:extLst>
      <p:ext uri="{BB962C8B-B14F-4D97-AF65-F5344CB8AC3E}">
        <p14:creationId xmlns:p14="http://schemas.microsoft.com/office/powerpoint/2010/main" val="24131858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72516-4C54-8BAD-1333-1C27E3B7ACC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5C118F-0382-EFD7-D58A-CBCB5D503A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443C2F-CA7A-76C0-1C1F-0CBB01E7AA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A80FFC-D799-1B87-905C-521AAFF957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6B8A23-8E83-CA25-D00F-01AA8BDBCB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B0A3B4-432A-D373-60ED-6CA4916A8642}"/>
              </a:ext>
            </a:extLst>
          </p:cNvPr>
          <p:cNvSpPr>
            <a:spLocks noGrp="1"/>
          </p:cNvSpPr>
          <p:nvPr>
            <p:ph type="dt" sz="half" idx="10"/>
          </p:nvPr>
        </p:nvSpPr>
        <p:spPr/>
        <p:txBody>
          <a:bodyPr/>
          <a:lstStyle/>
          <a:p>
            <a:fld id="{AED274D2-B970-48AE-B440-894F8A206F32}" type="datetimeFigureOut">
              <a:rPr lang="en-GB" smtClean="0"/>
              <a:t>26/02/2026</a:t>
            </a:fld>
            <a:endParaRPr lang="en-GB"/>
          </a:p>
        </p:txBody>
      </p:sp>
      <p:sp>
        <p:nvSpPr>
          <p:cNvPr id="8" name="Footer Placeholder 7">
            <a:extLst>
              <a:ext uri="{FF2B5EF4-FFF2-40B4-BE49-F238E27FC236}">
                <a16:creationId xmlns:a16="http://schemas.microsoft.com/office/drawing/2014/main" id="{63F6CAF0-947C-EB75-57BD-4D7A3A0682E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6501467-71AF-400A-3D3F-2A4BF6AE556C}"/>
              </a:ext>
            </a:extLst>
          </p:cNvPr>
          <p:cNvSpPr>
            <a:spLocks noGrp="1"/>
          </p:cNvSpPr>
          <p:nvPr>
            <p:ph type="sldNum" sz="quarter" idx="12"/>
          </p:nvPr>
        </p:nvSpPr>
        <p:spPr/>
        <p:txBody>
          <a:bodyPr/>
          <a:lstStyle/>
          <a:p>
            <a:fld id="{4A4135BB-28F1-4D13-954B-1DD33F745663}" type="slidenum">
              <a:rPr lang="en-GB" smtClean="0"/>
              <a:t>‹#›</a:t>
            </a:fld>
            <a:endParaRPr lang="en-GB"/>
          </a:p>
        </p:txBody>
      </p:sp>
    </p:spTree>
    <p:extLst>
      <p:ext uri="{BB962C8B-B14F-4D97-AF65-F5344CB8AC3E}">
        <p14:creationId xmlns:p14="http://schemas.microsoft.com/office/powerpoint/2010/main" val="10124868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F765D-53EF-B7A5-37C6-3EE341DD6C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706711-7EA5-C7F0-BC7B-8CA8DAD02C22}"/>
              </a:ext>
            </a:extLst>
          </p:cNvPr>
          <p:cNvSpPr>
            <a:spLocks noGrp="1"/>
          </p:cNvSpPr>
          <p:nvPr>
            <p:ph type="dt" sz="half" idx="10"/>
          </p:nvPr>
        </p:nvSpPr>
        <p:spPr/>
        <p:txBody>
          <a:bodyPr/>
          <a:lstStyle/>
          <a:p>
            <a:fld id="{AED274D2-B970-48AE-B440-894F8A206F32}" type="datetimeFigureOut">
              <a:rPr lang="en-GB" smtClean="0"/>
              <a:t>26/02/2026</a:t>
            </a:fld>
            <a:endParaRPr lang="en-GB"/>
          </a:p>
        </p:txBody>
      </p:sp>
      <p:sp>
        <p:nvSpPr>
          <p:cNvPr id="4" name="Footer Placeholder 3">
            <a:extLst>
              <a:ext uri="{FF2B5EF4-FFF2-40B4-BE49-F238E27FC236}">
                <a16:creationId xmlns:a16="http://schemas.microsoft.com/office/drawing/2014/main" id="{4083C321-B70D-EC8A-C89A-2655BE68BC9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B42973-908B-AAEB-8637-FC726204275B}"/>
              </a:ext>
            </a:extLst>
          </p:cNvPr>
          <p:cNvSpPr>
            <a:spLocks noGrp="1"/>
          </p:cNvSpPr>
          <p:nvPr>
            <p:ph type="sldNum" sz="quarter" idx="12"/>
          </p:nvPr>
        </p:nvSpPr>
        <p:spPr/>
        <p:txBody>
          <a:bodyPr/>
          <a:lstStyle/>
          <a:p>
            <a:fld id="{4A4135BB-28F1-4D13-954B-1DD33F745663}" type="slidenum">
              <a:rPr lang="en-GB" smtClean="0"/>
              <a:t>‹#›</a:t>
            </a:fld>
            <a:endParaRPr lang="en-GB"/>
          </a:p>
        </p:txBody>
      </p:sp>
    </p:spTree>
    <p:extLst>
      <p:ext uri="{BB962C8B-B14F-4D97-AF65-F5344CB8AC3E}">
        <p14:creationId xmlns:p14="http://schemas.microsoft.com/office/powerpoint/2010/main" val="21306764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4FD858-7A0E-30BB-26F5-56AA7CE272B6}"/>
              </a:ext>
            </a:extLst>
          </p:cNvPr>
          <p:cNvSpPr>
            <a:spLocks noGrp="1"/>
          </p:cNvSpPr>
          <p:nvPr>
            <p:ph type="dt" sz="half" idx="10"/>
          </p:nvPr>
        </p:nvSpPr>
        <p:spPr/>
        <p:txBody>
          <a:bodyPr/>
          <a:lstStyle/>
          <a:p>
            <a:fld id="{AED274D2-B970-48AE-B440-894F8A206F32}" type="datetimeFigureOut">
              <a:rPr lang="en-GB" smtClean="0"/>
              <a:t>26/02/2026</a:t>
            </a:fld>
            <a:endParaRPr lang="en-GB"/>
          </a:p>
        </p:txBody>
      </p:sp>
      <p:sp>
        <p:nvSpPr>
          <p:cNvPr id="3" name="Footer Placeholder 2">
            <a:extLst>
              <a:ext uri="{FF2B5EF4-FFF2-40B4-BE49-F238E27FC236}">
                <a16:creationId xmlns:a16="http://schemas.microsoft.com/office/drawing/2014/main" id="{AB7CBDFC-75C3-ADC4-6816-9AC3FF5589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8B5A0D4-7B8C-54BB-EA67-DFFF379995A6}"/>
              </a:ext>
            </a:extLst>
          </p:cNvPr>
          <p:cNvSpPr>
            <a:spLocks noGrp="1"/>
          </p:cNvSpPr>
          <p:nvPr>
            <p:ph type="sldNum" sz="quarter" idx="12"/>
          </p:nvPr>
        </p:nvSpPr>
        <p:spPr/>
        <p:txBody>
          <a:bodyPr/>
          <a:lstStyle/>
          <a:p>
            <a:fld id="{4A4135BB-28F1-4D13-954B-1DD33F745663}" type="slidenum">
              <a:rPr lang="en-GB" smtClean="0"/>
              <a:t>‹#›</a:t>
            </a:fld>
            <a:endParaRPr lang="en-GB"/>
          </a:p>
        </p:txBody>
      </p:sp>
    </p:spTree>
    <p:extLst>
      <p:ext uri="{BB962C8B-B14F-4D97-AF65-F5344CB8AC3E}">
        <p14:creationId xmlns:p14="http://schemas.microsoft.com/office/powerpoint/2010/main" val="9681818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EDD01-DB64-5D57-19FA-2454A0EEB2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77E973D-D8B5-5BB8-E59F-21F4FFB01E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B7F04D6-5DAE-A473-9EAC-ECAD518B6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20C426-4091-464D-2E90-4BF73E7ABF64}"/>
              </a:ext>
            </a:extLst>
          </p:cNvPr>
          <p:cNvSpPr>
            <a:spLocks noGrp="1"/>
          </p:cNvSpPr>
          <p:nvPr>
            <p:ph type="dt" sz="half" idx="10"/>
          </p:nvPr>
        </p:nvSpPr>
        <p:spPr/>
        <p:txBody>
          <a:bodyPr/>
          <a:lstStyle/>
          <a:p>
            <a:fld id="{AED274D2-B970-48AE-B440-894F8A206F32}" type="datetimeFigureOut">
              <a:rPr lang="en-GB" smtClean="0"/>
              <a:t>26/02/2026</a:t>
            </a:fld>
            <a:endParaRPr lang="en-GB"/>
          </a:p>
        </p:txBody>
      </p:sp>
      <p:sp>
        <p:nvSpPr>
          <p:cNvPr id="6" name="Footer Placeholder 5">
            <a:extLst>
              <a:ext uri="{FF2B5EF4-FFF2-40B4-BE49-F238E27FC236}">
                <a16:creationId xmlns:a16="http://schemas.microsoft.com/office/drawing/2014/main" id="{01D3E1D8-4993-BE45-0482-5948FAA3CD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3B925A-1A56-3208-F6C9-A45BC8BDB214}"/>
              </a:ext>
            </a:extLst>
          </p:cNvPr>
          <p:cNvSpPr>
            <a:spLocks noGrp="1"/>
          </p:cNvSpPr>
          <p:nvPr>
            <p:ph type="sldNum" sz="quarter" idx="12"/>
          </p:nvPr>
        </p:nvSpPr>
        <p:spPr/>
        <p:txBody>
          <a:bodyPr/>
          <a:lstStyle/>
          <a:p>
            <a:fld id="{4A4135BB-28F1-4D13-954B-1DD33F745663}" type="slidenum">
              <a:rPr lang="en-GB" smtClean="0"/>
              <a:t>‹#›</a:t>
            </a:fld>
            <a:endParaRPr lang="en-GB"/>
          </a:p>
        </p:txBody>
      </p:sp>
    </p:spTree>
    <p:extLst>
      <p:ext uri="{BB962C8B-B14F-4D97-AF65-F5344CB8AC3E}">
        <p14:creationId xmlns:p14="http://schemas.microsoft.com/office/powerpoint/2010/main" val="7989396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24905-8916-E79D-27AF-BD92C7B070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45C756F-FE6F-5890-A398-81C227B586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CFE6509-C578-81BA-68CB-1017C37C0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35D73-2B13-6F97-FD64-565CCED9AE83}"/>
              </a:ext>
            </a:extLst>
          </p:cNvPr>
          <p:cNvSpPr>
            <a:spLocks noGrp="1"/>
          </p:cNvSpPr>
          <p:nvPr>
            <p:ph type="dt" sz="half" idx="10"/>
          </p:nvPr>
        </p:nvSpPr>
        <p:spPr/>
        <p:txBody>
          <a:bodyPr/>
          <a:lstStyle/>
          <a:p>
            <a:fld id="{AED274D2-B970-48AE-B440-894F8A206F32}" type="datetimeFigureOut">
              <a:rPr lang="en-GB" smtClean="0"/>
              <a:t>26/02/2026</a:t>
            </a:fld>
            <a:endParaRPr lang="en-GB"/>
          </a:p>
        </p:txBody>
      </p:sp>
      <p:sp>
        <p:nvSpPr>
          <p:cNvPr id="6" name="Footer Placeholder 5">
            <a:extLst>
              <a:ext uri="{FF2B5EF4-FFF2-40B4-BE49-F238E27FC236}">
                <a16:creationId xmlns:a16="http://schemas.microsoft.com/office/drawing/2014/main" id="{D8BB46F9-2BA1-CF0E-AE2A-56DB2118FE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9EE7D5-AB89-884C-94AA-19679231D3DA}"/>
              </a:ext>
            </a:extLst>
          </p:cNvPr>
          <p:cNvSpPr>
            <a:spLocks noGrp="1"/>
          </p:cNvSpPr>
          <p:nvPr>
            <p:ph type="sldNum" sz="quarter" idx="12"/>
          </p:nvPr>
        </p:nvSpPr>
        <p:spPr/>
        <p:txBody>
          <a:bodyPr/>
          <a:lstStyle/>
          <a:p>
            <a:fld id="{4A4135BB-28F1-4D13-954B-1DD33F745663}" type="slidenum">
              <a:rPr lang="en-GB" smtClean="0"/>
              <a:t>‹#›</a:t>
            </a:fld>
            <a:endParaRPr lang="en-GB"/>
          </a:p>
        </p:txBody>
      </p:sp>
    </p:spTree>
    <p:extLst>
      <p:ext uri="{BB962C8B-B14F-4D97-AF65-F5344CB8AC3E}">
        <p14:creationId xmlns:p14="http://schemas.microsoft.com/office/powerpoint/2010/main" val="27002724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76F99-DB0F-0D54-5B3A-1ECA33C9A9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5AF6DC-124B-3991-9FA7-7089C3BCE5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745AB1-0A61-C804-0E45-0BE96A31894A}"/>
              </a:ext>
            </a:extLst>
          </p:cNvPr>
          <p:cNvSpPr>
            <a:spLocks noGrp="1"/>
          </p:cNvSpPr>
          <p:nvPr>
            <p:ph type="dt" sz="half" idx="10"/>
          </p:nvPr>
        </p:nvSpPr>
        <p:spPr/>
        <p:txBody>
          <a:bodyPr/>
          <a:lstStyle/>
          <a:p>
            <a:fld id="{AED274D2-B970-48AE-B440-894F8A206F32}" type="datetimeFigureOut">
              <a:rPr lang="en-GB" smtClean="0"/>
              <a:t>26/02/2026</a:t>
            </a:fld>
            <a:endParaRPr lang="en-GB"/>
          </a:p>
        </p:txBody>
      </p:sp>
      <p:sp>
        <p:nvSpPr>
          <p:cNvPr id="5" name="Footer Placeholder 4">
            <a:extLst>
              <a:ext uri="{FF2B5EF4-FFF2-40B4-BE49-F238E27FC236}">
                <a16:creationId xmlns:a16="http://schemas.microsoft.com/office/drawing/2014/main" id="{2077EF72-25C0-45A6-FA0D-D60CD3B9F4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BEFAAF-9B8B-420C-2330-492E36F0F7B0}"/>
              </a:ext>
            </a:extLst>
          </p:cNvPr>
          <p:cNvSpPr>
            <a:spLocks noGrp="1"/>
          </p:cNvSpPr>
          <p:nvPr>
            <p:ph type="sldNum" sz="quarter" idx="12"/>
          </p:nvPr>
        </p:nvSpPr>
        <p:spPr/>
        <p:txBody>
          <a:bodyPr/>
          <a:lstStyle/>
          <a:p>
            <a:fld id="{4A4135BB-28F1-4D13-954B-1DD33F745663}" type="slidenum">
              <a:rPr lang="en-GB" smtClean="0"/>
              <a:t>‹#›</a:t>
            </a:fld>
            <a:endParaRPr lang="en-GB"/>
          </a:p>
        </p:txBody>
      </p:sp>
    </p:spTree>
    <p:extLst>
      <p:ext uri="{BB962C8B-B14F-4D97-AF65-F5344CB8AC3E}">
        <p14:creationId xmlns:p14="http://schemas.microsoft.com/office/powerpoint/2010/main" val="23922846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C0F5C3-DB90-A6F0-E582-9CB52B44EB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22A038-C341-A109-C4C1-21BB135F5E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C33672-8EED-1D31-6B00-EF5C24BB0679}"/>
              </a:ext>
            </a:extLst>
          </p:cNvPr>
          <p:cNvSpPr>
            <a:spLocks noGrp="1"/>
          </p:cNvSpPr>
          <p:nvPr>
            <p:ph type="dt" sz="half" idx="10"/>
          </p:nvPr>
        </p:nvSpPr>
        <p:spPr/>
        <p:txBody>
          <a:bodyPr/>
          <a:lstStyle/>
          <a:p>
            <a:fld id="{AED274D2-B970-48AE-B440-894F8A206F32}" type="datetimeFigureOut">
              <a:rPr lang="en-GB" smtClean="0"/>
              <a:t>26/02/2026</a:t>
            </a:fld>
            <a:endParaRPr lang="en-GB"/>
          </a:p>
        </p:txBody>
      </p:sp>
      <p:sp>
        <p:nvSpPr>
          <p:cNvPr id="5" name="Footer Placeholder 4">
            <a:extLst>
              <a:ext uri="{FF2B5EF4-FFF2-40B4-BE49-F238E27FC236}">
                <a16:creationId xmlns:a16="http://schemas.microsoft.com/office/drawing/2014/main" id="{5815E1E1-EAD3-B523-3256-9883C37C3D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16E00F-D1D6-D253-582D-AE149E226B43}"/>
              </a:ext>
            </a:extLst>
          </p:cNvPr>
          <p:cNvSpPr>
            <a:spLocks noGrp="1"/>
          </p:cNvSpPr>
          <p:nvPr>
            <p:ph type="sldNum" sz="quarter" idx="12"/>
          </p:nvPr>
        </p:nvSpPr>
        <p:spPr/>
        <p:txBody>
          <a:bodyPr/>
          <a:lstStyle/>
          <a:p>
            <a:fld id="{4A4135BB-28F1-4D13-954B-1DD33F745663}" type="slidenum">
              <a:rPr lang="en-GB" smtClean="0"/>
              <a:t>‹#›</a:t>
            </a:fld>
            <a:endParaRPr lang="en-GB"/>
          </a:p>
        </p:txBody>
      </p:sp>
    </p:spTree>
    <p:extLst>
      <p:ext uri="{BB962C8B-B14F-4D97-AF65-F5344CB8AC3E}">
        <p14:creationId xmlns:p14="http://schemas.microsoft.com/office/powerpoint/2010/main" val="16605612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Title and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7CCF-3D83-984A-93E3-1DEAEE324160}"/>
              </a:ext>
            </a:extLst>
          </p:cNvPr>
          <p:cNvSpPr>
            <a:spLocks noGrp="1"/>
          </p:cNvSpPr>
          <p:nvPr>
            <p:ph type="title" hasCustomPrompt="1"/>
          </p:nvPr>
        </p:nvSpPr>
        <p:spPr>
          <a:xfrm>
            <a:off x="5519936" y="1268760"/>
            <a:ext cx="3312368" cy="1143000"/>
          </a:xfrm>
          <a:prstGeom prst="rect">
            <a:avLst/>
          </a:prstGeom>
        </p:spPr>
        <p:txBody>
          <a:bodyPr/>
          <a:lstStyle/>
          <a:p>
            <a:r>
              <a:rPr lang="en-US"/>
              <a:t>CLICK TO EDIT MASTER TITLE</a:t>
            </a:r>
          </a:p>
        </p:txBody>
      </p:sp>
      <p:sp>
        <p:nvSpPr>
          <p:cNvPr id="5" name="Text Placeholder 4">
            <a:extLst>
              <a:ext uri="{FF2B5EF4-FFF2-40B4-BE49-F238E27FC236}">
                <a16:creationId xmlns:a16="http://schemas.microsoft.com/office/drawing/2014/main" id="{F070C88D-4E66-7545-9790-60A0A78E2DF8}"/>
              </a:ext>
            </a:extLst>
          </p:cNvPr>
          <p:cNvSpPr>
            <a:spLocks noGrp="1"/>
          </p:cNvSpPr>
          <p:nvPr>
            <p:ph type="body" sz="quarter" idx="11"/>
          </p:nvPr>
        </p:nvSpPr>
        <p:spPr>
          <a:xfrm>
            <a:off x="5519936" y="2411760"/>
            <a:ext cx="3169568" cy="365125"/>
          </a:xfrm>
          <a:prstGeom prst="rect">
            <a:avLst/>
          </a:prstGeom>
        </p:spPr>
        <p:txBody>
          <a:bodyPr>
            <a:normAutofit/>
          </a:bodyPr>
          <a:lstStyle>
            <a:lvl1pPr>
              <a:defRPr sz="1800">
                <a:latin typeface="+mn-lt"/>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1FE79233-B16A-BE48-90D9-55B486C0FF0B}"/>
              </a:ext>
            </a:extLst>
          </p:cNvPr>
          <p:cNvSpPr>
            <a:spLocks noGrp="1"/>
          </p:cNvSpPr>
          <p:nvPr>
            <p:ph type="pic" sz="quarter" idx="12"/>
          </p:nvPr>
        </p:nvSpPr>
        <p:spPr>
          <a:xfrm>
            <a:off x="0" y="1148462"/>
            <a:ext cx="4572000" cy="4572794"/>
          </a:xfrm>
          <a:prstGeom prst="rect">
            <a:avLst/>
          </a:prstGeom>
        </p:spPr>
        <p:txBody>
          <a:bodyPr/>
          <a:lstStyle/>
          <a:p>
            <a:r>
              <a:rPr lang="en-US"/>
              <a:t>Click icon to add picture</a:t>
            </a:r>
          </a:p>
        </p:txBody>
      </p:sp>
    </p:spTree>
    <p:extLst>
      <p:ext uri="{BB962C8B-B14F-4D97-AF65-F5344CB8AC3E}">
        <p14:creationId xmlns:p14="http://schemas.microsoft.com/office/powerpoint/2010/main" val="3431007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0DEA-A5D3-3FBE-C181-4A07376DA9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730E76-D9F4-C9A3-C408-AEB5FD5819D8}"/>
              </a:ext>
            </a:extLst>
          </p:cNvPr>
          <p:cNvSpPr>
            <a:spLocks noGrp="1"/>
          </p:cNvSpPr>
          <p:nvPr>
            <p:ph type="dt" sz="half" idx="10"/>
          </p:nvPr>
        </p:nvSpPr>
        <p:spPr/>
        <p:txBody>
          <a:bodyPr/>
          <a:lstStyle/>
          <a:p>
            <a:fld id="{5A4AF9FA-D7FE-453E-9245-38147D80E285}" type="datetimeFigureOut">
              <a:rPr lang="en-US" smtClean="0"/>
              <a:t>2/26/26</a:t>
            </a:fld>
            <a:endParaRPr lang="en-US"/>
          </a:p>
        </p:txBody>
      </p:sp>
      <p:sp>
        <p:nvSpPr>
          <p:cNvPr id="4" name="Footer Placeholder 3">
            <a:extLst>
              <a:ext uri="{FF2B5EF4-FFF2-40B4-BE49-F238E27FC236}">
                <a16:creationId xmlns:a16="http://schemas.microsoft.com/office/drawing/2014/main" id="{0612A806-1C0C-E58A-4004-70BB5E9651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C15DD0-6DCE-6457-B703-3415A746D734}"/>
              </a:ext>
            </a:extLst>
          </p:cNvPr>
          <p:cNvSpPr>
            <a:spLocks noGrp="1"/>
          </p:cNvSpPr>
          <p:nvPr>
            <p:ph type="sldNum" sz="quarter" idx="12"/>
          </p:nvPr>
        </p:nvSpPr>
        <p:spPr/>
        <p:txBody>
          <a:bodyPr/>
          <a:lstStyle/>
          <a:p>
            <a:fld id="{D3945387-E978-493D-B6BE-A9915E7FB7DD}" type="slidenum">
              <a:rPr lang="en-US" smtClean="0"/>
              <a:t>‹#›</a:t>
            </a:fld>
            <a:endParaRPr lang="en-US"/>
          </a:p>
        </p:txBody>
      </p:sp>
    </p:spTree>
    <p:extLst>
      <p:ext uri="{BB962C8B-B14F-4D97-AF65-F5344CB8AC3E}">
        <p14:creationId xmlns:p14="http://schemas.microsoft.com/office/powerpoint/2010/main" val="5564795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7E3A9736-47F5-B046-93E7-10647D3B40C5}"/>
              </a:ext>
            </a:extLst>
          </p:cNvPr>
          <p:cNvSpPr>
            <a:spLocks noGrp="1"/>
          </p:cNvSpPr>
          <p:nvPr>
            <p:ph type="tbl" sz="quarter" idx="10"/>
          </p:nvPr>
        </p:nvSpPr>
        <p:spPr>
          <a:xfrm>
            <a:off x="1487488" y="1772816"/>
            <a:ext cx="9505057" cy="4212407"/>
          </a:xfrm>
          <a:prstGeom prst="rect">
            <a:avLst/>
          </a:prstGeom>
        </p:spPr>
        <p:txBody>
          <a:bodyPr/>
          <a:lstStyle/>
          <a:p>
            <a:r>
              <a:rPr lang="en-US"/>
              <a:t>Click icon to add table</a:t>
            </a:r>
          </a:p>
        </p:txBody>
      </p:sp>
      <p:sp>
        <p:nvSpPr>
          <p:cNvPr id="4" name="Title 1">
            <a:extLst>
              <a:ext uri="{FF2B5EF4-FFF2-40B4-BE49-F238E27FC236}">
                <a16:creationId xmlns:a16="http://schemas.microsoft.com/office/drawing/2014/main" id="{F39F79E3-3087-034F-A38F-2410E1FDB502}"/>
              </a:ext>
            </a:extLst>
          </p:cNvPr>
          <p:cNvSpPr>
            <a:spLocks noGrp="1"/>
          </p:cNvSpPr>
          <p:nvPr>
            <p:ph type="title" hasCustomPrompt="1"/>
          </p:nvPr>
        </p:nvSpPr>
        <p:spPr>
          <a:xfrm>
            <a:off x="227515" y="105108"/>
            <a:ext cx="7286861" cy="959160"/>
          </a:xfrm>
          <a:prstGeom prst="rect">
            <a:avLst/>
          </a:prstGeom>
        </p:spPr>
        <p:txBody>
          <a:bodyPr anchor="b">
            <a:normAutofit/>
          </a:bodyPr>
          <a:lstStyle>
            <a:lvl1pPr>
              <a:defRPr sz="3600" b="1" i="0">
                <a:latin typeface="Poppins" pitchFamily="2" charset="77"/>
                <a:cs typeface="Poppins" pitchFamily="2" charset="77"/>
              </a:defRPr>
            </a:lvl1pPr>
          </a:lstStyle>
          <a:p>
            <a:r>
              <a:rPr lang="en-US"/>
              <a:t>Click to edit Master text styles</a:t>
            </a:r>
          </a:p>
        </p:txBody>
      </p:sp>
    </p:spTree>
    <p:extLst>
      <p:ext uri="{BB962C8B-B14F-4D97-AF65-F5344CB8AC3E}">
        <p14:creationId xmlns:p14="http://schemas.microsoft.com/office/powerpoint/2010/main" val="16154432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able">
    <p:spTree>
      <p:nvGrpSpPr>
        <p:cNvPr id="1" name=""/>
        <p:cNvGrpSpPr/>
        <p:nvPr/>
      </p:nvGrpSpPr>
      <p:grpSpPr>
        <a:xfrm>
          <a:off x="0" y="0"/>
          <a:ext cx="0" cy="0"/>
          <a:chOff x="0" y="0"/>
          <a:chExt cx="0" cy="0"/>
        </a:xfrm>
      </p:grpSpPr>
      <p:sp>
        <p:nvSpPr>
          <p:cNvPr id="131" name="Shape 131"/>
          <p:cNvSpPr>
            <a:spLocks noGrp="1"/>
          </p:cNvSpPr>
          <p:nvPr>
            <p:ph type="title"/>
          </p:nvPr>
        </p:nvSpPr>
        <p:spPr>
          <a:xfrm>
            <a:off x="227514" y="105107"/>
            <a:ext cx="7286862" cy="959161"/>
          </a:xfrm>
          <a:prstGeom prst="rect">
            <a:avLst/>
          </a:prstGeom>
        </p:spPr>
        <p:txBody>
          <a:bodyPr lIns="22859" tIns="22859" rIns="22859" bIns="22859" anchor="b"/>
          <a:lstStyle>
            <a:lvl1pPr>
              <a:defRPr sz="3600" b="1">
                <a:solidFill>
                  <a:srgbClr val="F36E20"/>
                </a:solidFill>
                <a:latin typeface="Poppins"/>
                <a:ea typeface="Poppins"/>
                <a:cs typeface="Poppins"/>
                <a:sym typeface="Poppins"/>
              </a:defRPr>
            </a:lvl1pPr>
          </a:lstStyle>
          <a:p>
            <a:r>
              <a:t>Title Text</a:t>
            </a:r>
          </a:p>
        </p:txBody>
      </p:sp>
      <p:sp>
        <p:nvSpPr>
          <p:cNvPr id="132" name="Shape 132"/>
          <p:cNvSpPr>
            <a:spLocks noGrp="1"/>
          </p:cNvSpPr>
          <p:nvPr>
            <p:ph type="sldNum" sz="quarter" idx="2"/>
          </p:nvPr>
        </p:nvSpPr>
        <p:spPr>
          <a:xfrm>
            <a:off x="8594424" y="6289041"/>
            <a:ext cx="143176" cy="134619"/>
          </a:xfrm>
          <a:prstGeom prst="rect">
            <a:avLst/>
          </a:prstGeom>
        </p:spPr>
        <p:txBody>
          <a:bodyPr lIns="22859" tIns="22859" rIns="22859" bIns="22859"/>
          <a:lstStyle>
            <a:lvl1pPr defTabSz="228600">
              <a:defRPr sz="600">
                <a:solidFill>
                  <a:srgbClr val="000000"/>
                </a:solidFill>
                <a:latin typeface="Roboto Light"/>
                <a:ea typeface="Roboto Light"/>
                <a:cs typeface="Roboto Light"/>
                <a:sym typeface="Roboto Light"/>
              </a:defRPr>
            </a:lvl1pPr>
          </a:lstStyle>
          <a:p>
            <a:fld id="{86CB4B4D-7CA3-9044-876B-883B54F8677D}" type="slidenum">
              <a:t>‹#›</a:t>
            </a:fld>
            <a:endParaRPr/>
          </a:p>
        </p:txBody>
      </p:sp>
    </p:spTree>
    <p:extLst>
      <p:ext uri="{BB962C8B-B14F-4D97-AF65-F5344CB8AC3E}">
        <p14:creationId xmlns:p14="http://schemas.microsoft.com/office/powerpoint/2010/main" val="3133907526"/>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45687610"/>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120" name="Shape 120"/>
          <p:cNvSpPr>
            <a:spLocks noGrp="1"/>
          </p:cNvSpPr>
          <p:nvPr>
            <p:ph type="title"/>
          </p:nvPr>
        </p:nvSpPr>
        <p:spPr>
          <a:xfrm>
            <a:off x="653069" y="3044825"/>
            <a:ext cx="4957156" cy="348478"/>
          </a:xfrm>
          <a:prstGeom prst="rect">
            <a:avLst/>
          </a:prstGeom>
        </p:spPr>
        <p:txBody>
          <a:bodyPr lIns="22859" tIns="22859" rIns="22859" bIns="22859"/>
          <a:lstStyle>
            <a:lvl1pPr>
              <a:defRPr sz="3600" b="1">
                <a:solidFill>
                  <a:srgbClr val="F36E20"/>
                </a:solidFill>
                <a:latin typeface="Poppins"/>
                <a:ea typeface="Poppins"/>
                <a:cs typeface="Poppins"/>
                <a:sym typeface="Poppins"/>
              </a:defRPr>
            </a:lvl1pPr>
          </a:lstStyle>
          <a:p>
            <a:r>
              <a:t>Title Text</a:t>
            </a:r>
          </a:p>
        </p:txBody>
      </p:sp>
      <p:sp>
        <p:nvSpPr>
          <p:cNvPr id="121" name="Shape 121"/>
          <p:cNvSpPr>
            <a:spLocks noGrp="1"/>
          </p:cNvSpPr>
          <p:nvPr>
            <p:ph type="body" sz="quarter" idx="1"/>
          </p:nvPr>
        </p:nvSpPr>
        <p:spPr>
          <a:xfrm>
            <a:off x="738794" y="3810000"/>
            <a:ext cx="3505201" cy="1365762"/>
          </a:xfrm>
          <a:prstGeom prst="rect">
            <a:avLst/>
          </a:prstGeom>
        </p:spPr>
        <p:txBody>
          <a:bodyPr lIns="22859" tIns="22859" rIns="22859" bIns="22859"/>
          <a:lstStyle>
            <a:lvl1pPr marL="0" indent="0">
              <a:spcBef>
                <a:spcPts val="500"/>
              </a:spcBef>
              <a:buSzTx/>
              <a:buFontTx/>
              <a:buNone/>
              <a:defRPr sz="1800">
                <a:latin typeface="Roboto Light"/>
                <a:ea typeface="Roboto Light"/>
                <a:cs typeface="Roboto Light"/>
                <a:sym typeface="Roboto Light"/>
              </a:defRPr>
            </a:lvl1pPr>
            <a:lvl2pPr marL="1143000" indent="-228600">
              <a:spcBef>
                <a:spcPts val="500"/>
              </a:spcBef>
              <a:buFontTx/>
              <a:buBlip>
                <a:blip r:embed="rId2"/>
              </a:buBlip>
              <a:defRPr sz="1800">
                <a:latin typeface="Roboto Light"/>
                <a:ea typeface="Roboto Light"/>
                <a:cs typeface="Roboto Light"/>
                <a:sym typeface="Roboto Light"/>
              </a:defRPr>
            </a:lvl2pPr>
            <a:lvl3pPr marL="2150267" indent="-321467">
              <a:spcBef>
                <a:spcPts val="500"/>
              </a:spcBef>
              <a:buFontTx/>
              <a:buBlip>
                <a:blip r:embed="rId2"/>
              </a:buBlip>
              <a:defRPr sz="1800">
                <a:latin typeface="Roboto Light"/>
                <a:ea typeface="Roboto Light"/>
                <a:cs typeface="Roboto Light"/>
                <a:sym typeface="Roboto Light"/>
              </a:defRPr>
            </a:lvl3pPr>
            <a:lvl4pPr marL="3000375" indent="-257175">
              <a:spcBef>
                <a:spcPts val="500"/>
              </a:spcBef>
              <a:buFontTx/>
              <a:buBlip>
                <a:blip r:embed="rId2"/>
              </a:buBlip>
              <a:defRPr sz="1800">
                <a:latin typeface="Roboto Light"/>
                <a:ea typeface="Roboto Light"/>
                <a:cs typeface="Roboto Light"/>
                <a:sym typeface="Roboto Light"/>
              </a:defRPr>
            </a:lvl4pPr>
            <a:lvl5pPr marL="3914775" indent="-257175">
              <a:spcBef>
                <a:spcPts val="500"/>
              </a:spcBef>
              <a:buFontTx/>
              <a:buBlip>
                <a:blip r:embed="rId2"/>
              </a:buBlip>
              <a:defRPr sz="1800">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2" name="Shape 122"/>
          <p:cNvSpPr>
            <a:spLocks noGrp="1"/>
          </p:cNvSpPr>
          <p:nvPr>
            <p:ph type="pic" sz="half" idx="13"/>
          </p:nvPr>
        </p:nvSpPr>
        <p:spPr>
          <a:xfrm>
            <a:off x="7620000" y="1313791"/>
            <a:ext cx="4572000" cy="4572795"/>
          </a:xfrm>
          <a:prstGeom prst="rect">
            <a:avLst/>
          </a:prstGeom>
        </p:spPr>
        <p:txBody>
          <a:bodyPr lIns="91439" tIns="45719" rIns="91439" bIns="45719">
            <a:noAutofit/>
          </a:bodyPr>
          <a:lstStyle/>
          <a:p>
            <a:endParaRPr/>
          </a:p>
        </p:txBody>
      </p:sp>
      <p:pic>
        <p:nvPicPr>
          <p:cNvPr id="123" name="image2.png" descr="Logo, pie chart&#10;&#10;Description automatically generated"/>
          <p:cNvPicPr>
            <a:picLocks noChangeAspect="1"/>
          </p:cNvPicPr>
          <p:nvPr/>
        </p:nvPicPr>
        <p:blipFill>
          <a:blip r:embed="rId3"/>
          <a:stretch>
            <a:fillRect/>
          </a:stretch>
        </p:blipFill>
        <p:spPr>
          <a:xfrm>
            <a:off x="110358" y="144966"/>
            <a:ext cx="1362703" cy="1286314"/>
          </a:xfrm>
          <a:prstGeom prst="rect">
            <a:avLst/>
          </a:prstGeom>
          <a:ln w="12700">
            <a:miter lim="400000"/>
          </a:ln>
        </p:spPr>
      </p:pic>
      <p:sp>
        <p:nvSpPr>
          <p:cNvPr id="124" name="Shape 124"/>
          <p:cNvSpPr>
            <a:spLocks noGrp="1"/>
          </p:cNvSpPr>
          <p:nvPr>
            <p:ph type="sldNum" sz="quarter" idx="2"/>
          </p:nvPr>
        </p:nvSpPr>
        <p:spPr>
          <a:xfrm>
            <a:off x="8594424" y="6289041"/>
            <a:ext cx="143176" cy="134619"/>
          </a:xfrm>
          <a:prstGeom prst="rect">
            <a:avLst/>
          </a:prstGeom>
        </p:spPr>
        <p:txBody>
          <a:bodyPr lIns="22859" tIns="22859" rIns="22859" bIns="22859"/>
          <a:lstStyle>
            <a:lvl1pPr defTabSz="228600">
              <a:defRPr sz="600">
                <a:solidFill>
                  <a:srgbClr val="000000"/>
                </a:solidFill>
                <a:latin typeface="Roboto Light"/>
                <a:ea typeface="Roboto Light"/>
                <a:cs typeface="Roboto Light"/>
                <a:sym typeface="Roboto Light"/>
              </a:defRPr>
            </a:lvl1pPr>
          </a:lstStyle>
          <a:p>
            <a:fld id="{86CB4B4D-7CA3-9044-876B-883B54F8677D}" type="slidenum">
              <a:t>‹#›</a:t>
            </a:fld>
            <a:endParaRPr/>
          </a:p>
        </p:txBody>
      </p:sp>
    </p:spTree>
    <p:extLst>
      <p:ext uri="{BB962C8B-B14F-4D97-AF65-F5344CB8AC3E}">
        <p14:creationId xmlns:p14="http://schemas.microsoft.com/office/powerpoint/2010/main" val="2703705494"/>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258DF-BBDB-C2FA-AFE4-3F1AD5628A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D3A915-4D09-FB00-E3C5-80C0C744406D}"/>
              </a:ext>
            </a:extLst>
          </p:cNvPr>
          <p:cNvSpPr>
            <a:spLocks noGrp="1"/>
          </p:cNvSpPr>
          <p:nvPr>
            <p:ph idx="1"/>
          </p:nvPr>
        </p:nvSpPr>
        <p:spPr>
          <a:xfrm>
            <a:off x="838200" y="1825625"/>
            <a:ext cx="10515600" cy="44905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30054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B824CB-DA1F-6D6F-D2A7-5A28D48A2038}"/>
              </a:ext>
            </a:extLst>
          </p:cNvPr>
          <p:cNvSpPr/>
          <p:nvPr userDrawn="1"/>
        </p:nvSpPr>
        <p:spPr>
          <a:xfrm>
            <a:off x="0" y="0"/>
            <a:ext cx="4051882"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a:extLst>
              <a:ext uri="{FF2B5EF4-FFF2-40B4-BE49-F238E27FC236}">
                <a16:creationId xmlns:a16="http://schemas.microsoft.com/office/drawing/2014/main" id="{575226E3-13BA-ACB7-7C9B-1CA4B807B2C2}"/>
              </a:ext>
            </a:extLst>
          </p:cNvPr>
          <p:cNvSpPr>
            <a:spLocks noGrp="1"/>
          </p:cNvSpPr>
          <p:nvPr>
            <p:ph type="body" sz="quarter" idx="10"/>
          </p:nvPr>
        </p:nvSpPr>
        <p:spPr>
          <a:xfrm>
            <a:off x="305885" y="2028836"/>
            <a:ext cx="3440112" cy="2800328"/>
          </a:xfrm>
        </p:spPr>
        <p:txBody>
          <a:bodyPr anchor="ctr">
            <a:normAutofit/>
          </a:bodyPr>
          <a:lstStyle>
            <a:lvl1pPr marL="0" indent="0" algn="ctr">
              <a:buNone/>
              <a:defRPr sz="3600" b="1" i="0">
                <a:solidFill>
                  <a:schemeClr val="bg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26BA9B1E-CDB8-530A-3328-6FF12D3C6D89}"/>
              </a:ext>
            </a:extLst>
          </p:cNvPr>
          <p:cNvSpPr>
            <a:spLocks noGrp="1"/>
          </p:cNvSpPr>
          <p:nvPr>
            <p:ph type="body" sz="quarter" idx="11"/>
          </p:nvPr>
        </p:nvSpPr>
        <p:spPr>
          <a:xfrm>
            <a:off x="4479925" y="957263"/>
            <a:ext cx="7172383" cy="494347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81997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3564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Section Divider 0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4114" y="5744999"/>
            <a:ext cx="10089180" cy="535531"/>
          </a:xfrm>
        </p:spPr>
        <p:txBody>
          <a:bodyPr/>
          <a:lstStyle>
            <a:lvl1pPr>
              <a:defRPr>
                <a:solidFill>
                  <a:schemeClr val="bg2"/>
                </a:solidFill>
              </a:defRPr>
            </a:lvl1pPr>
          </a:lstStyle>
          <a:p>
            <a:r>
              <a:rPr lang="en-US"/>
              <a:t>Click to edit Master title style</a:t>
            </a:r>
            <a:endParaRPr lang="en-GB"/>
          </a:p>
        </p:txBody>
      </p:sp>
      <p:sp>
        <p:nvSpPr>
          <p:cNvPr id="4" name="Picture Placeholder 3"/>
          <p:cNvSpPr>
            <a:spLocks noGrp="1"/>
          </p:cNvSpPr>
          <p:nvPr>
            <p:ph type="pic" sz="quarter" idx="10"/>
          </p:nvPr>
        </p:nvSpPr>
        <p:spPr>
          <a:xfrm>
            <a:off x="0" y="-1"/>
            <a:ext cx="12192000" cy="5225143"/>
          </a:xfrm>
        </p:spPr>
        <p:txBody>
          <a:bodyPr/>
          <a:lstStyle/>
          <a:p>
            <a:r>
              <a:rPr lang="en-US"/>
              <a:t>Click icon to add picture</a:t>
            </a:r>
            <a:endParaRPr lang="en-GB"/>
          </a:p>
        </p:txBody>
      </p:sp>
    </p:spTree>
    <p:extLst>
      <p:ext uri="{BB962C8B-B14F-4D97-AF65-F5344CB8AC3E}">
        <p14:creationId xmlns:p14="http://schemas.microsoft.com/office/powerpoint/2010/main" val="1179763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hank you slide">
    <p:bg>
      <p:bgPr>
        <a:solidFill>
          <a:schemeClr val="bg2"/>
        </a:solidFill>
        <a:effectLst/>
      </p:bgPr>
    </p:bg>
    <p:spTree>
      <p:nvGrpSpPr>
        <p:cNvPr id="1" name=""/>
        <p:cNvGrpSpPr/>
        <p:nvPr/>
      </p:nvGrpSpPr>
      <p:grpSpPr>
        <a:xfrm>
          <a:off x="0" y="0"/>
          <a:ext cx="0" cy="0"/>
          <a:chOff x="0" y="0"/>
          <a:chExt cx="0" cy="0"/>
        </a:xfrm>
      </p:grpSpPr>
      <p:sp>
        <p:nvSpPr>
          <p:cNvPr id="3" name="TextBox 2"/>
          <p:cNvSpPr txBox="1"/>
          <p:nvPr userDrawn="1"/>
        </p:nvSpPr>
        <p:spPr>
          <a:xfrm>
            <a:off x="3935186" y="4288971"/>
            <a:ext cx="4321629" cy="1538883"/>
          </a:xfrm>
          <a:prstGeom prst="rect">
            <a:avLst/>
          </a:prstGeom>
          <a:noFill/>
        </p:spPr>
        <p:txBody>
          <a:bodyPr wrap="square" rtlCol="0">
            <a:spAutoFit/>
          </a:bodyPr>
          <a:lstStyle/>
          <a:p>
            <a:pPr algn="ctr"/>
            <a:r>
              <a:rPr lang="en-GB" sz="6600" b="1">
                <a:solidFill>
                  <a:schemeClr val="tx1"/>
                </a:solidFill>
              </a:rPr>
              <a:t>Thank you</a:t>
            </a:r>
          </a:p>
          <a:p>
            <a:pPr algn="ctr"/>
            <a:r>
              <a:rPr lang="en-GB" sz="2800">
                <a:solidFill>
                  <a:schemeClr val="tx1"/>
                </a:solidFill>
              </a:rPr>
              <a:t>www.malariaconsortium.org</a:t>
            </a:r>
          </a:p>
        </p:txBody>
      </p:sp>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bwMode="auto">
          <a:xfrm>
            <a:off x="762001" y="657082"/>
            <a:ext cx="3526969" cy="166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2852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960562"/>
            <a:ext cx="5181600" cy="4351338"/>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309767" y="1960562"/>
            <a:ext cx="4903801" cy="4351338"/>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8"/>
          <p:cNvSpPr>
            <a:spLocks noGrp="1"/>
          </p:cNvSpPr>
          <p:nvPr>
            <p:ph type="title"/>
          </p:nvPr>
        </p:nvSpPr>
        <p:spPr/>
        <p:txBody>
          <a:bodyPr/>
          <a:lstStyle/>
          <a:p>
            <a:r>
              <a:rPr lang="en-US"/>
              <a:t>Click to edit Master title style</a:t>
            </a:r>
            <a:endParaRPr lang="en-GB"/>
          </a:p>
        </p:txBody>
      </p:sp>
      <p:cxnSp>
        <p:nvCxnSpPr>
          <p:cNvPr id="10" name="Straight Connector 9"/>
          <p:cNvCxnSpPr>
            <a:cxnSpLocks/>
          </p:cNvCxnSpPr>
          <p:nvPr userDrawn="1"/>
        </p:nvCxnSpPr>
        <p:spPr>
          <a:xfrm>
            <a:off x="6096000" y="2902591"/>
            <a:ext cx="0" cy="3198871"/>
          </a:xfrm>
          <a:prstGeom prst="line">
            <a:avLst/>
          </a:prstGeom>
          <a:ln w="12700">
            <a:solidFill>
              <a:srgbClr val="CBE6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699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01C39E-02A2-928C-E4C9-87065A019992}"/>
              </a:ext>
            </a:extLst>
          </p:cNvPr>
          <p:cNvSpPr>
            <a:spLocks noGrp="1"/>
          </p:cNvSpPr>
          <p:nvPr>
            <p:ph type="dt" sz="half" idx="10"/>
          </p:nvPr>
        </p:nvSpPr>
        <p:spPr/>
        <p:txBody>
          <a:bodyPr/>
          <a:lstStyle/>
          <a:p>
            <a:fld id="{5A4AF9FA-D7FE-453E-9245-38147D80E285}" type="datetimeFigureOut">
              <a:rPr lang="en-US" smtClean="0"/>
              <a:t>2/26/26</a:t>
            </a:fld>
            <a:endParaRPr lang="en-US"/>
          </a:p>
        </p:txBody>
      </p:sp>
      <p:sp>
        <p:nvSpPr>
          <p:cNvPr id="3" name="Footer Placeholder 2">
            <a:extLst>
              <a:ext uri="{FF2B5EF4-FFF2-40B4-BE49-F238E27FC236}">
                <a16:creationId xmlns:a16="http://schemas.microsoft.com/office/drawing/2014/main" id="{18045EC5-3A50-7094-2951-4D64B9C614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1C2FC-218E-2004-C76D-BA13DDFAEC40}"/>
              </a:ext>
            </a:extLst>
          </p:cNvPr>
          <p:cNvSpPr>
            <a:spLocks noGrp="1"/>
          </p:cNvSpPr>
          <p:nvPr>
            <p:ph type="sldNum" sz="quarter" idx="12"/>
          </p:nvPr>
        </p:nvSpPr>
        <p:spPr/>
        <p:txBody>
          <a:bodyPr/>
          <a:lstStyle/>
          <a:p>
            <a:fld id="{D3945387-E978-493D-B6BE-A9915E7FB7DD}" type="slidenum">
              <a:rPr lang="en-US" smtClean="0"/>
              <a:t>‹#›</a:t>
            </a:fld>
            <a:endParaRPr lang="en-US"/>
          </a:p>
        </p:txBody>
      </p:sp>
    </p:spTree>
    <p:extLst>
      <p:ext uri="{BB962C8B-B14F-4D97-AF65-F5344CB8AC3E}">
        <p14:creationId xmlns:p14="http://schemas.microsoft.com/office/powerpoint/2010/main" val="13350029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Picture Placeholder 4"/>
          <p:cNvSpPr>
            <a:spLocks noGrp="1"/>
          </p:cNvSpPr>
          <p:nvPr>
            <p:ph type="pic" sz="quarter" idx="13"/>
          </p:nvPr>
        </p:nvSpPr>
        <p:spPr>
          <a:xfrm>
            <a:off x="1955799" y="1917854"/>
            <a:ext cx="3414720" cy="3414720"/>
          </a:xfrm>
          <a:prstGeom prst="ellipse">
            <a:avLst/>
          </a:prstGeom>
        </p:spPr>
        <p:txBody>
          <a:bodyPr/>
          <a:lstStyle/>
          <a:p>
            <a:r>
              <a:rPr lang="en-US"/>
              <a:t>Click icon to add picture</a:t>
            </a:r>
            <a:endParaRPr lang="en-GB"/>
          </a:p>
        </p:txBody>
      </p:sp>
      <p:sp>
        <p:nvSpPr>
          <p:cNvPr id="4" name="Picture Placeholder 4"/>
          <p:cNvSpPr>
            <a:spLocks noGrp="1"/>
          </p:cNvSpPr>
          <p:nvPr>
            <p:ph type="pic" sz="quarter" idx="14"/>
          </p:nvPr>
        </p:nvSpPr>
        <p:spPr>
          <a:xfrm>
            <a:off x="6818940" y="1917854"/>
            <a:ext cx="3414720" cy="3414720"/>
          </a:xfrm>
          <a:prstGeom prst="ellipse">
            <a:avLst/>
          </a:prstGeom>
        </p:spPr>
        <p:txBody>
          <a:bodyPr/>
          <a:lstStyle/>
          <a:p>
            <a:r>
              <a:rPr lang="en-US"/>
              <a:t>Click icon to add picture</a:t>
            </a:r>
            <a:endParaRPr lang="en-GB"/>
          </a:p>
        </p:txBody>
      </p:sp>
      <p:sp>
        <p:nvSpPr>
          <p:cNvPr id="5" name="Text Placeholder 6"/>
          <p:cNvSpPr>
            <a:spLocks noGrp="1"/>
          </p:cNvSpPr>
          <p:nvPr>
            <p:ph type="body" sz="quarter" idx="17" hasCustomPrompt="1"/>
          </p:nvPr>
        </p:nvSpPr>
        <p:spPr>
          <a:xfrm>
            <a:off x="1955799" y="5568950"/>
            <a:ext cx="3414720" cy="608372"/>
          </a:xfrm>
        </p:spPr>
        <p:txBody>
          <a:bodyPr wrap="square" rIns="0">
            <a:spAutoFit/>
          </a:bodyPr>
          <a:lstStyle>
            <a:lvl1pPr marL="0" indent="0" algn="ctr">
              <a:spcAft>
                <a:spcPts val="0"/>
              </a:spcAft>
              <a:buNone/>
              <a:defRPr sz="1400" b="0" i="0" baseline="0"/>
            </a:lvl1pPr>
          </a:lstStyle>
          <a:p>
            <a:pPr lvl="0"/>
            <a:r>
              <a:rPr lang="en-US"/>
              <a:t>Point</a:t>
            </a:r>
          </a:p>
          <a:p>
            <a:pPr lvl="0"/>
            <a:r>
              <a:rPr lang="en-US"/>
              <a:t>Click to edit Master text styles</a:t>
            </a:r>
          </a:p>
        </p:txBody>
      </p:sp>
      <p:sp>
        <p:nvSpPr>
          <p:cNvPr id="6" name="Text Placeholder 6"/>
          <p:cNvSpPr>
            <a:spLocks noGrp="1"/>
          </p:cNvSpPr>
          <p:nvPr>
            <p:ph type="body" sz="quarter" idx="18" hasCustomPrompt="1"/>
          </p:nvPr>
        </p:nvSpPr>
        <p:spPr>
          <a:xfrm>
            <a:off x="6818940" y="5565550"/>
            <a:ext cx="3414720" cy="608372"/>
          </a:xfrm>
        </p:spPr>
        <p:txBody>
          <a:bodyPr wrap="square" rIns="0">
            <a:spAutoFit/>
          </a:bodyPr>
          <a:lstStyle>
            <a:lvl1pPr marL="0" indent="0" algn="ctr">
              <a:spcAft>
                <a:spcPts val="0"/>
              </a:spcAft>
              <a:buNone/>
              <a:defRPr sz="1400" b="0" i="0" baseline="0"/>
            </a:lvl1pPr>
          </a:lstStyle>
          <a:p>
            <a:pPr lvl="0"/>
            <a:r>
              <a:rPr lang="en-US"/>
              <a:t>Point</a:t>
            </a:r>
          </a:p>
          <a:p>
            <a:pPr lvl="0"/>
            <a:r>
              <a:rPr lang="en-US"/>
              <a:t>Click to edit Master text styles</a:t>
            </a:r>
          </a:p>
        </p:txBody>
      </p:sp>
    </p:spTree>
    <p:extLst>
      <p:ext uri="{BB962C8B-B14F-4D97-AF65-F5344CB8AC3E}">
        <p14:creationId xmlns:p14="http://schemas.microsoft.com/office/powerpoint/2010/main" val="28118292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u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Picture Placeholder 4"/>
          <p:cNvSpPr>
            <a:spLocks noGrp="1"/>
          </p:cNvSpPr>
          <p:nvPr>
            <p:ph type="pic" sz="quarter" idx="13"/>
          </p:nvPr>
        </p:nvSpPr>
        <p:spPr>
          <a:xfrm>
            <a:off x="1101090" y="2273300"/>
            <a:ext cx="2054860" cy="2054860"/>
          </a:xfrm>
          <a:prstGeom prst="ellipse">
            <a:avLst/>
          </a:prstGeom>
        </p:spPr>
        <p:txBody>
          <a:bodyPr/>
          <a:lstStyle/>
          <a:p>
            <a:r>
              <a:rPr lang="en-US"/>
              <a:t>Click icon to add picture</a:t>
            </a:r>
            <a:endParaRPr lang="en-GB"/>
          </a:p>
        </p:txBody>
      </p:sp>
      <p:sp>
        <p:nvSpPr>
          <p:cNvPr id="4" name="Picture Placeholder 4"/>
          <p:cNvSpPr>
            <a:spLocks noGrp="1"/>
          </p:cNvSpPr>
          <p:nvPr>
            <p:ph type="pic" sz="quarter" idx="14"/>
          </p:nvPr>
        </p:nvSpPr>
        <p:spPr>
          <a:xfrm>
            <a:off x="3784167" y="2273300"/>
            <a:ext cx="2054860" cy="2054860"/>
          </a:xfrm>
          <a:prstGeom prst="ellipse">
            <a:avLst/>
          </a:prstGeom>
        </p:spPr>
        <p:txBody>
          <a:bodyPr/>
          <a:lstStyle/>
          <a:p>
            <a:r>
              <a:rPr lang="en-US"/>
              <a:t>Click icon to add picture</a:t>
            </a:r>
            <a:endParaRPr lang="en-GB"/>
          </a:p>
        </p:txBody>
      </p:sp>
      <p:sp>
        <p:nvSpPr>
          <p:cNvPr id="5" name="Picture Placeholder 4"/>
          <p:cNvSpPr>
            <a:spLocks noGrp="1"/>
          </p:cNvSpPr>
          <p:nvPr>
            <p:ph type="pic" sz="quarter" idx="15"/>
          </p:nvPr>
        </p:nvSpPr>
        <p:spPr>
          <a:xfrm>
            <a:off x="6467244" y="2273300"/>
            <a:ext cx="2054860" cy="2054860"/>
          </a:xfrm>
          <a:prstGeom prst="ellipse">
            <a:avLst/>
          </a:prstGeom>
        </p:spPr>
        <p:txBody>
          <a:bodyPr/>
          <a:lstStyle/>
          <a:p>
            <a:r>
              <a:rPr lang="en-US"/>
              <a:t>Click icon to add picture</a:t>
            </a:r>
            <a:endParaRPr lang="en-GB"/>
          </a:p>
        </p:txBody>
      </p:sp>
      <p:sp>
        <p:nvSpPr>
          <p:cNvPr id="6" name="Picture Placeholder 4"/>
          <p:cNvSpPr>
            <a:spLocks noGrp="1"/>
          </p:cNvSpPr>
          <p:nvPr>
            <p:ph type="pic" sz="quarter" idx="16"/>
          </p:nvPr>
        </p:nvSpPr>
        <p:spPr>
          <a:xfrm>
            <a:off x="9150320" y="2273300"/>
            <a:ext cx="2054860" cy="2054860"/>
          </a:xfrm>
          <a:prstGeom prst="ellipse">
            <a:avLst/>
          </a:prstGeom>
        </p:spPr>
        <p:txBody>
          <a:bodyPr/>
          <a:lstStyle/>
          <a:p>
            <a:r>
              <a:rPr lang="en-US"/>
              <a:t>Click icon to add picture</a:t>
            </a:r>
            <a:endParaRPr lang="en-GB"/>
          </a:p>
        </p:txBody>
      </p:sp>
      <p:sp>
        <p:nvSpPr>
          <p:cNvPr id="7" name="Text Placeholder 6"/>
          <p:cNvSpPr>
            <a:spLocks noGrp="1"/>
          </p:cNvSpPr>
          <p:nvPr>
            <p:ph type="body" sz="quarter" idx="17" hasCustomPrompt="1"/>
          </p:nvPr>
        </p:nvSpPr>
        <p:spPr>
          <a:xfrm>
            <a:off x="866247" y="4665557"/>
            <a:ext cx="2524546" cy="608372"/>
          </a:xfrm>
        </p:spPr>
        <p:txBody>
          <a:bodyPr wrap="square" rIns="0">
            <a:spAutoFit/>
          </a:bodyPr>
          <a:lstStyle>
            <a:lvl1pPr marL="0" indent="0" algn="ctr">
              <a:spcAft>
                <a:spcPts val="0"/>
              </a:spcAft>
              <a:buNone/>
              <a:defRPr sz="1400" b="0" i="0" baseline="0"/>
            </a:lvl1pPr>
          </a:lstStyle>
          <a:p>
            <a:pPr lvl="0"/>
            <a:r>
              <a:rPr lang="en-US"/>
              <a:t>Point</a:t>
            </a:r>
          </a:p>
          <a:p>
            <a:pPr lvl="0"/>
            <a:r>
              <a:rPr lang="en-US"/>
              <a:t>Click to edit Master text styles</a:t>
            </a:r>
          </a:p>
        </p:txBody>
      </p:sp>
      <p:sp>
        <p:nvSpPr>
          <p:cNvPr id="8" name="Text Placeholder 6"/>
          <p:cNvSpPr>
            <a:spLocks noGrp="1"/>
          </p:cNvSpPr>
          <p:nvPr>
            <p:ph type="body" sz="quarter" idx="18" hasCustomPrompt="1"/>
          </p:nvPr>
        </p:nvSpPr>
        <p:spPr>
          <a:xfrm>
            <a:off x="3549324" y="4665557"/>
            <a:ext cx="2524546" cy="608372"/>
          </a:xfrm>
        </p:spPr>
        <p:txBody>
          <a:bodyPr wrap="square" rIns="0">
            <a:spAutoFit/>
          </a:bodyPr>
          <a:lstStyle>
            <a:lvl1pPr marL="0" indent="0" algn="ctr">
              <a:spcAft>
                <a:spcPts val="0"/>
              </a:spcAft>
              <a:buNone/>
              <a:defRPr sz="1400" b="0" i="0" baseline="0"/>
            </a:lvl1pPr>
          </a:lstStyle>
          <a:p>
            <a:pPr lvl="0"/>
            <a:r>
              <a:rPr lang="en-US"/>
              <a:t>Point</a:t>
            </a:r>
          </a:p>
          <a:p>
            <a:pPr lvl="0"/>
            <a:r>
              <a:rPr lang="en-US"/>
              <a:t>Click to edit Master text styles</a:t>
            </a:r>
          </a:p>
        </p:txBody>
      </p:sp>
      <p:sp>
        <p:nvSpPr>
          <p:cNvPr id="9" name="Text Placeholder 6"/>
          <p:cNvSpPr>
            <a:spLocks noGrp="1"/>
          </p:cNvSpPr>
          <p:nvPr>
            <p:ph type="body" sz="quarter" idx="19" hasCustomPrompt="1"/>
          </p:nvPr>
        </p:nvSpPr>
        <p:spPr>
          <a:xfrm>
            <a:off x="6232401" y="4665557"/>
            <a:ext cx="2524546" cy="608372"/>
          </a:xfrm>
        </p:spPr>
        <p:txBody>
          <a:bodyPr wrap="square" rIns="0">
            <a:spAutoFit/>
          </a:bodyPr>
          <a:lstStyle>
            <a:lvl1pPr marL="0" indent="0" algn="ctr">
              <a:spcAft>
                <a:spcPts val="0"/>
              </a:spcAft>
              <a:buNone/>
              <a:defRPr sz="1400" b="0" i="0" baseline="0"/>
            </a:lvl1pPr>
          </a:lstStyle>
          <a:p>
            <a:pPr lvl="0"/>
            <a:r>
              <a:rPr lang="en-US"/>
              <a:t>Point</a:t>
            </a:r>
          </a:p>
          <a:p>
            <a:pPr lvl="0"/>
            <a:r>
              <a:rPr lang="en-US"/>
              <a:t>Click to edit Master text styles</a:t>
            </a:r>
          </a:p>
        </p:txBody>
      </p:sp>
      <p:sp>
        <p:nvSpPr>
          <p:cNvPr id="10" name="Text Placeholder 6"/>
          <p:cNvSpPr>
            <a:spLocks noGrp="1"/>
          </p:cNvSpPr>
          <p:nvPr>
            <p:ph type="body" sz="quarter" idx="20" hasCustomPrompt="1"/>
          </p:nvPr>
        </p:nvSpPr>
        <p:spPr>
          <a:xfrm>
            <a:off x="8915477" y="4665557"/>
            <a:ext cx="2524546" cy="608372"/>
          </a:xfrm>
        </p:spPr>
        <p:txBody>
          <a:bodyPr wrap="square" rIns="0">
            <a:spAutoFit/>
          </a:bodyPr>
          <a:lstStyle>
            <a:lvl1pPr marL="0" indent="0" algn="ctr">
              <a:spcAft>
                <a:spcPts val="0"/>
              </a:spcAft>
              <a:buNone/>
              <a:defRPr sz="1400" b="0" i="0" baseline="0"/>
            </a:lvl1pPr>
          </a:lstStyle>
          <a:p>
            <a:pPr lvl="0"/>
            <a:r>
              <a:rPr lang="en-US"/>
              <a:t>Point</a:t>
            </a:r>
          </a:p>
          <a:p>
            <a:pPr lvl="0"/>
            <a:r>
              <a:rPr lang="en-US"/>
              <a:t>Click to edit Master text styles</a:t>
            </a:r>
          </a:p>
        </p:txBody>
      </p:sp>
    </p:spTree>
    <p:extLst>
      <p:ext uri="{BB962C8B-B14F-4D97-AF65-F5344CB8AC3E}">
        <p14:creationId xmlns:p14="http://schemas.microsoft.com/office/powerpoint/2010/main" val="34844715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Divider Green">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4114" y="5744999"/>
            <a:ext cx="10089180" cy="535531"/>
          </a:xfrm>
        </p:spPr>
        <p:txBody>
          <a:bodyPr/>
          <a:lstStyle>
            <a:lvl1pPr>
              <a:defRPr>
                <a:solidFill>
                  <a:schemeClr val="bg2"/>
                </a:solidFill>
              </a:defRPr>
            </a:lvl1pPr>
          </a:lstStyle>
          <a:p>
            <a:r>
              <a:rPr lang="en-US"/>
              <a:t>Click to edit Master title style</a:t>
            </a:r>
            <a:endParaRPr lang="en-GB"/>
          </a:p>
        </p:txBody>
      </p:sp>
      <p:sp>
        <p:nvSpPr>
          <p:cNvPr id="4" name="Picture Placeholder 3"/>
          <p:cNvSpPr>
            <a:spLocks noGrp="1"/>
          </p:cNvSpPr>
          <p:nvPr>
            <p:ph type="pic" sz="quarter" idx="10"/>
          </p:nvPr>
        </p:nvSpPr>
        <p:spPr>
          <a:xfrm>
            <a:off x="0" y="-1"/>
            <a:ext cx="12192000" cy="5225143"/>
          </a:xfrm>
        </p:spPr>
        <p:txBody>
          <a:bodyPr/>
          <a:lstStyle/>
          <a:p>
            <a:r>
              <a:rPr lang="en-US"/>
              <a:t>Click icon to add picture</a:t>
            </a:r>
            <a:endParaRPr lang="en-GB"/>
          </a:p>
        </p:txBody>
      </p:sp>
    </p:spTree>
    <p:extLst>
      <p:ext uri="{BB962C8B-B14F-4D97-AF65-F5344CB8AC3E}">
        <p14:creationId xmlns:p14="http://schemas.microsoft.com/office/powerpoint/2010/main" val="21626676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Divider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4114" y="5744999"/>
            <a:ext cx="10089180" cy="535531"/>
          </a:xfrm>
        </p:spPr>
        <p:txBody>
          <a:bodyPr/>
          <a:lstStyle>
            <a:lvl1pPr>
              <a:defRPr>
                <a:solidFill>
                  <a:schemeClr val="bg2"/>
                </a:solidFill>
              </a:defRPr>
            </a:lvl1pPr>
          </a:lstStyle>
          <a:p>
            <a:r>
              <a:rPr lang="en-US"/>
              <a:t>Click to edit Master title style</a:t>
            </a:r>
            <a:endParaRPr lang="en-GB"/>
          </a:p>
        </p:txBody>
      </p:sp>
      <p:sp>
        <p:nvSpPr>
          <p:cNvPr id="4" name="Picture Placeholder 3"/>
          <p:cNvSpPr>
            <a:spLocks noGrp="1"/>
          </p:cNvSpPr>
          <p:nvPr>
            <p:ph type="pic" sz="quarter" idx="10"/>
          </p:nvPr>
        </p:nvSpPr>
        <p:spPr>
          <a:xfrm>
            <a:off x="0" y="-1"/>
            <a:ext cx="12192000" cy="5225143"/>
          </a:xfrm>
        </p:spPr>
        <p:txBody>
          <a:bodyPr/>
          <a:lstStyle/>
          <a:p>
            <a:r>
              <a:rPr lang="en-US"/>
              <a:t>Click icon to add picture</a:t>
            </a:r>
            <a:endParaRPr lang="en-GB"/>
          </a:p>
        </p:txBody>
      </p:sp>
    </p:spTree>
    <p:extLst>
      <p:ext uri="{BB962C8B-B14F-4D97-AF65-F5344CB8AC3E}">
        <p14:creationId xmlns:p14="http://schemas.microsoft.com/office/powerpoint/2010/main" val="25481756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Cover 01">
    <p:bg>
      <p:bgPr>
        <a:solidFill>
          <a:schemeClr val="bg2"/>
        </a:solidFill>
        <a:effectLst/>
      </p:bgPr>
    </p:bg>
    <p:spTree>
      <p:nvGrpSpPr>
        <p:cNvPr id="1" name=""/>
        <p:cNvGrpSpPr/>
        <p:nvPr/>
      </p:nvGrpSpPr>
      <p:grpSpPr>
        <a:xfrm>
          <a:off x="0" y="0"/>
          <a:ext cx="0" cy="0"/>
          <a:chOff x="0" y="0"/>
          <a:chExt cx="0" cy="0"/>
        </a:xfrm>
      </p:grpSpPr>
      <p:sp>
        <p:nvSpPr>
          <p:cNvPr id="9" name="Rectangle 8"/>
          <p:cNvSpPr/>
          <p:nvPr userDrawn="1"/>
        </p:nvSpPr>
        <p:spPr>
          <a:xfrm>
            <a:off x="0" y="2994025"/>
            <a:ext cx="12192000" cy="386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Subtitle 2"/>
          <p:cNvSpPr>
            <a:spLocks noGrp="1"/>
          </p:cNvSpPr>
          <p:nvPr>
            <p:ph type="subTitle" idx="1" hasCustomPrompt="1"/>
          </p:nvPr>
        </p:nvSpPr>
        <p:spPr>
          <a:xfrm>
            <a:off x="678180" y="5379720"/>
            <a:ext cx="9144000" cy="403860"/>
          </a:xfrm>
        </p:spPr>
        <p:txBody>
          <a:bodyPr lIns="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endParaRPr lang="en-GB"/>
          </a:p>
        </p:txBody>
      </p:sp>
      <p:sp>
        <p:nvSpPr>
          <p:cNvPr id="7" name="Title 6"/>
          <p:cNvSpPr>
            <a:spLocks noGrp="1"/>
          </p:cNvSpPr>
          <p:nvPr>
            <p:ph type="title"/>
          </p:nvPr>
        </p:nvSpPr>
        <p:spPr>
          <a:xfrm>
            <a:off x="678180" y="3512503"/>
            <a:ext cx="10515600" cy="590931"/>
          </a:xfrm>
        </p:spPr>
        <p:txBody>
          <a:bodyPr lIns="0"/>
          <a:lstStyle>
            <a:lvl1pPr>
              <a:defRPr sz="3600">
                <a:solidFill>
                  <a:schemeClr val="tx1"/>
                </a:solidFill>
              </a:defRPr>
            </a:lvl1pPr>
          </a:lstStyle>
          <a:p>
            <a:r>
              <a:rPr lang="en-US"/>
              <a:t>Click to edit Master title style</a:t>
            </a:r>
            <a:endParaRPr lang="en-GB"/>
          </a:p>
        </p:txBody>
      </p:sp>
      <p:sp>
        <p:nvSpPr>
          <p:cNvPr id="4" name="Text Placeholder 3"/>
          <p:cNvSpPr>
            <a:spLocks noGrp="1"/>
          </p:cNvSpPr>
          <p:nvPr>
            <p:ph type="body" sz="quarter" idx="10" hasCustomPrompt="1"/>
          </p:nvPr>
        </p:nvSpPr>
        <p:spPr>
          <a:xfrm>
            <a:off x="677863" y="5956300"/>
            <a:ext cx="9144000" cy="454025"/>
          </a:xfrm>
        </p:spPr>
        <p:txBody>
          <a:bodyPr lIns="0" tIns="0" rIns="0" bIns="0" anchor="ctr" anchorCtr="0">
            <a:normAutofit/>
          </a:bodyPr>
          <a:lstStyle>
            <a:lvl1pPr marL="0" indent="0">
              <a:buNone/>
              <a:defRPr sz="2400">
                <a:solidFill>
                  <a:schemeClr val="tx1"/>
                </a:solidFill>
              </a:defRPr>
            </a:lvl1pPr>
          </a:lstStyle>
          <a:p>
            <a:pPr lvl="0"/>
            <a:r>
              <a:rPr lang="en-US"/>
              <a:t>Event name / date</a:t>
            </a:r>
            <a:endParaRPr lang="en-GB"/>
          </a:p>
        </p:txBody>
      </p:sp>
    </p:spTree>
    <p:extLst>
      <p:ext uri="{BB962C8B-B14F-4D97-AF65-F5344CB8AC3E}">
        <p14:creationId xmlns:p14="http://schemas.microsoft.com/office/powerpoint/2010/main" val="38196141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Image slide 01">
    <p:spTree>
      <p:nvGrpSpPr>
        <p:cNvPr id="1" name=""/>
        <p:cNvGrpSpPr/>
        <p:nvPr/>
      </p:nvGrpSpPr>
      <p:grpSpPr>
        <a:xfrm>
          <a:off x="0" y="0"/>
          <a:ext cx="0" cy="0"/>
          <a:chOff x="0" y="0"/>
          <a:chExt cx="0" cy="0"/>
        </a:xfrm>
      </p:grpSpPr>
      <p:sp>
        <p:nvSpPr>
          <p:cNvPr id="8" name="Title 7"/>
          <p:cNvSpPr>
            <a:spLocks noGrp="1"/>
          </p:cNvSpPr>
          <p:nvPr>
            <p:ph type="title"/>
          </p:nvPr>
        </p:nvSpPr>
        <p:spPr>
          <a:xfrm>
            <a:off x="1116000" y="792000"/>
            <a:ext cx="5307660" cy="535531"/>
          </a:xfrm>
        </p:spPr>
        <p:txBody>
          <a:bodyPr/>
          <a:lstStyle/>
          <a:p>
            <a:r>
              <a:rPr lang="en-US"/>
              <a:t>Click to edit Master title style</a:t>
            </a:r>
            <a:endParaRPr lang="en-GB"/>
          </a:p>
        </p:txBody>
      </p:sp>
      <p:sp>
        <p:nvSpPr>
          <p:cNvPr id="10" name="Picture Placeholder 9"/>
          <p:cNvSpPr>
            <a:spLocks noGrp="1"/>
          </p:cNvSpPr>
          <p:nvPr>
            <p:ph type="pic" sz="quarter" idx="10"/>
          </p:nvPr>
        </p:nvSpPr>
        <p:spPr>
          <a:xfrm>
            <a:off x="7223760" y="0"/>
            <a:ext cx="4968240" cy="6858000"/>
          </a:xfrm>
        </p:spPr>
        <p:txBody>
          <a:bodyPr/>
          <a:lstStyle/>
          <a:p>
            <a:r>
              <a:rPr lang="en-US"/>
              <a:t>Click icon to add picture</a:t>
            </a:r>
            <a:endParaRPr lang="en-GB"/>
          </a:p>
        </p:txBody>
      </p:sp>
      <p:sp>
        <p:nvSpPr>
          <p:cNvPr id="2" name="Content Placeholder 2">
            <a:extLst>
              <a:ext uri="{FF2B5EF4-FFF2-40B4-BE49-F238E27FC236}">
                <a16:creationId xmlns:a16="http://schemas.microsoft.com/office/drawing/2014/main" id="{0CAAABDE-EB22-F4F9-143C-743A35444BE2}"/>
              </a:ext>
            </a:extLst>
          </p:cNvPr>
          <p:cNvSpPr>
            <a:spLocks noGrp="1"/>
          </p:cNvSpPr>
          <p:nvPr>
            <p:ph idx="1"/>
          </p:nvPr>
        </p:nvSpPr>
        <p:spPr>
          <a:xfrm>
            <a:off x="1116000" y="2191385"/>
            <a:ext cx="5307660" cy="4156075"/>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715203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Image slide 02">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6000" y="2191385"/>
            <a:ext cx="5307660" cy="4156075"/>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p:cNvSpPr>
            <a:spLocks noGrp="1"/>
          </p:cNvSpPr>
          <p:nvPr>
            <p:ph type="title"/>
          </p:nvPr>
        </p:nvSpPr>
        <p:spPr>
          <a:xfrm>
            <a:off x="1116000" y="792000"/>
            <a:ext cx="5307660" cy="535531"/>
          </a:xfrm>
        </p:spPr>
        <p:txBody>
          <a:bodyPr/>
          <a:lstStyle/>
          <a:p>
            <a:r>
              <a:rPr lang="en-US"/>
              <a:t>Click to edit Master title style</a:t>
            </a:r>
            <a:endParaRPr lang="en-GB"/>
          </a:p>
        </p:txBody>
      </p:sp>
      <p:sp>
        <p:nvSpPr>
          <p:cNvPr id="10" name="Picture Placeholder 9"/>
          <p:cNvSpPr>
            <a:spLocks noGrp="1"/>
          </p:cNvSpPr>
          <p:nvPr>
            <p:ph type="pic" sz="quarter" idx="10"/>
          </p:nvPr>
        </p:nvSpPr>
        <p:spPr>
          <a:xfrm>
            <a:off x="9685020" y="83820"/>
            <a:ext cx="2415540" cy="6690360"/>
          </a:xfrm>
        </p:spPr>
        <p:txBody>
          <a:bodyPr/>
          <a:lstStyle/>
          <a:p>
            <a:r>
              <a:rPr lang="en-US"/>
              <a:t>Click icon to add picture</a:t>
            </a:r>
            <a:endParaRPr lang="en-GB"/>
          </a:p>
        </p:txBody>
      </p:sp>
      <p:sp>
        <p:nvSpPr>
          <p:cNvPr id="5" name="Picture Placeholder 9"/>
          <p:cNvSpPr>
            <a:spLocks noGrp="1"/>
          </p:cNvSpPr>
          <p:nvPr>
            <p:ph type="pic" sz="quarter" idx="11"/>
          </p:nvPr>
        </p:nvSpPr>
        <p:spPr>
          <a:xfrm>
            <a:off x="7185660" y="83820"/>
            <a:ext cx="2415540" cy="3314700"/>
          </a:xfrm>
        </p:spPr>
        <p:txBody>
          <a:bodyPr/>
          <a:lstStyle/>
          <a:p>
            <a:r>
              <a:rPr lang="en-US"/>
              <a:t>Click icon to add picture</a:t>
            </a:r>
            <a:endParaRPr lang="en-GB"/>
          </a:p>
        </p:txBody>
      </p:sp>
      <p:sp>
        <p:nvSpPr>
          <p:cNvPr id="6" name="Picture Placeholder 9"/>
          <p:cNvSpPr>
            <a:spLocks noGrp="1"/>
          </p:cNvSpPr>
          <p:nvPr>
            <p:ph type="pic" sz="quarter" idx="12"/>
          </p:nvPr>
        </p:nvSpPr>
        <p:spPr>
          <a:xfrm>
            <a:off x="7185660" y="3474720"/>
            <a:ext cx="2415540" cy="3299460"/>
          </a:xfrm>
        </p:spPr>
        <p:txBody>
          <a:bodyPr/>
          <a:lstStyle/>
          <a:p>
            <a:r>
              <a:rPr lang="en-US"/>
              <a:t>Click icon to add picture</a:t>
            </a:r>
            <a:endParaRPr lang="en-GB"/>
          </a:p>
        </p:txBody>
      </p:sp>
    </p:spTree>
    <p:extLst>
      <p:ext uri="{BB962C8B-B14F-4D97-AF65-F5344CB8AC3E}">
        <p14:creationId xmlns:p14="http://schemas.microsoft.com/office/powerpoint/2010/main" val="21440245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FF266-2F47-4C69-BFA1-5EA896F59C4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768EDEB-7994-27CF-6246-B509369FDA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72CE051-5829-1744-6815-04F0F778A0A8}"/>
              </a:ext>
            </a:extLst>
          </p:cNvPr>
          <p:cNvSpPr>
            <a:spLocks noGrp="1"/>
          </p:cNvSpPr>
          <p:nvPr>
            <p:ph type="dt" sz="half" idx="10"/>
          </p:nvPr>
        </p:nvSpPr>
        <p:spPr/>
        <p:txBody>
          <a:bodyPr/>
          <a:lstStyle/>
          <a:p>
            <a:fld id="{68F398D0-8FAB-43C9-9281-AA626CADB869}" type="datetimeFigureOut">
              <a:rPr lang="en-US" smtClean="0"/>
              <a:t>2/26/26</a:t>
            </a:fld>
            <a:endParaRPr lang="en-US"/>
          </a:p>
        </p:txBody>
      </p:sp>
      <p:sp>
        <p:nvSpPr>
          <p:cNvPr id="5" name="Footer Placeholder 4">
            <a:extLst>
              <a:ext uri="{FF2B5EF4-FFF2-40B4-BE49-F238E27FC236}">
                <a16:creationId xmlns:a16="http://schemas.microsoft.com/office/drawing/2014/main" id="{E53DC1E4-00FC-B00A-2F94-33FB4AD68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CE142B-4086-2F9A-438A-C2F4822D62F1}"/>
              </a:ext>
            </a:extLst>
          </p:cNvPr>
          <p:cNvSpPr>
            <a:spLocks noGrp="1"/>
          </p:cNvSpPr>
          <p:nvPr>
            <p:ph type="sldNum" sz="quarter" idx="12"/>
          </p:nvPr>
        </p:nvSpPr>
        <p:spPr/>
        <p:txBody>
          <a:bodyPr/>
          <a:lstStyle/>
          <a:p>
            <a:fld id="{406DC1BF-81AC-40F6-A320-E77CAD0F4BB9}" type="slidenum">
              <a:rPr lang="en-US" smtClean="0"/>
              <a:t>‹#›</a:t>
            </a:fld>
            <a:endParaRPr lang="en-US"/>
          </a:p>
        </p:txBody>
      </p:sp>
    </p:spTree>
    <p:extLst>
      <p:ext uri="{BB962C8B-B14F-4D97-AF65-F5344CB8AC3E}">
        <p14:creationId xmlns:p14="http://schemas.microsoft.com/office/powerpoint/2010/main" val="23588044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95FC5-D8DD-95DD-CBF2-A98F04F5F76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47E9227-7015-9AB1-1286-F7A3DA91E58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194FC58-0F0A-F0A1-FFC9-A82C954CB5D4}"/>
              </a:ext>
            </a:extLst>
          </p:cNvPr>
          <p:cNvSpPr>
            <a:spLocks noGrp="1"/>
          </p:cNvSpPr>
          <p:nvPr>
            <p:ph type="dt" sz="half" idx="10"/>
          </p:nvPr>
        </p:nvSpPr>
        <p:spPr/>
        <p:txBody>
          <a:bodyPr/>
          <a:lstStyle/>
          <a:p>
            <a:fld id="{68F398D0-8FAB-43C9-9281-AA626CADB869}" type="datetimeFigureOut">
              <a:rPr lang="en-US" smtClean="0"/>
              <a:t>2/26/26</a:t>
            </a:fld>
            <a:endParaRPr lang="en-US"/>
          </a:p>
        </p:txBody>
      </p:sp>
      <p:sp>
        <p:nvSpPr>
          <p:cNvPr id="5" name="Footer Placeholder 4">
            <a:extLst>
              <a:ext uri="{FF2B5EF4-FFF2-40B4-BE49-F238E27FC236}">
                <a16:creationId xmlns:a16="http://schemas.microsoft.com/office/drawing/2014/main" id="{BCB96E62-5829-2E80-C32B-E5B97D7307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F69CB0-7168-67FE-57AF-E6C93D619ADB}"/>
              </a:ext>
            </a:extLst>
          </p:cNvPr>
          <p:cNvSpPr>
            <a:spLocks noGrp="1"/>
          </p:cNvSpPr>
          <p:nvPr>
            <p:ph type="sldNum" sz="quarter" idx="12"/>
          </p:nvPr>
        </p:nvSpPr>
        <p:spPr/>
        <p:txBody>
          <a:bodyPr/>
          <a:lstStyle/>
          <a:p>
            <a:fld id="{406DC1BF-81AC-40F6-A320-E77CAD0F4BB9}" type="slidenum">
              <a:rPr lang="en-US" smtClean="0"/>
              <a:t>‹#›</a:t>
            </a:fld>
            <a:endParaRPr lang="en-US"/>
          </a:p>
        </p:txBody>
      </p:sp>
    </p:spTree>
    <p:extLst>
      <p:ext uri="{BB962C8B-B14F-4D97-AF65-F5344CB8AC3E}">
        <p14:creationId xmlns:p14="http://schemas.microsoft.com/office/powerpoint/2010/main" val="24127435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F09A-DDCD-E10B-7EC0-E19BE534527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6ABEE9F-F570-A544-AFBD-23BE892269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0D60BF7-6501-7FC4-8927-5D6C5F4F1C0C}"/>
              </a:ext>
            </a:extLst>
          </p:cNvPr>
          <p:cNvSpPr>
            <a:spLocks noGrp="1"/>
          </p:cNvSpPr>
          <p:nvPr>
            <p:ph type="dt" sz="half" idx="10"/>
          </p:nvPr>
        </p:nvSpPr>
        <p:spPr/>
        <p:txBody>
          <a:bodyPr/>
          <a:lstStyle/>
          <a:p>
            <a:fld id="{68F398D0-8FAB-43C9-9281-AA626CADB869}" type="datetimeFigureOut">
              <a:rPr lang="en-US" smtClean="0"/>
              <a:t>2/26/26</a:t>
            </a:fld>
            <a:endParaRPr lang="en-US"/>
          </a:p>
        </p:txBody>
      </p:sp>
      <p:sp>
        <p:nvSpPr>
          <p:cNvPr id="5" name="Footer Placeholder 4">
            <a:extLst>
              <a:ext uri="{FF2B5EF4-FFF2-40B4-BE49-F238E27FC236}">
                <a16:creationId xmlns:a16="http://schemas.microsoft.com/office/drawing/2014/main" id="{6075403C-4A66-EA97-2877-6C3E7BE94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FAB92-4E43-47A1-8B51-635D8C7786F1}"/>
              </a:ext>
            </a:extLst>
          </p:cNvPr>
          <p:cNvSpPr>
            <a:spLocks noGrp="1"/>
          </p:cNvSpPr>
          <p:nvPr>
            <p:ph type="sldNum" sz="quarter" idx="12"/>
          </p:nvPr>
        </p:nvSpPr>
        <p:spPr/>
        <p:txBody>
          <a:bodyPr/>
          <a:lstStyle/>
          <a:p>
            <a:fld id="{406DC1BF-81AC-40F6-A320-E77CAD0F4BB9}" type="slidenum">
              <a:rPr lang="en-US" smtClean="0"/>
              <a:t>‹#›</a:t>
            </a:fld>
            <a:endParaRPr lang="en-US"/>
          </a:p>
        </p:txBody>
      </p:sp>
    </p:spTree>
    <p:extLst>
      <p:ext uri="{BB962C8B-B14F-4D97-AF65-F5344CB8AC3E}">
        <p14:creationId xmlns:p14="http://schemas.microsoft.com/office/powerpoint/2010/main" val="1871994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2003-0405-0C64-5125-5BED681D9C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49BD65-144F-D76F-4708-C9BAED9B39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EECF7B-2260-8331-04AD-219B39100D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A1D03C-8028-0841-DBE1-C0FC2847BCA0}"/>
              </a:ext>
            </a:extLst>
          </p:cNvPr>
          <p:cNvSpPr>
            <a:spLocks noGrp="1"/>
          </p:cNvSpPr>
          <p:nvPr>
            <p:ph type="dt" sz="half" idx="10"/>
          </p:nvPr>
        </p:nvSpPr>
        <p:spPr/>
        <p:txBody>
          <a:bodyPr/>
          <a:lstStyle/>
          <a:p>
            <a:fld id="{5A4AF9FA-D7FE-453E-9245-38147D80E285}" type="datetimeFigureOut">
              <a:rPr lang="en-US" smtClean="0"/>
              <a:t>2/26/26</a:t>
            </a:fld>
            <a:endParaRPr lang="en-US"/>
          </a:p>
        </p:txBody>
      </p:sp>
      <p:sp>
        <p:nvSpPr>
          <p:cNvPr id="6" name="Footer Placeholder 5">
            <a:extLst>
              <a:ext uri="{FF2B5EF4-FFF2-40B4-BE49-F238E27FC236}">
                <a16:creationId xmlns:a16="http://schemas.microsoft.com/office/drawing/2014/main" id="{6B0E821F-3D7B-EF4F-E04D-B0CBA538B7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90CF57-8953-5F82-B87D-A23BFA509FC2}"/>
              </a:ext>
            </a:extLst>
          </p:cNvPr>
          <p:cNvSpPr>
            <a:spLocks noGrp="1"/>
          </p:cNvSpPr>
          <p:nvPr>
            <p:ph type="sldNum" sz="quarter" idx="12"/>
          </p:nvPr>
        </p:nvSpPr>
        <p:spPr/>
        <p:txBody>
          <a:bodyPr/>
          <a:lstStyle/>
          <a:p>
            <a:fld id="{D3945387-E978-493D-B6BE-A9915E7FB7DD}" type="slidenum">
              <a:rPr lang="en-US" smtClean="0"/>
              <a:t>‹#›</a:t>
            </a:fld>
            <a:endParaRPr lang="en-US"/>
          </a:p>
        </p:txBody>
      </p:sp>
    </p:spTree>
    <p:extLst>
      <p:ext uri="{BB962C8B-B14F-4D97-AF65-F5344CB8AC3E}">
        <p14:creationId xmlns:p14="http://schemas.microsoft.com/office/powerpoint/2010/main" val="40172710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27CD-9918-4D81-7319-95BFBC7B234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B8CF350-B178-0874-6F50-5B9601251FD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3C1A966-3072-9039-B38A-B90DE4B554E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761EF56-7546-907F-AF7B-08937E0F5FF4}"/>
              </a:ext>
            </a:extLst>
          </p:cNvPr>
          <p:cNvSpPr>
            <a:spLocks noGrp="1"/>
          </p:cNvSpPr>
          <p:nvPr>
            <p:ph type="dt" sz="half" idx="10"/>
          </p:nvPr>
        </p:nvSpPr>
        <p:spPr/>
        <p:txBody>
          <a:bodyPr/>
          <a:lstStyle/>
          <a:p>
            <a:fld id="{68F398D0-8FAB-43C9-9281-AA626CADB869}" type="datetimeFigureOut">
              <a:rPr lang="en-US" smtClean="0"/>
              <a:t>2/26/26</a:t>
            </a:fld>
            <a:endParaRPr lang="en-US"/>
          </a:p>
        </p:txBody>
      </p:sp>
      <p:sp>
        <p:nvSpPr>
          <p:cNvPr id="6" name="Footer Placeholder 5">
            <a:extLst>
              <a:ext uri="{FF2B5EF4-FFF2-40B4-BE49-F238E27FC236}">
                <a16:creationId xmlns:a16="http://schemas.microsoft.com/office/drawing/2014/main" id="{91467F42-3290-658C-76CD-BD950FC056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203A9B-3AC0-E306-6252-2DF0578D4F3B}"/>
              </a:ext>
            </a:extLst>
          </p:cNvPr>
          <p:cNvSpPr>
            <a:spLocks noGrp="1"/>
          </p:cNvSpPr>
          <p:nvPr>
            <p:ph type="sldNum" sz="quarter" idx="12"/>
          </p:nvPr>
        </p:nvSpPr>
        <p:spPr/>
        <p:txBody>
          <a:bodyPr/>
          <a:lstStyle/>
          <a:p>
            <a:fld id="{406DC1BF-81AC-40F6-A320-E77CAD0F4BB9}" type="slidenum">
              <a:rPr lang="en-US" smtClean="0"/>
              <a:t>‹#›</a:t>
            </a:fld>
            <a:endParaRPr lang="en-US"/>
          </a:p>
        </p:txBody>
      </p:sp>
    </p:spTree>
    <p:extLst>
      <p:ext uri="{BB962C8B-B14F-4D97-AF65-F5344CB8AC3E}">
        <p14:creationId xmlns:p14="http://schemas.microsoft.com/office/powerpoint/2010/main" val="5602278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F5353-0B27-51FE-46B4-4EA04DE39E9F}"/>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F15E14D-7740-0B51-FCD4-21D58715F2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A0AD15F-7788-5718-59CB-8068EFAC514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CCC3440-3DE3-7194-A54E-613F11E67F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1006D46-7553-EF5A-5685-1B5709C983C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1DE1887-52A1-4C7E-6518-32796A498D21}"/>
              </a:ext>
            </a:extLst>
          </p:cNvPr>
          <p:cNvSpPr>
            <a:spLocks noGrp="1"/>
          </p:cNvSpPr>
          <p:nvPr>
            <p:ph type="dt" sz="half" idx="10"/>
          </p:nvPr>
        </p:nvSpPr>
        <p:spPr/>
        <p:txBody>
          <a:bodyPr/>
          <a:lstStyle/>
          <a:p>
            <a:fld id="{68F398D0-8FAB-43C9-9281-AA626CADB869}" type="datetimeFigureOut">
              <a:rPr lang="en-US" smtClean="0"/>
              <a:t>2/26/26</a:t>
            </a:fld>
            <a:endParaRPr lang="en-US"/>
          </a:p>
        </p:txBody>
      </p:sp>
      <p:sp>
        <p:nvSpPr>
          <p:cNvPr id="8" name="Footer Placeholder 7">
            <a:extLst>
              <a:ext uri="{FF2B5EF4-FFF2-40B4-BE49-F238E27FC236}">
                <a16:creationId xmlns:a16="http://schemas.microsoft.com/office/drawing/2014/main" id="{1C208243-08E3-F7C4-D8E6-FBD842DAE7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D379E8-B782-70D3-AA8D-EB5D3D22491C}"/>
              </a:ext>
            </a:extLst>
          </p:cNvPr>
          <p:cNvSpPr>
            <a:spLocks noGrp="1"/>
          </p:cNvSpPr>
          <p:nvPr>
            <p:ph type="sldNum" sz="quarter" idx="12"/>
          </p:nvPr>
        </p:nvSpPr>
        <p:spPr/>
        <p:txBody>
          <a:bodyPr/>
          <a:lstStyle/>
          <a:p>
            <a:fld id="{406DC1BF-81AC-40F6-A320-E77CAD0F4BB9}" type="slidenum">
              <a:rPr lang="en-US" smtClean="0"/>
              <a:t>‹#›</a:t>
            </a:fld>
            <a:endParaRPr lang="en-US"/>
          </a:p>
        </p:txBody>
      </p:sp>
    </p:spTree>
    <p:extLst>
      <p:ext uri="{BB962C8B-B14F-4D97-AF65-F5344CB8AC3E}">
        <p14:creationId xmlns:p14="http://schemas.microsoft.com/office/powerpoint/2010/main" val="6535522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49F27-9D35-CA46-7D76-14E8625E17D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31D5D51-5875-47C9-9753-C18392AC6909}"/>
              </a:ext>
            </a:extLst>
          </p:cNvPr>
          <p:cNvSpPr>
            <a:spLocks noGrp="1"/>
          </p:cNvSpPr>
          <p:nvPr>
            <p:ph type="dt" sz="half" idx="10"/>
          </p:nvPr>
        </p:nvSpPr>
        <p:spPr/>
        <p:txBody>
          <a:bodyPr/>
          <a:lstStyle/>
          <a:p>
            <a:fld id="{68F398D0-8FAB-43C9-9281-AA626CADB869}" type="datetimeFigureOut">
              <a:rPr lang="en-US" smtClean="0"/>
              <a:t>2/26/26</a:t>
            </a:fld>
            <a:endParaRPr lang="en-US"/>
          </a:p>
        </p:txBody>
      </p:sp>
      <p:sp>
        <p:nvSpPr>
          <p:cNvPr id="4" name="Footer Placeholder 3">
            <a:extLst>
              <a:ext uri="{FF2B5EF4-FFF2-40B4-BE49-F238E27FC236}">
                <a16:creationId xmlns:a16="http://schemas.microsoft.com/office/drawing/2014/main" id="{1A9D62F6-9CB3-CC77-DA76-B612AFD84A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6FAA21-0523-6E89-A33C-7C5606944C94}"/>
              </a:ext>
            </a:extLst>
          </p:cNvPr>
          <p:cNvSpPr>
            <a:spLocks noGrp="1"/>
          </p:cNvSpPr>
          <p:nvPr>
            <p:ph type="sldNum" sz="quarter" idx="12"/>
          </p:nvPr>
        </p:nvSpPr>
        <p:spPr/>
        <p:txBody>
          <a:bodyPr/>
          <a:lstStyle/>
          <a:p>
            <a:fld id="{406DC1BF-81AC-40F6-A320-E77CAD0F4BB9}" type="slidenum">
              <a:rPr lang="en-US" smtClean="0"/>
              <a:t>‹#›</a:t>
            </a:fld>
            <a:endParaRPr lang="en-US"/>
          </a:p>
        </p:txBody>
      </p:sp>
    </p:spTree>
    <p:extLst>
      <p:ext uri="{BB962C8B-B14F-4D97-AF65-F5344CB8AC3E}">
        <p14:creationId xmlns:p14="http://schemas.microsoft.com/office/powerpoint/2010/main" val="22841171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261EC0-BF1F-91C0-8EE4-55224CCA3EA3}"/>
              </a:ext>
            </a:extLst>
          </p:cNvPr>
          <p:cNvSpPr>
            <a:spLocks noGrp="1"/>
          </p:cNvSpPr>
          <p:nvPr>
            <p:ph type="dt" sz="half" idx="10"/>
          </p:nvPr>
        </p:nvSpPr>
        <p:spPr/>
        <p:txBody>
          <a:bodyPr/>
          <a:lstStyle/>
          <a:p>
            <a:fld id="{68F398D0-8FAB-43C9-9281-AA626CADB869}" type="datetimeFigureOut">
              <a:rPr lang="en-US" smtClean="0"/>
              <a:t>2/26/26</a:t>
            </a:fld>
            <a:endParaRPr lang="en-US"/>
          </a:p>
        </p:txBody>
      </p:sp>
      <p:sp>
        <p:nvSpPr>
          <p:cNvPr id="3" name="Footer Placeholder 2">
            <a:extLst>
              <a:ext uri="{FF2B5EF4-FFF2-40B4-BE49-F238E27FC236}">
                <a16:creationId xmlns:a16="http://schemas.microsoft.com/office/drawing/2014/main" id="{28B7EF85-60CF-6C56-0A3F-E3AA9FBDAD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A00764-70C6-1D31-B46B-C7004B7D8835}"/>
              </a:ext>
            </a:extLst>
          </p:cNvPr>
          <p:cNvSpPr>
            <a:spLocks noGrp="1"/>
          </p:cNvSpPr>
          <p:nvPr>
            <p:ph type="sldNum" sz="quarter" idx="12"/>
          </p:nvPr>
        </p:nvSpPr>
        <p:spPr/>
        <p:txBody>
          <a:bodyPr/>
          <a:lstStyle/>
          <a:p>
            <a:fld id="{406DC1BF-81AC-40F6-A320-E77CAD0F4BB9}" type="slidenum">
              <a:rPr lang="en-US" smtClean="0"/>
              <a:t>‹#›</a:t>
            </a:fld>
            <a:endParaRPr lang="en-US"/>
          </a:p>
        </p:txBody>
      </p:sp>
    </p:spTree>
    <p:extLst>
      <p:ext uri="{BB962C8B-B14F-4D97-AF65-F5344CB8AC3E}">
        <p14:creationId xmlns:p14="http://schemas.microsoft.com/office/powerpoint/2010/main" val="785220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4A887-BAAE-2082-B82A-5620FBC0DDB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2E4506AF-4D77-3A33-B10F-28F3D6A9BB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80EE71F-81B4-8FF2-6515-7D00141FD4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304D483-4A60-3BD4-AC78-7B29649E7418}"/>
              </a:ext>
            </a:extLst>
          </p:cNvPr>
          <p:cNvSpPr>
            <a:spLocks noGrp="1"/>
          </p:cNvSpPr>
          <p:nvPr>
            <p:ph type="dt" sz="half" idx="10"/>
          </p:nvPr>
        </p:nvSpPr>
        <p:spPr/>
        <p:txBody>
          <a:bodyPr/>
          <a:lstStyle/>
          <a:p>
            <a:fld id="{68F398D0-8FAB-43C9-9281-AA626CADB869}" type="datetimeFigureOut">
              <a:rPr lang="en-US" smtClean="0"/>
              <a:t>2/26/26</a:t>
            </a:fld>
            <a:endParaRPr lang="en-US"/>
          </a:p>
        </p:txBody>
      </p:sp>
      <p:sp>
        <p:nvSpPr>
          <p:cNvPr id="6" name="Footer Placeholder 5">
            <a:extLst>
              <a:ext uri="{FF2B5EF4-FFF2-40B4-BE49-F238E27FC236}">
                <a16:creationId xmlns:a16="http://schemas.microsoft.com/office/drawing/2014/main" id="{F2402A04-46DF-A73E-1F02-398D5856DD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63804-D338-3F95-9BCB-0E81DF756E93}"/>
              </a:ext>
            </a:extLst>
          </p:cNvPr>
          <p:cNvSpPr>
            <a:spLocks noGrp="1"/>
          </p:cNvSpPr>
          <p:nvPr>
            <p:ph type="sldNum" sz="quarter" idx="12"/>
          </p:nvPr>
        </p:nvSpPr>
        <p:spPr/>
        <p:txBody>
          <a:bodyPr/>
          <a:lstStyle/>
          <a:p>
            <a:fld id="{406DC1BF-81AC-40F6-A320-E77CAD0F4BB9}" type="slidenum">
              <a:rPr lang="en-US" smtClean="0"/>
              <a:t>‹#›</a:t>
            </a:fld>
            <a:endParaRPr lang="en-US"/>
          </a:p>
        </p:txBody>
      </p:sp>
    </p:spTree>
    <p:extLst>
      <p:ext uri="{BB962C8B-B14F-4D97-AF65-F5344CB8AC3E}">
        <p14:creationId xmlns:p14="http://schemas.microsoft.com/office/powerpoint/2010/main" val="15328896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60B5-6FD1-4E31-3E92-5566407CA86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6C39674-B1C7-A9D2-CBBD-DB5914FF9A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7537DD0B-B078-0551-0FB7-D33B86AA7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1E618C1-7727-094A-A20C-AECE4A0BD416}"/>
              </a:ext>
            </a:extLst>
          </p:cNvPr>
          <p:cNvSpPr>
            <a:spLocks noGrp="1"/>
          </p:cNvSpPr>
          <p:nvPr>
            <p:ph type="dt" sz="half" idx="10"/>
          </p:nvPr>
        </p:nvSpPr>
        <p:spPr/>
        <p:txBody>
          <a:bodyPr/>
          <a:lstStyle/>
          <a:p>
            <a:fld id="{68F398D0-8FAB-43C9-9281-AA626CADB869}" type="datetimeFigureOut">
              <a:rPr lang="en-US" smtClean="0"/>
              <a:t>2/26/26</a:t>
            </a:fld>
            <a:endParaRPr lang="en-US"/>
          </a:p>
        </p:txBody>
      </p:sp>
      <p:sp>
        <p:nvSpPr>
          <p:cNvPr id="6" name="Footer Placeholder 5">
            <a:extLst>
              <a:ext uri="{FF2B5EF4-FFF2-40B4-BE49-F238E27FC236}">
                <a16:creationId xmlns:a16="http://schemas.microsoft.com/office/drawing/2014/main" id="{B241EF7E-CA4C-A576-C421-4C94630BC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26F756-D0DC-8829-4840-6414F742D143}"/>
              </a:ext>
            </a:extLst>
          </p:cNvPr>
          <p:cNvSpPr>
            <a:spLocks noGrp="1"/>
          </p:cNvSpPr>
          <p:nvPr>
            <p:ph type="sldNum" sz="quarter" idx="12"/>
          </p:nvPr>
        </p:nvSpPr>
        <p:spPr/>
        <p:txBody>
          <a:bodyPr/>
          <a:lstStyle/>
          <a:p>
            <a:fld id="{406DC1BF-81AC-40F6-A320-E77CAD0F4BB9}" type="slidenum">
              <a:rPr lang="en-US" smtClean="0"/>
              <a:t>‹#›</a:t>
            </a:fld>
            <a:endParaRPr lang="en-US"/>
          </a:p>
        </p:txBody>
      </p:sp>
    </p:spTree>
    <p:extLst>
      <p:ext uri="{BB962C8B-B14F-4D97-AF65-F5344CB8AC3E}">
        <p14:creationId xmlns:p14="http://schemas.microsoft.com/office/powerpoint/2010/main" val="32316457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529CC-369A-9B87-2879-1F18F24A938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173A1DD-FEB8-B93D-FD30-520BF0B6843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84E3665-06CD-803C-F13F-A36D263D6558}"/>
              </a:ext>
            </a:extLst>
          </p:cNvPr>
          <p:cNvSpPr>
            <a:spLocks noGrp="1"/>
          </p:cNvSpPr>
          <p:nvPr>
            <p:ph type="dt" sz="half" idx="10"/>
          </p:nvPr>
        </p:nvSpPr>
        <p:spPr/>
        <p:txBody>
          <a:bodyPr/>
          <a:lstStyle/>
          <a:p>
            <a:fld id="{68F398D0-8FAB-43C9-9281-AA626CADB869}" type="datetimeFigureOut">
              <a:rPr lang="en-US" smtClean="0"/>
              <a:t>2/26/26</a:t>
            </a:fld>
            <a:endParaRPr lang="en-US"/>
          </a:p>
        </p:txBody>
      </p:sp>
      <p:sp>
        <p:nvSpPr>
          <p:cNvPr id="5" name="Footer Placeholder 4">
            <a:extLst>
              <a:ext uri="{FF2B5EF4-FFF2-40B4-BE49-F238E27FC236}">
                <a16:creationId xmlns:a16="http://schemas.microsoft.com/office/drawing/2014/main" id="{EDE7991A-052A-42A9-3E30-F06526D02E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18750-EB0A-5AC9-F7A5-5B0304DC2AF3}"/>
              </a:ext>
            </a:extLst>
          </p:cNvPr>
          <p:cNvSpPr>
            <a:spLocks noGrp="1"/>
          </p:cNvSpPr>
          <p:nvPr>
            <p:ph type="sldNum" sz="quarter" idx="12"/>
          </p:nvPr>
        </p:nvSpPr>
        <p:spPr/>
        <p:txBody>
          <a:bodyPr/>
          <a:lstStyle/>
          <a:p>
            <a:fld id="{406DC1BF-81AC-40F6-A320-E77CAD0F4BB9}" type="slidenum">
              <a:rPr lang="en-US" smtClean="0"/>
              <a:t>‹#›</a:t>
            </a:fld>
            <a:endParaRPr lang="en-US"/>
          </a:p>
        </p:txBody>
      </p:sp>
    </p:spTree>
    <p:extLst>
      <p:ext uri="{BB962C8B-B14F-4D97-AF65-F5344CB8AC3E}">
        <p14:creationId xmlns:p14="http://schemas.microsoft.com/office/powerpoint/2010/main" val="10531055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E51FC3-5074-1EA5-DC3F-D41D62072B2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FA987F5-5670-B4E6-D79B-CAB220AB4BE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A36CA45-20A2-D04C-356C-B43651F3178A}"/>
              </a:ext>
            </a:extLst>
          </p:cNvPr>
          <p:cNvSpPr>
            <a:spLocks noGrp="1"/>
          </p:cNvSpPr>
          <p:nvPr>
            <p:ph type="dt" sz="half" idx="10"/>
          </p:nvPr>
        </p:nvSpPr>
        <p:spPr/>
        <p:txBody>
          <a:bodyPr/>
          <a:lstStyle/>
          <a:p>
            <a:fld id="{68F398D0-8FAB-43C9-9281-AA626CADB869}" type="datetimeFigureOut">
              <a:rPr lang="en-US" smtClean="0"/>
              <a:t>2/26/26</a:t>
            </a:fld>
            <a:endParaRPr lang="en-US"/>
          </a:p>
        </p:txBody>
      </p:sp>
      <p:sp>
        <p:nvSpPr>
          <p:cNvPr id="5" name="Footer Placeholder 4">
            <a:extLst>
              <a:ext uri="{FF2B5EF4-FFF2-40B4-BE49-F238E27FC236}">
                <a16:creationId xmlns:a16="http://schemas.microsoft.com/office/drawing/2014/main" id="{84147E74-7D0F-DC7A-DFAA-81C8F02DE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DF5EF-1C56-1F24-AD98-5BD5E5C3DBD9}"/>
              </a:ext>
            </a:extLst>
          </p:cNvPr>
          <p:cNvSpPr>
            <a:spLocks noGrp="1"/>
          </p:cNvSpPr>
          <p:nvPr>
            <p:ph type="sldNum" sz="quarter" idx="12"/>
          </p:nvPr>
        </p:nvSpPr>
        <p:spPr/>
        <p:txBody>
          <a:bodyPr/>
          <a:lstStyle/>
          <a:p>
            <a:fld id="{406DC1BF-81AC-40F6-A320-E77CAD0F4BB9}" type="slidenum">
              <a:rPr lang="en-US" smtClean="0"/>
              <a:t>‹#›</a:t>
            </a:fld>
            <a:endParaRPr lang="en-US"/>
          </a:p>
        </p:txBody>
      </p:sp>
    </p:spTree>
    <p:extLst>
      <p:ext uri="{BB962C8B-B14F-4D97-AF65-F5344CB8AC3E}">
        <p14:creationId xmlns:p14="http://schemas.microsoft.com/office/powerpoint/2010/main" val="14958028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rgbClr val="43682A"/>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81050" y="6267450"/>
            <a:ext cx="914400" cy="497346"/>
          </a:xfrm>
          <a:noFill/>
        </p:spPr>
        <p:txBody>
          <a:bodyPr/>
          <a:lstStyle/>
          <a:p>
            <a:fld id="{B154EF0D-C04C-49A6-8759-38BB015427C5}" type="datetimeFigureOut">
              <a:rPr lang="en-US" smtClean="0"/>
              <a:t>2/26/26</a:t>
            </a:fld>
            <a:endParaRPr lang="en-US" dirty="0"/>
          </a:p>
        </p:txBody>
      </p:sp>
      <p:sp>
        <p:nvSpPr>
          <p:cNvPr id="5" name="Footer Placeholder 4"/>
          <p:cNvSpPr>
            <a:spLocks noGrp="1"/>
          </p:cNvSpPr>
          <p:nvPr>
            <p:ph type="ftr" sz="quarter" idx="11"/>
          </p:nvPr>
        </p:nvSpPr>
        <p:spPr>
          <a:xfrm>
            <a:off x="1762125" y="6267450"/>
            <a:ext cx="8648699" cy="523875"/>
          </a:xfrm>
          <a:noFill/>
        </p:spPr>
        <p:txBody>
          <a:bodyPr/>
          <a:lstStyle>
            <a:lvl1pPr>
              <a:defRPr>
                <a:solidFill>
                  <a:schemeClr val="bg1"/>
                </a:solidFill>
              </a:defRPr>
            </a:lvl1pPr>
          </a:lstStyle>
          <a:p>
            <a:endParaRPr lang="en-US" i="1" dirty="0"/>
          </a:p>
        </p:txBody>
      </p:sp>
      <p:sp>
        <p:nvSpPr>
          <p:cNvPr id="6" name="Slide Number Placeholder 5"/>
          <p:cNvSpPr>
            <a:spLocks noGrp="1"/>
          </p:cNvSpPr>
          <p:nvPr>
            <p:ph type="sldNum" sz="quarter" idx="12"/>
          </p:nvPr>
        </p:nvSpPr>
        <p:spPr>
          <a:xfrm>
            <a:off x="10887075" y="6267450"/>
            <a:ext cx="466725" cy="523875"/>
          </a:xfrm>
          <a:noFill/>
        </p:spPr>
        <p:txBody>
          <a:bodyPr/>
          <a:lstStyle/>
          <a:p>
            <a:fld id="{7FACA9B4-085A-4859-9BBA-A35E4A1DB389}" type="slidenum">
              <a:rPr lang="en-US" smtClean="0"/>
              <a:t>‹#›</a:t>
            </a:fld>
            <a:r>
              <a:rPr lang="en-US" dirty="0"/>
              <a:t>                                                                                                                                    </a:t>
            </a:r>
          </a:p>
        </p:txBody>
      </p:sp>
      <p:pic>
        <p:nvPicPr>
          <p:cNvPr id="7" name="Picture 3" descr="E:\Things to Do V (2012)\National RBM logos.jpg"/>
          <p:cNvPicPr>
            <a:picLocks noChangeArrowheads="1"/>
          </p:cNvPicPr>
          <p:nvPr userDrawn="1"/>
        </p:nvPicPr>
        <p:blipFill>
          <a:blip r:embed="rId2" cstate="print">
            <a:lum bright="-10000" contrast="10000"/>
            <a:extLst>
              <a:ext uri="{28A0092B-C50C-407E-A947-70E740481C1C}">
                <a14:useLocalDpi xmlns:a14="http://schemas.microsoft.com/office/drawing/2010/main" val="0"/>
              </a:ext>
            </a:extLst>
          </a:blip>
          <a:srcRect/>
          <a:stretch>
            <a:fillRect/>
          </a:stretch>
        </p:blipFill>
        <p:spPr bwMode="auto">
          <a:xfrm>
            <a:off x="11049000" y="104775"/>
            <a:ext cx="942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0" y="0"/>
            <a:ext cx="404812" cy="679132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71487" y="0"/>
            <a:ext cx="271463" cy="679132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6" descr="Image result for coat of arms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93204"/>
            <a:ext cx="942975" cy="90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1762125" y="6267450"/>
            <a:ext cx="9324974" cy="533400"/>
          </a:xfrm>
          <a:prstGeom prst="rect">
            <a:avLst/>
          </a:prstGeom>
          <a:solidFill>
            <a:schemeClr val="accent6">
              <a:lumMod val="7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Vision - a Malaria free Nigeria; </a:t>
            </a:r>
          </a:p>
          <a:p>
            <a:pPr algn="ctr"/>
            <a:r>
              <a:rPr lang="en-US" sz="1200" b="1" i="1" dirty="0"/>
              <a:t>Goal</a:t>
            </a:r>
            <a:r>
              <a:rPr lang="en-US" sz="1200" i="1" dirty="0"/>
              <a:t> – to achieve a parasite prevalence of less than 10% and reduce mortality attributable to malaria to less than 50 deaths per 1,000 live births by 2025 </a:t>
            </a:r>
          </a:p>
        </p:txBody>
      </p:sp>
      <p:sp>
        <p:nvSpPr>
          <p:cNvPr id="12" name="Rectangle 11"/>
          <p:cNvSpPr/>
          <p:nvPr userDrawn="1"/>
        </p:nvSpPr>
        <p:spPr>
          <a:xfrm>
            <a:off x="781050" y="6293979"/>
            <a:ext cx="942975" cy="497346"/>
          </a:xfrm>
          <a:prstGeom prst="rect">
            <a:avLst/>
          </a:prstGeom>
          <a:solidFill>
            <a:schemeClr val="bg1">
              <a:lumMod val="7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1115674" y="6255878"/>
            <a:ext cx="876301" cy="544971"/>
          </a:xfrm>
          <a:prstGeom prst="rect">
            <a:avLst/>
          </a:prstGeom>
          <a:solidFill>
            <a:schemeClr val="bg1">
              <a:lumMod val="7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92200"/>
          </a:xfrm>
        </p:spPr>
        <p:txBody>
          <a:bodyPr/>
          <a:lstStyle>
            <a:lvl1pPr>
              <a:defRPr b="0">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838200" y="1552575"/>
            <a:ext cx="10515600" cy="4624388"/>
          </a:xfrm>
        </p:spPr>
        <p:txBody>
          <a:bodyPr/>
          <a:lstStyle>
            <a:lvl1pPr>
              <a:defRPr>
                <a:solidFill>
                  <a:schemeClr val="accent6">
                    <a:lumMod val="50000"/>
                  </a:schemeClr>
                </a:solidFill>
                <a:latin typeface="Seaford" panose="020B0502030303020204" pitchFamily="34" charset="0"/>
              </a:defRPr>
            </a:lvl1pPr>
            <a:lvl2pPr>
              <a:defRPr>
                <a:solidFill>
                  <a:schemeClr val="accent6">
                    <a:lumMod val="50000"/>
                  </a:schemeClr>
                </a:solidFill>
                <a:latin typeface="Seaford" panose="020B0502030303020204" pitchFamily="34" charset="0"/>
              </a:defRPr>
            </a:lvl2pPr>
            <a:lvl3pPr>
              <a:defRPr>
                <a:solidFill>
                  <a:schemeClr val="accent6">
                    <a:lumMod val="50000"/>
                  </a:schemeClr>
                </a:solidFill>
                <a:latin typeface="Seaford" panose="020B0502030303020204" pitchFamily="34" charset="0"/>
              </a:defRPr>
            </a:lvl3pPr>
            <a:lvl4pPr>
              <a:defRPr>
                <a:solidFill>
                  <a:schemeClr val="accent6">
                    <a:lumMod val="50000"/>
                  </a:schemeClr>
                </a:solidFill>
                <a:latin typeface="Seaford" panose="020B0502030303020204" pitchFamily="34" charset="0"/>
              </a:defRPr>
            </a:lvl4pPr>
            <a:lvl5pPr>
              <a:defRPr>
                <a:solidFill>
                  <a:schemeClr val="accent6">
                    <a:lumMod val="50000"/>
                  </a:schemeClr>
                </a:solidFill>
                <a:latin typeface="Seaford" panose="020B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154EF0D-C04C-49A6-8759-38BB015427C5}" type="datetimeFigureOut">
              <a:rPr lang="en-US" smtClean="0"/>
              <a:t>2/26/26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CA9B4-085A-4859-9BBA-A35E4A1DB389}" type="slidenum">
              <a:rPr lang="en-US" smtClean="0"/>
              <a:t>‹#›</a:t>
            </a:fld>
            <a:endParaRPr lang="en-US"/>
          </a:p>
        </p:txBody>
      </p:sp>
      <p:sp>
        <p:nvSpPr>
          <p:cNvPr id="7" name="Rectangle 6"/>
          <p:cNvSpPr/>
          <p:nvPr userDrawn="1"/>
        </p:nvSpPr>
        <p:spPr>
          <a:xfrm>
            <a:off x="1" y="0"/>
            <a:ext cx="380999" cy="67913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28624" y="-1"/>
            <a:ext cx="238125" cy="67913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6" descr="Image result for coat of arms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4869"/>
            <a:ext cx="762000" cy="68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E:\Things to Do V (2012)\National RBM logos.jpg"/>
          <p:cNvPicPr>
            <a:picLocks noChangeArrowheads="1"/>
          </p:cNvPicPr>
          <p:nvPr userDrawn="1"/>
        </p:nvPicPr>
        <p:blipFill>
          <a:blip r:embed="rId3" cstate="print">
            <a:lum bright="-10000" contrast="10000"/>
            <a:extLst>
              <a:ext uri="{28A0092B-C50C-407E-A947-70E740481C1C}">
                <a14:useLocalDpi xmlns:a14="http://schemas.microsoft.com/office/drawing/2010/main" val="0"/>
              </a:ext>
            </a:extLst>
          </a:blip>
          <a:srcRect/>
          <a:stretch>
            <a:fillRect/>
          </a:stretch>
        </p:blipFill>
        <p:spPr bwMode="auto">
          <a:xfrm>
            <a:off x="11430000" y="0"/>
            <a:ext cx="76199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368B9-BF70-09E9-1F9A-C8E7436D67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2B599B-29A7-8208-0DE3-F4A1AEFEC9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A830CA-3D23-2EA0-B5E5-455D2BE9F0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1AB8C0-F2C0-C188-4C9B-325756D531A4}"/>
              </a:ext>
            </a:extLst>
          </p:cNvPr>
          <p:cNvSpPr>
            <a:spLocks noGrp="1"/>
          </p:cNvSpPr>
          <p:nvPr>
            <p:ph type="dt" sz="half" idx="10"/>
          </p:nvPr>
        </p:nvSpPr>
        <p:spPr/>
        <p:txBody>
          <a:bodyPr/>
          <a:lstStyle/>
          <a:p>
            <a:fld id="{5A4AF9FA-D7FE-453E-9245-38147D80E285}" type="datetimeFigureOut">
              <a:rPr lang="en-US" smtClean="0"/>
              <a:t>2/26/26</a:t>
            </a:fld>
            <a:endParaRPr lang="en-US"/>
          </a:p>
        </p:txBody>
      </p:sp>
      <p:sp>
        <p:nvSpPr>
          <p:cNvPr id="6" name="Footer Placeholder 5">
            <a:extLst>
              <a:ext uri="{FF2B5EF4-FFF2-40B4-BE49-F238E27FC236}">
                <a16:creationId xmlns:a16="http://schemas.microsoft.com/office/drawing/2014/main" id="{4CBBDA14-5FFD-D226-7263-4824C5605A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FD97D-760B-E2CB-3754-3AEDC73BD406}"/>
              </a:ext>
            </a:extLst>
          </p:cNvPr>
          <p:cNvSpPr>
            <a:spLocks noGrp="1"/>
          </p:cNvSpPr>
          <p:nvPr>
            <p:ph type="sldNum" sz="quarter" idx="12"/>
          </p:nvPr>
        </p:nvSpPr>
        <p:spPr/>
        <p:txBody>
          <a:bodyPr/>
          <a:lstStyle/>
          <a:p>
            <a:fld id="{D3945387-E978-493D-B6BE-A9915E7FB7DD}" type="slidenum">
              <a:rPr lang="en-US" smtClean="0"/>
              <a:t>‹#›</a:t>
            </a:fld>
            <a:endParaRPr lang="en-US"/>
          </a:p>
        </p:txBody>
      </p:sp>
    </p:spTree>
    <p:extLst>
      <p:ext uri="{BB962C8B-B14F-4D97-AF65-F5344CB8AC3E}">
        <p14:creationId xmlns:p14="http://schemas.microsoft.com/office/powerpoint/2010/main" val="24084195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92200"/>
          </a:xfrm>
        </p:spPr>
        <p:txBody>
          <a:bodyPr/>
          <a:lstStyle>
            <a:lvl1pPr>
              <a:defRPr b="0">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838200" y="1552575"/>
            <a:ext cx="5057774" cy="4624388"/>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154EF0D-C04C-49A6-8759-38BB015427C5}" type="datetimeFigureOut">
              <a:rPr lang="en-US" smtClean="0"/>
              <a:t>2/26/26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CA9B4-085A-4859-9BBA-A35E4A1DB389}" type="slidenum">
              <a:rPr lang="en-US" smtClean="0"/>
              <a:t>‹#›</a:t>
            </a:fld>
            <a:endParaRPr lang="en-US"/>
          </a:p>
        </p:txBody>
      </p:sp>
      <p:sp>
        <p:nvSpPr>
          <p:cNvPr id="7" name="Rectangle 6"/>
          <p:cNvSpPr/>
          <p:nvPr userDrawn="1"/>
        </p:nvSpPr>
        <p:spPr>
          <a:xfrm>
            <a:off x="1" y="0"/>
            <a:ext cx="380999" cy="67913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28624" y="-1"/>
            <a:ext cx="238125" cy="67913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6" descr="Image result for coat of arms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4869"/>
            <a:ext cx="762000" cy="68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E:\Things to Do V (2012)\National RBM logos.jpg"/>
          <p:cNvPicPr>
            <a:picLocks noChangeArrowheads="1"/>
          </p:cNvPicPr>
          <p:nvPr userDrawn="1"/>
        </p:nvPicPr>
        <p:blipFill>
          <a:blip r:embed="rId3" cstate="print">
            <a:lum bright="-10000" contrast="10000"/>
            <a:extLst>
              <a:ext uri="{28A0092B-C50C-407E-A947-70E740481C1C}">
                <a14:useLocalDpi xmlns:a14="http://schemas.microsoft.com/office/drawing/2010/main" val="0"/>
              </a:ext>
            </a:extLst>
          </a:blip>
          <a:srcRect/>
          <a:stretch>
            <a:fillRect/>
          </a:stretch>
        </p:blipFill>
        <p:spPr bwMode="auto">
          <a:xfrm>
            <a:off x="11430000" y="0"/>
            <a:ext cx="76199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3"/>
          </p:nvPr>
        </p:nvSpPr>
        <p:spPr>
          <a:xfrm>
            <a:off x="6296024" y="1552575"/>
            <a:ext cx="5057775" cy="4624388"/>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603376"/>
            <a:ext cx="10515600" cy="2852737"/>
          </a:xfrm>
          <a:solidFill>
            <a:schemeClr val="accent6">
              <a:lumMod val="75000"/>
            </a:schemeClr>
          </a:solidFill>
        </p:spPr>
        <p:txBody>
          <a:bodyPr anchor="b"/>
          <a:lstStyle>
            <a:lvl1pPr algn="ctr">
              <a:defRPr sz="6000" b="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a:solidFill>
            <a:schemeClr val="accent6">
              <a:lumMod val="60000"/>
              <a:lumOff val="40000"/>
            </a:schemeClr>
          </a:solidFill>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154EF0D-C04C-49A6-8759-38BB015427C5}" type="datetimeFigureOut">
              <a:rPr lang="en-US" smtClean="0"/>
              <a:t>2/26/26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CA9B4-085A-4859-9BBA-A35E4A1DB389}" type="slidenum">
              <a:rPr lang="en-US" smtClean="0"/>
              <a:t>‹#›</a:t>
            </a:fld>
            <a:endParaRPr lang="en-US"/>
          </a:p>
        </p:txBody>
      </p:sp>
      <p:pic>
        <p:nvPicPr>
          <p:cNvPr id="7" name="Picture 26" descr="Image result for coat of arms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43321"/>
            <a:ext cx="942975" cy="90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E:\Things to Do V (2012)\National RBM logos.jpg"/>
          <p:cNvPicPr>
            <a:picLocks noChangeArrowheads="1"/>
          </p:cNvPicPr>
          <p:nvPr userDrawn="1"/>
        </p:nvPicPr>
        <p:blipFill>
          <a:blip r:embed="rId3" cstate="print">
            <a:lum bright="-10000" contrast="10000"/>
            <a:extLst>
              <a:ext uri="{28A0092B-C50C-407E-A947-70E740481C1C}">
                <a14:useLocalDpi xmlns:a14="http://schemas.microsoft.com/office/drawing/2010/main" val="0"/>
              </a:ext>
            </a:extLst>
          </a:blip>
          <a:srcRect/>
          <a:stretch>
            <a:fillRect/>
          </a:stretch>
        </p:blipFill>
        <p:spPr bwMode="auto">
          <a:xfrm>
            <a:off x="11172825" y="43321"/>
            <a:ext cx="942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54EF0D-C04C-49A6-8759-38BB015427C5}" type="datetimeFigureOut">
              <a:rPr lang="en-US" smtClean="0"/>
              <a:t>2/26/26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CA9B4-085A-4859-9BBA-A35E4A1DB389}" type="slidenum">
              <a:rPr lang="en-US" smtClean="0"/>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54EF0D-C04C-49A6-8759-38BB015427C5}" type="datetimeFigureOut">
              <a:rPr lang="en-US" smtClean="0"/>
              <a:t>2/26/26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ACA9B4-085A-4859-9BBA-A35E4A1DB389}" type="slidenum">
              <a:rPr lang="en-US" smtClean="0"/>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54EF0D-C04C-49A6-8759-38BB015427C5}" type="datetimeFigureOut">
              <a:rPr lang="en-US" smtClean="0"/>
              <a:t>2/26/26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ACA9B4-085A-4859-9BBA-A35E4A1DB389}" type="slidenum">
              <a:rPr lang="en-US" smtClean="0"/>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54EF0D-C04C-49A6-8759-38BB015427C5}" type="datetimeFigureOut">
              <a:rPr lang="en-US" smtClean="0"/>
              <a:t>2/26/26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ACA9B4-085A-4859-9BBA-A35E4A1DB389}" type="slidenum">
              <a:rPr lang="en-US" smtClean="0"/>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54EF0D-C04C-49A6-8759-38BB015427C5}" type="datetimeFigureOut">
              <a:rPr lang="en-US" smtClean="0"/>
              <a:t>2/26/26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CA9B4-085A-4859-9BBA-A35E4A1DB389}" type="slidenum">
              <a:rPr lang="en-US" smtClean="0"/>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54EF0D-C04C-49A6-8759-38BB015427C5}" type="datetimeFigureOut">
              <a:rPr lang="en-US" smtClean="0"/>
              <a:t>2/26/26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CA9B4-085A-4859-9BBA-A35E4A1DB389}" type="slidenum">
              <a:rPr lang="en-US" smtClean="0"/>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54EF0D-C04C-49A6-8759-38BB015427C5}" type="datetimeFigureOut">
              <a:rPr lang="en-US" smtClean="0"/>
              <a:t>2/26/26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CA9B4-085A-4859-9BBA-A35E4A1DB389}" type="slidenum">
              <a:rPr lang="en-US" smtClean="0"/>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54EF0D-C04C-49A6-8759-38BB015427C5}" type="datetimeFigureOut">
              <a:rPr lang="en-US" smtClean="0"/>
              <a:t>2/26/26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CA9B4-085A-4859-9BBA-A35E4A1DB3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theme" Target="../theme/theme3.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6.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6" Type="http://schemas.openxmlformats.org/officeDocument/2006/relationships/theme" Target="../theme/theme9.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C33A06-3A90-C743-7730-2463B0C00D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A5074E-A86E-C749-6210-709A276C3E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197AE6-CEB7-15A2-655D-F6869649E9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A4AF9FA-D7FE-453E-9245-38147D80E285}" type="datetimeFigureOut">
              <a:rPr lang="en-US" smtClean="0"/>
              <a:t>2/26/26</a:t>
            </a:fld>
            <a:endParaRPr lang="en-US"/>
          </a:p>
        </p:txBody>
      </p:sp>
      <p:sp>
        <p:nvSpPr>
          <p:cNvPr id="5" name="Footer Placeholder 4">
            <a:extLst>
              <a:ext uri="{FF2B5EF4-FFF2-40B4-BE49-F238E27FC236}">
                <a16:creationId xmlns:a16="http://schemas.microsoft.com/office/drawing/2014/main" id="{230526D6-D6F1-8073-FA18-F627222538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4A087DE-7568-3E11-F012-5F835F10CD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945387-E978-493D-B6BE-A9915E7FB7DD}" type="slidenum">
              <a:rPr lang="en-US" smtClean="0"/>
              <a:t>‹#›</a:t>
            </a:fld>
            <a:endParaRPr lang="en-US"/>
          </a:p>
        </p:txBody>
      </p:sp>
    </p:spTree>
    <p:extLst>
      <p:ext uri="{BB962C8B-B14F-4D97-AF65-F5344CB8AC3E}">
        <p14:creationId xmlns:p14="http://schemas.microsoft.com/office/powerpoint/2010/main" val="3739922225"/>
      </p:ext>
    </p:extLst>
  </p:cSld>
  <p:clrMap bg1="lt1" tx1="dk1" bg2="lt2" tx2="dk2" accent1="accent1" accent2="accent2" accent3="accent3" accent4="accent4" accent5="accent5" accent6="accent6" hlink="hlink" folHlink="folHlink"/>
  <p:sldLayoutIdLst>
    <p:sldLayoutId id="2147483735" r:id="rId1"/>
    <p:sldLayoutId id="2147483793" r:id="rId2"/>
    <p:sldLayoutId id="2147483694" r:id="rId3"/>
    <p:sldLayoutId id="2147483695" r:id="rId4"/>
    <p:sldLayoutId id="2147483726" r:id="rId5"/>
    <p:sldLayoutId id="2147483732" r:id="rId6"/>
    <p:sldLayoutId id="2147483698" r:id="rId7"/>
    <p:sldLayoutId id="2147483733" r:id="rId8"/>
    <p:sldLayoutId id="2147483700" r:id="rId9"/>
    <p:sldLayoutId id="214748372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42BA3A-96D3-7ECE-ED96-AFB9C00DE7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F16CC0-499B-32D8-7180-1248DF9C0F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4B5A8-1F15-36A4-70EA-93E04F9771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336F1F-D70E-4598-B2AB-15E6F618FA2A}" type="datetimeFigureOut">
              <a:rPr lang="en-US" smtClean="0"/>
              <a:t>2/26/26</a:t>
            </a:fld>
            <a:endParaRPr lang="en-US"/>
          </a:p>
        </p:txBody>
      </p:sp>
      <p:sp>
        <p:nvSpPr>
          <p:cNvPr id="5" name="Footer Placeholder 4">
            <a:extLst>
              <a:ext uri="{FF2B5EF4-FFF2-40B4-BE49-F238E27FC236}">
                <a16:creationId xmlns:a16="http://schemas.microsoft.com/office/drawing/2014/main" id="{29E43A8A-9ED1-3AC0-83F0-B8CED6DAE5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1DA0792-D352-C7D9-AAB9-DDA232022B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9A23689-77FB-4596-86D8-74B58853BBE9}" type="slidenum">
              <a:rPr lang="en-US" smtClean="0"/>
              <a:t>‹#›</a:t>
            </a:fld>
            <a:endParaRPr lang="en-US"/>
          </a:p>
        </p:txBody>
      </p:sp>
    </p:spTree>
    <p:extLst>
      <p:ext uri="{BB962C8B-B14F-4D97-AF65-F5344CB8AC3E}">
        <p14:creationId xmlns:p14="http://schemas.microsoft.com/office/powerpoint/2010/main" val="205208485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86" r:id="rId7"/>
    <p:sldLayoutId id="2147483787" r:id="rId8"/>
    <p:sldLayoutId id="2147483788" r:id="rId9"/>
    <p:sldLayoutId id="2147483789" r:id="rId10"/>
    <p:sldLayoutId id="21474837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6000" y="792000"/>
            <a:ext cx="10089180" cy="646331"/>
          </a:xfrm>
          <a:prstGeom prst="rect">
            <a:avLst/>
          </a:prstGeom>
        </p:spPr>
        <p:txBody>
          <a:bodyPr vert="horz" wrap="square" lIns="91440" tIns="45720" rIns="91440" bIns="45720" rtlCol="0" anchor="t" anchorCtr="0">
            <a:spAutoFit/>
          </a:bodyPr>
          <a:lstStyle/>
          <a:p>
            <a:r>
              <a:rPr lang="en-US"/>
              <a:t>Click to edit Master title style</a:t>
            </a:r>
            <a:endParaRPr lang="en-GB" dirty="0"/>
          </a:p>
        </p:txBody>
      </p:sp>
      <p:sp>
        <p:nvSpPr>
          <p:cNvPr id="3" name="Text Placeholder 2"/>
          <p:cNvSpPr>
            <a:spLocks noGrp="1"/>
          </p:cNvSpPr>
          <p:nvPr>
            <p:ph type="body" idx="1"/>
          </p:nvPr>
        </p:nvSpPr>
        <p:spPr>
          <a:xfrm>
            <a:off x="1116000" y="1825625"/>
            <a:ext cx="1008918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4911325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8" r:id="rId4"/>
    <p:sldLayoutId id="2147483799" r:id="rId5"/>
    <p:sldLayoutId id="2147483790" r:id="rId6"/>
    <p:sldLayoutId id="2147483797" r:id="rId7"/>
    <p:sldLayoutId id="2147483800" r:id="rId8"/>
    <p:sldLayoutId id="2147483672" r:id="rId9"/>
    <p:sldLayoutId id="2147483673" r:id="rId10"/>
    <p:sldLayoutId id="2147483721" r:id="rId11"/>
    <p:sldLayoutId id="2147483675" r:id="rId12"/>
    <p:sldLayoutId id="2147483722" r:id="rId13"/>
    <p:sldLayoutId id="2147483677" r:id="rId14"/>
    <p:sldLayoutId id="2147483678" r:id="rId15"/>
    <p:sldLayoutId id="2147483679" r:id="rId16"/>
    <p:sldLayoutId id="2147483680" r:id="rId17"/>
    <p:sldLayoutId id="2147483724" r:id="rId18"/>
    <p:sldLayoutId id="2147483684" r:id="rId19"/>
    <p:sldLayoutId id="2147483686" r:id="rId20"/>
    <p:sldLayoutId id="2147483688" r:id="rId21"/>
    <p:sldLayoutId id="2147483725" r:id="rId22"/>
    <p:sldLayoutId id="2147483690" r:id="rId23"/>
    <p:sldLayoutId id="2147483730" r:id="rId24"/>
    <p:sldLayoutId id="2147483691" r:id="rId25"/>
  </p:sldLayoutIdLst>
  <p:txStyles>
    <p:titleStyle>
      <a:lvl1pPr algn="l" defTabSz="914400" rtl="0" eaLnBrk="1" latinLnBrk="0" hangingPunct="1">
        <a:lnSpc>
          <a:spcPct val="90000"/>
        </a:lnSpc>
        <a:spcBef>
          <a:spcPct val="0"/>
        </a:spcBef>
        <a:buNone/>
        <a:defRPr sz="4000" b="1" kern="1200">
          <a:solidFill>
            <a:schemeClr val="accent5"/>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D45ACC-A0CB-8298-D666-55325CDA0E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A2CE43-536C-478D-0319-DD1DF75503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E9D3D4-AAA3-6FED-540C-9C97E5AA6E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D274D2-B970-48AE-B440-894F8A206F32}" type="datetimeFigureOut">
              <a:rPr lang="en-GB" smtClean="0"/>
              <a:t>26/02/2026</a:t>
            </a:fld>
            <a:endParaRPr lang="en-GB"/>
          </a:p>
        </p:txBody>
      </p:sp>
      <p:sp>
        <p:nvSpPr>
          <p:cNvPr id="5" name="Footer Placeholder 4">
            <a:extLst>
              <a:ext uri="{FF2B5EF4-FFF2-40B4-BE49-F238E27FC236}">
                <a16:creationId xmlns:a16="http://schemas.microsoft.com/office/drawing/2014/main" id="{C18FB594-D1BF-3567-D53F-E31D046D48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FFDCABB-4BDD-EB55-6D62-0B75802A10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4135BB-28F1-4D13-954B-1DD33F745663}" type="slidenum">
              <a:rPr lang="en-GB" smtClean="0"/>
              <a:t>‹#›</a:t>
            </a:fld>
            <a:endParaRPr lang="en-GB"/>
          </a:p>
        </p:txBody>
      </p:sp>
    </p:spTree>
    <p:extLst>
      <p:ext uri="{BB962C8B-B14F-4D97-AF65-F5344CB8AC3E}">
        <p14:creationId xmlns:p14="http://schemas.microsoft.com/office/powerpoint/2010/main" val="371674074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27" r:id="rId4"/>
    <p:sldLayoutId id="2147483764" r:id="rId5"/>
    <p:sldLayoutId id="2147483765" r:id="rId6"/>
    <p:sldLayoutId id="2147483766" r:id="rId7"/>
    <p:sldLayoutId id="2147483767" r:id="rId8"/>
    <p:sldLayoutId id="2147483768" r:id="rId9"/>
    <p:sldLayoutId id="2147483769" r:id="rId10"/>
    <p:sldLayoutId id="2147483770" r:id="rId11"/>
    <p:sldLayoutId id="2147483791" r:id="rId12"/>
    <p:sldLayoutId id="2147483792" r:id="rId13"/>
    <p:sldLayoutId id="2147483731" r:id="rId14"/>
    <p:sldLayoutId id="2147483719" r:id="rId15"/>
    <p:sldLayoutId id="214748372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E6FF92-D9E0-F8D6-881C-E33F13DC7E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A700DB-CD02-4983-6136-B6AA1B7EF2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1792918"/>
      </p:ext>
    </p:extLst>
  </p:cSld>
  <p:clrMap bg1="dk1" tx1="lt1" bg2="dk2" tx2="lt2" accent1="accent1" accent2="accent2" accent3="accent3" accent4="accent4" accent5="accent5" accent6="accent6" hlink="hlink" folHlink="folHlink"/>
  <p:sldLayoutIdLst>
    <p:sldLayoutId id="2147483676" r:id="rId1"/>
    <p:sldLayoutId id="2147483701" r:id="rId2"/>
    <p:sldLayoutId id="2147483681" r:id="rId3"/>
    <p:sldLayoutId id="2147483689" r:id="rId4"/>
    <p:sldLayoutId id="2147483696" r:id="rId5"/>
    <p:sldLayoutId id="2147483763" r:id="rId6"/>
    <p:sldLayoutId id="2147483715" r:id="rId7"/>
    <p:sldLayoutId id="2147483716" r:id="rId8"/>
    <p:sldLayoutId id="2147483717" r:id="rId9"/>
    <p:sldLayoutId id="2147483718" r:id="rId10"/>
    <p:sldLayoutId id="2147483697" r:id="rId11"/>
    <p:sldLayoutId id="2147483699" r:id="rId12"/>
    <p:sldLayoutId id="2147483702" r:id="rId13"/>
  </p:sldLayoutIdLst>
  <p:txStyles>
    <p:titleStyle>
      <a:lvl1pPr algn="l" defTabSz="914400" rtl="0" eaLnBrk="1" latinLnBrk="0" hangingPunct="1">
        <a:lnSpc>
          <a:spcPct val="90000"/>
        </a:lnSpc>
        <a:spcBef>
          <a:spcPct val="0"/>
        </a:spcBef>
        <a:buNone/>
        <a:defRPr sz="4400" b="1" kern="1200">
          <a:solidFill>
            <a:schemeClr val="bg2"/>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35D50C-6CE0-28C6-F4DB-69EB907A87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DB1DA15-94B7-08A3-2241-E859E3DBC0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71E7E82-56E9-CC18-FA4E-08109311F5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8F398D0-8FAB-43C9-9281-AA626CADB869}" type="datetimeFigureOut">
              <a:rPr lang="en-US" smtClean="0"/>
              <a:t>2/26/26</a:t>
            </a:fld>
            <a:endParaRPr lang="en-US"/>
          </a:p>
        </p:txBody>
      </p:sp>
      <p:sp>
        <p:nvSpPr>
          <p:cNvPr id="5" name="Footer Placeholder 4">
            <a:extLst>
              <a:ext uri="{FF2B5EF4-FFF2-40B4-BE49-F238E27FC236}">
                <a16:creationId xmlns:a16="http://schemas.microsoft.com/office/drawing/2014/main" id="{9F7E0ABD-1A62-51E3-78E9-7BFF85D304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5835C62-015B-FCF4-C4FA-699941EE61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6DC1BF-81AC-40F6-A320-E77CAD0F4BB9}" type="slidenum">
              <a:rPr lang="en-US" smtClean="0"/>
              <a:t>‹#›</a:t>
            </a:fld>
            <a:endParaRPr lang="en-US"/>
          </a:p>
        </p:txBody>
      </p:sp>
    </p:spTree>
    <p:extLst>
      <p:ext uri="{BB962C8B-B14F-4D97-AF65-F5344CB8AC3E}">
        <p14:creationId xmlns:p14="http://schemas.microsoft.com/office/powerpoint/2010/main" val="793666999"/>
      </p:ext>
    </p:extLst>
  </p:cSld>
  <p:clrMap bg1="lt1" tx1="dk1" bg2="lt2" tx2="dk2" accent1="accent1" accent2="accent2" accent3="accent3" accent4="accent4" accent5="accent5" accent6="accent6" hlink="hlink" folHlink="folHlink"/>
  <p:sldLayoutIdLst>
    <p:sldLayoutId id="21474837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54EF0D-C04C-49A6-8759-38BB015427C5}" type="datetimeFigureOut">
              <a:rPr lang="en-US" smtClean="0"/>
              <a:t>2/26/26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CA9B4-085A-4859-9BBA-A35E4A1DB3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D3D7C52-4573-2801-7263-CE9454AEA6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F"/>
          </a:p>
        </p:txBody>
      </p:sp>
      <p:sp>
        <p:nvSpPr>
          <p:cNvPr id="3" name="Espace réservé du texte 2">
            <a:extLst>
              <a:ext uri="{FF2B5EF4-FFF2-40B4-BE49-F238E27FC236}">
                <a16:creationId xmlns:a16="http://schemas.microsoft.com/office/drawing/2014/main" id="{2348F64E-0FAE-1959-FC30-1754BBEF70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4" name="Espace réservé de la date 3">
            <a:extLst>
              <a:ext uri="{FF2B5EF4-FFF2-40B4-BE49-F238E27FC236}">
                <a16:creationId xmlns:a16="http://schemas.microsoft.com/office/drawing/2014/main" id="{3BC6B1CB-9AAF-748C-0981-4CD62598D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1D79B-525A-8D4B-AF2A-A490E28B975C}" type="datetimeFigureOut">
              <a:rPr lang="fr-BF" smtClean="0"/>
              <a:t>2/26/26</a:t>
            </a:fld>
            <a:endParaRPr lang="fr-BF"/>
          </a:p>
        </p:txBody>
      </p:sp>
      <p:sp>
        <p:nvSpPr>
          <p:cNvPr id="5" name="Espace réservé du pied de page 4">
            <a:extLst>
              <a:ext uri="{FF2B5EF4-FFF2-40B4-BE49-F238E27FC236}">
                <a16:creationId xmlns:a16="http://schemas.microsoft.com/office/drawing/2014/main" id="{7E73877D-03AA-29E2-0CD9-77AF963DE9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F"/>
          </a:p>
        </p:txBody>
      </p:sp>
      <p:sp>
        <p:nvSpPr>
          <p:cNvPr id="6" name="Espace réservé du numéro de diapositive 5">
            <a:extLst>
              <a:ext uri="{FF2B5EF4-FFF2-40B4-BE49-F238E27FC236}">
                <a16:creationId xmlns:a16="http://schemas.microsoft.com/office/drawing/2014/main" id="{1D22EAA0-D0E2-FF8F-FD55-881900DFA3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676124-FC3E-4B48-8A19-921E05212BF8}" type="slidenum">
              <a:rPr lang="fr-BF" smtClean="0"/>
              <a:t>‹#›</a:t>
            </a:fld>
            <a:endParaRPr lang="fr-BF"/>
          </a:p>
        </p:txBody>
      </p:sp>
    </p:spTree>
    <p:extLst>
      <p:ext uri="{BB962C8B-B14F-4D97-AF65-F5344CB8AC3E}">
        <p14:creationId xmlns:p14="http://schemas.microsoft.com/office/powerpoint/2010/main" val="3096846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BF"/>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8000" y="1152000"/>
            <a:ext cx="10515600" cy="5401200"/>
          </a:xfrm>
          <a:prstGeom prst="rect">
            <a:avLst/>
          </a:prstGeom>
        </p:spPr>
        <p:txBody>
          <a:bodyPr vert="horz" lIns="72000" tIns="45720" rIns="91440" bIns="45720" rtlCol="0">
            <a:noAutofit/>
          </a:body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4">
            <a:extLst>
              <a:ext uri="{FF2B5EF4-FFF2-40B4-BE49-F238E27FC236}">
                <a16:creationId xmlns:a16="http://schemas.microsoft.com/office/drawing/2014/main" id="{09977B2D-FE1B-584E-A42B-672A3567B35A}"/>
              </a:ext>
            </a:extLst>
          </p:cNvPr>
          <p:cNvSpPr>
            <a:spLocks noGrp="1"/>
          </p:cNvSpPr>
          <p:nvPr>
            <p:ph type="title"/>
          </p:nvPr>
        </p:nvSpPr>
        <p:spPr>
          <a:xfrm>
            <a:off x="216000" y="216000"/>
            <a:ext cx="10729562" cy="575668"/>
          </a:xfrm>
          <a:prstGeom prst="rect">
            <a:avLst/>
          </a:prstGeom>
        </p:spPr>
        <p:txBody>
          <a:bodyPr vert="horz" lIns="91440" tIns="0" rIns="91440" bIns="45720" rtlCol="0" anchor="t" anchorCtr="0">
            <a:normAutofit/>
          </a:bodyPr>
          <a:lstStyle/>
          <a:p>
            <a:r>
              <a:rPr lang="en-US" dirty="0"/>
              <a:t>Click to edit page title</a:t>
            </a:r>
          </a:p>
        </p:txBody>
      </p:sp>
    </p:spTree>
    <p:extLst>
      <p:ext uri="{BB962C8B-B14F-4D97-AF65-F5344CB8AC3E}">
        <p14:creationId xmlns:p14="http://schemas.microsoft.com/office/powerpoint/2010/main" val="107066267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56" r:id="rId4"/>
    <p:sldLayoutId id="2147483747" r:id="rId5"/>
    <p:sldLayoutId id="2147483748" r:id="rId6"/>
    <p:sldLayoutId id="2147483749" r:id="rId7"/>
    <p:sldLayoutId id="2147483751" r:id="rId8"/>
    <p:sldLayoutId id="2147483752" r:id="rId9"/>
    <p:sldLayoutId id="2147483753" r:id="rId10"/>
    <p:sldLayoutId id="2147483757" r:id="rId11"/>
    <p:sldLayoutId id="2147483754" r:id="rId12"/>
    <p:sldLayoutId id="2147483755" r:id="rId13"/>
    <p:sldLayoutId id="2147483758" r:id="rId14"/>
    <p:sldLayoutId id="2147483759" r:id="rId15"/>
  </p:sldLayoutIdLst>
  <p:hf hdr="0" ftr="0"/>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500"/>
        </a:spcAft>
        <a:buClr>
          <a:schemeClr val="accent2"/>
        </a:buClr>
        <a:buSzPct val="110000"/>
        <a:buFont typeface="Wingdings" pitchFamily="2" charset="2"/>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500"/>
        </a:spcAft>
        <a:buClr>
          <a:schemeClr val="accent2"/>
        </a:buClr>
        <a:buFont typeface="Wingdings" pitchFamily="2" charset="2"/>
        <a:buChar char="§"/>
        <a:defRPr sz="2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500"/>
        </a:spcAft>
        <a:buClr>
          <a:schemeClr val="accent2"/>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500"/>
        </a:spcAft>
        <a:buClr>
          <a:schemeClr val="accent2"/>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500"/>
        </a:spcAft>
        <a:buClr>
          <a:schemeClr val="accent2"/>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6.png"/><Relationship Id="rId1" Type="http://schemas.openxmlformats.org/officeDocument/2006/relationships/slideLayout" Target="../slideLayouts/slideLayout6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101.xml.rels><?xml version="1.0" encoding="UTF-8" standalone="yes"?>
<Relationships xmlns="http://schemas.openxmlformats.org/package/2006/relationships"><Relationship Id="rId8" Type="http://schemas.openxmlformats.org/officeDocument/2006/relationships/chart" Target="../charts/chart11.xml"/><Relationship Id="rId13" Type="http://schemas.openxmlformats.org/officeDocument/2006/relationships/image" Target="../media/image126.png"/><Relationship Id="rId3" Type="http://schemas.openxmlformats.org/officeDocument/2006/relationships/image" Target="../media/image124.png"/><Relationship Id="rId7" Type="http://schemas.openxmlformats.org/officeDocument/2006/relationships/chart" Target="../charts/chart10.xml"/><Relationship Id="rId12" Type="http://schemas.openxmlformats.org/officeDocument/2006/relationships/image" Target="../media/image125.png"/><Relationship Id="rId2" Type="http://schemas.openxmlformats.org/officeDocument/2006/relationships/image" Target="../media/image116.png"/><Relationship Id="rId1" Type="http://schemas.openxmlformats.org/officeDocument/2006/relationships/slideLayout" Target="../slideLayouts/slideLayout62.xml"/><Relationship Id="rId6" Type="http://schemas.openxmlformats.org/officeDocument/2006/relationships/chart" Target="../charts/chart9.xml"/><Relationship Id="rId11" Type="http://schemas.openxmlformats.org/officeDocument/2006/relationships/chart" Target="../charts/chart14.xml"/><Relationship Id="rId5" Type="http://schemas.openxmlformats.org/officeDocument/2006/relationships/chart" Target="../charts/chart8.xml"/><Relationship Id="rId10" Type="http://schemas.openxmlformats.org/officeDocument/2006/relationships/chart" Target="../charts/chart13.xml"/><Relationship Id="rId4" Type="http://schemas.openxmlformats.org/officeDocument/2006/relationships/chart" Target="../charts/chart7.xml"/><Relationship Id="rId9" Type="http://schemas.openxmlformats.org/officeDocument/2006/relationships/chart" Target="../charts/chart12.xml"/><Relationship Id="rId14" Type="http://schemas.openxmlformats.org/officeDocument/2006/relationships/chart" Target="../charts/chart15.xml"/></Relationships>
</file>

<file path=ppt/slides/_rels/slide10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16.png"/><Relationship Id="rId1" Type="http://schemas.openxmlformats.org/officeDocument/2006/relationships/slideLayout" Target="../slideLayouts/slideLayout62.xml"/></Relationships>
</file>

<file path=ppt/slides/_rels/slide10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16.png"/><Relationship Id="rId1" Type="http://schemas.openxmlformats.org/officeDocument/2006/relationships/slideLayout" Target="../slideLayouts/slideLayout62.xml"/></Relationships>
</file>

<file path=ppt/slides/_rels/slide10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16.png"/><Relationship Id="rId1" Type="http://schemas.openxmlformats.org/officeDocument/2006/relationships/slideLayout" Target="../slideLayouts/slideLayout6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hyperlink" Target="mailto:dr.alinn@gmail.com?subject=" TargetMode="Externa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13.xml"/><Relationship Id="rId6" Type="http://schemas.openxmlformats.org/officeDocument/2006/relationships/hyperlink" Target="mailto:b.davies.23@malariaconsortium.org" TargetMode="External"/><Relationship Id="rId5" Type="http://schemas.openxmlformats.org/officeDocument/2006/relationships/hyperlink" Target="mailto:c.nnaji.86@malariaconsortium.org" TargetMode="External"/><Relationship Id="rId4" Type="http://schemas.openxmlformats.org/officeDocument/2006/relationships/image" Target="../media/image19.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2.xml"/><Relationship Id="rId5" Type="http://schemas.openxmlformats.org/officeDocument/2006/relationships/image" Target="../media/image30.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1.xml"/></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5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3" Type="http://schemas.openxmlformats.org/officeDocument/2006/relationships/hyperlink" Target="https://clinicaltrials.gov/study/NCT06173206" TargetMode="External"/><Relationship Id="rId2" Type="http://schemas.openxmlformats.org/officeDocument/2006/relationships/notesSlide" Target="../notesSlides/notesSlide3.xml"/><Relationship Id="rId1" Type="http://schemas.openxmlformats.org/officeDocument/2006/relationships/slideLayout" Target="../slideLayouts/slideLayout60.xml"/><Relationship Id="rId6" Type="http://schemas.openxmlformats.org/officeDocument/2006/relationships/image" Target="../media/image42.png"/><Relationship Id="rId5" Type="http://schemas.openxmlformats.org/officeDocument/2006/relationships/hyperlink" Target="https://doi.org/10.1186/s12879-024-09868-y" TargetMode="External"/><Relationship Id="rId4" Type="http://schemas.openxmlformats.org/officeDocument/2006/relationships/hyperlink" Target="https://doi.org/10.1016/j.eclinm.2025.10321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0.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3" Type="http://schemas.openxmlformats.org/officeDocument/2006/relationships/hyperlink" Target="https://clinicaltrials.gov/study/NCT06166498" TargetMode="External"/><Relationship Id="rId2" Type="http://schemas.openxmlformats.org/officeDocument/2006/relationships/notesSlide" Target="../notesSlides/notesSlide7.xml"/><Relationship Id="rId1" Type="http://schemas.openxmlformats.org/officeDocument/2006/relationships/slideLayout" Target="../slideLayouts/slideLayout60.xml"/><Relationship Id="rId6" Type="http://schemas.openxmlformats.org/officeDocument/2006/relationships/image" Target="../media/image51.png"/><Relationship Id="rId5" Type="http://schemas.openxmlformats.org/officeDocument/2006/relationships/hyperlink" Target="https://doi.org/10.1186/s12879-024-09868-y" TargetMode="External"/><Relationship Id="rId4" Type="http://schemas.openxmlformats.org/officeDocument/2006/relationships/hyperlink" Target="https://doi.org/10.1016/j.eclinm.2025.103210"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3.jpeg"/><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5.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3.jpeg"/><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5.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75.xml"/></Relationships>
</file>

<file path=ppt/slides/_rels/slide4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9.jpeg"/><Relationship Id="rId1" Type="http://schemas.openxmlformats.org/officeDocument/2006/relationships/slideLayout" Target="../slideLayouts/slideLayout75.xml"/></Relationships>
</file>

<file path=ppt/slides/_rels/slide5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5.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3.jpeg"/><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3.jpeg"/><Relationship Id="rId1" Type="http://schemas.openxmlformats.org/officeDocument/2006/relationships/slideLayout" Target="../slideLayouts/slideLayout67.xml"/></Relationships>
</file>

<file path=ppt/slides/_rels/slide5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6.xml"/><Relationship Id="rId4" Type="http://schemas.openxmlformats.org/officeDocument/2006/relationships/image" Target="../media/image55.png"/></Relationships>
</file>

<file path=ppt/slides/_rels/slide5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3.jpeg"/><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5.xml"/></Relationships>
</file>

<file path=ppt/slides/_rels/slide6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3.jpeg"/><Relationship Id="rId1" Type="http://schemas.openxmlformats.org/officeDocument/2006/relationships/slideLayout" Target="../slideLayouts/slideLayout6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101.xml"/></Relationships>
</file>

<file path=ppt/slides/_rels/slide66.xml.rels><?xml version="1.0" encoding="UTF-8" standalone="yes"?>
<Relationships xmlns="http://schemas.openxmlformats.org/package/2006/relationships"><Relationship Id="rId3" Type="http://schemas.openxmlformats.org/officeDocument/2006/relationships/image" Target="https://d268zs2sdbzvo0.cloudfront.net/d43a2f58-ebf2-4059-8318-20324271a7fb.png" TargetMode="External"/><Relationship Id="rId2" Type="http://schemas.openxmlformats.org/officeDocument/2006/relationships/image" Target="../media/image65.png"/><Relationship Id="rId1" Type="http://schemas.openxmlformats.org/officeDocument/2006/relationships/slideLayout" Target="../slideLayouts/slideLayout107.xml"/><Relationship Id="rId4" Type="http://schemas.openxmlformats.org/officeDocument/2006/relationships/image" Target="../media/image66.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7.xml"/></Relationships>
</file>

<file path=ppt/slides/_rels/slide6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07.xml"/></Relationships>
</file>

<file path=ppt/slides/_rels/slide6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07.xml"/><Relationship Id="rId4" Type="http://schemas.openxmlformats.org/officeDocument/2006/relationships/image" Target="../media/image70.jpe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07.xml"/><Relationship Id="rId6" Type="http://schemas.openxmlformats.org/officeDocument/2006/relationships/image" Target="../media/image75.png"/><Relationship Id="rId5" Type="http://schemas.openxmlformats.org/officeDocument/2006/relationships/image" Target="../media/image74.jpg"/><Relationship Id="rId4" Type="http://schemas.openxmlformats.org/officeDocument/2006/relationships/image" Target="../media/image73.jpeg"/></Relationships>
</file>

<file path=ppt/slides/_rels/slide7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7.xml"/></Relationships>
</file>

<file path=ppt/slides/_rels/slide7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07.xml"/><Relationship Id="rId4" Type="http://schemas.openxmlformats.org/officeDocument/2006/relationships/chart" Target="../charts/chart4.xml"/></Relationships>
</file>

<file path=ppt/slides/_rels/slide7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7.xml"/></Relationships>
</file>

<file path=ppt/slides/_rels/slide7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07.xml"/></Relationships>
</file>

<file path=ppt/slides/_rels/slide7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07.xml"/></Relationships>
</file>

<file path=ppt/slides/_rels/slide7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07.xml"/></Relationships>
</file>

<file path=ppt/slides/_rels/slide7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0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79.xml.rels><?xml version="1.0" encoding="UTF-8" standalone="yes"?>
<Relationships xmlns="http://schemas.openxmlformats.org/package/2006/relationships"><Relationship Id="rId8" Type="http://schemas.openxmlformats.org/officeDocument/2006/relationships/image" Target="../media/image86.jpg"/><Relationship Id="rId13" Type="http://schemas.openxmlformats.org/officeDocument/2006/relationships/image" Target="../media/image91.jpe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notesSlide" Target="../notesSlides/notesSlide10.xml"/><Relationship Id="rId1" Type="http://schemas.openxmlformats.org/officeDocument/2006/relationships/slideLayout" Target="../slideLayouts/slideLayout112.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jpeg"/><Relationship Id="rId4" Type="http://schemas.openxmlformats.org/officeDocument/2006/relationships/image" Target="../media/image82.png"/><Relationship Id="rId9" Type="http://schemas.openxmlformats.org/officeDocument/2006/relationships/image" Target="../media/image87.jpe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https://clubrunner.blob.core.windows.net/00000003507/Images/2024-2025-Theme.png" TargetMode="External"/><Relationship Id="rId2" Type="http://schemas.openxmlformats.org/officeDocument/2006/relationships/image" Target="../media/image92.png"/><Relationship Id="rId1" Type="http://schemas.openxmlformats.org/officeDocument/2006/relationships/slideLayout" Target="../slideLayouts/slideLayout106.xml"/><Relationship Id="rId6" Type="http://schemas.openxmlformats.org/officeDocument/2006/relationships/image" Target="../media/image64.jpeg"/><Relationship Id="rId5" Type="http://schemas.openxmlformats.org/officeDocument/2006/relationships/image" Target="../media/image94.png"/><Relationship Id="rId4" Type="http://schemas.openxmlformats.org/officeDocument/2006/relationships/image" Target="../media/image9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8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1.xml"/><Relationship Id="rId1" Type="http://schemas.openxmlformats.org/officeDocument/2006/relationships/slideLayout" Target="../slideLayouts/slideLayout113.xml"/></Relationships>
</file>

<file path=ppt/slides/_rels/slide83.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0.jpg"/><Relationship Id="rId2" Type="http://schemas.openxmlformats.org/officeDocument/2006/relationships/image" Target="../media/image96.png"/><Relationship Id="rId1" Type="http://schemas.openxmlformats.org/officeDocument/2006/relationships/slideLayout" Target="../slideLayouts/slideLayout120.xml"/><Relationship Id="rId6" Type="http://schemas.openxmlformats.org/officeDocument/2006/relationships/chart" Target="../charts/chart6.xml"/><Relationship Id="rId5" Type="http://schemas.openxmlformats.org/officeDocument/2006/relationships/image" Target="../media/image99.png"/><Relationship Id="rId4" Type="http://schemas.openxmlformats.org/officeDocument/2006/relationships/image" Target="../media/image98.svg"/></Relationships>
</file>

<file path=ppt/slides/_rels/slide84.xml.rels><?xml version="1.0" encoding="UTF-8" standalone="yes"?>
<Relationships xmlns="http://schemas.openxmlformats.org/package/2006/relationships"><Relationship Id="rId8" Type="http://schemas.openxmlformats.org/officeDocument/2006/relationships/image" Target="../media/image102.png"/><Relationship Id="rId3" Type="http://schemas.microsoft.com/office/2007/relationships/media" Target="../media/media2.mp4"/><Relationship Id="rId7" Type="http://schemas.openxmlformats.org/officeDocument/2006/relationships/image" Target="../media/image10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12.xml"/><Relationship Id="rId5" Type="http://schemas.openxmlformats.org/officeDocument/2006/relationships/slideLayout" Target="../slideLayouts/slideLayout126.xml"/><Relationship Id="rId4" Type="http://schemas.openxmlformats.org/officeDocument/2006/relationships/video" Target="../media/media2.mp4"/></Relationships>
</file>

<file path=ppt/slides/_rels/slide8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16.xml"/></Relationships>
</file>

<file path=ppt/slides/_rels/slide8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16.xml"/></Relationships>
</file>

<file path=ppt/slides/_rels/slide8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2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6.xml"/></Relationships>
</file>

<file path=ppt/slides/_rels/slide89.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15.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6.xml"/></Relationships>
</file>

<file path=ppt/slides/_rels/slide91.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15.xml"/></Relationships>
</file>

<file path=ppt/slides/_rels/slide92.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1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94.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5.xml"/><Relationship Id="rId1" Type="http://schemas.openxmlformats.org/officeDocument/2006/relationships/slideLayout" Target="../slideLayouts/slideLayout116.xml"/><Relationship Id="rId5" Type="http://schemas.openxmlformats.org/officeDocument/2006/relationships/image" Target="../media/image112.jpg"/><Relationship Id="rId4" Type="http://schemas.openxmlformats.org/officeDocument/2006/relationships/image" Target="../media/image111.png"/></Relationships>
</file>

<file path=ppt/slides/_rels/slide95.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6.xml"/><Relationship Id="rId1" Type="http://schemas.openxmlformats.org/officeDocument/2006/relationships/slideLayout" Target="../slideLayouts/slideLayout116.xml"/><Relationship Id="rId4" Type="http://schemas.openxmlformats.org/officeDocument/2006/relationships/image" Target="../media/image112.jpg"/></Relationships>
</file>

<file path=ppt/slides/_rels/slide96.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3.png"/><Relationship Id="rId1" Type="http://schemas.openxmlformats.org/officeDocument/2006/relationships/slideLayout" Target="../slideLayouts/slideLayout61.xml"/><Relationship Id="rId4" Type="http://schemas.openxmlformats.org/officeDocument/2006/relationships/image" Target="../media/image114.png"/></Relationships>
</file>

<file path=ppt/slides/_rels/slide97.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62.xml"/></Relationships>
</file>

<file path=ppt/slides/_rels/slide9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62.xml"/></Relationships>
</file>

<file path=ppt/slides/_rels/slide9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6.png"/><Relationship Id="rId1" Type="http://schemas.openxmlformats.org/officeDocument/2006/relationships/slideLayout" Target="../slideLayouts/slideLayout62.xml"/><Relationship Id="rId4" Type="http://schemas.openxmlformats.org/officeDocument/2006/relationships/image" Target="../media/image119.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682D-AA5C-4ADA-A3AE-C8B27C924F98}"/>
              </a:ext>
            </a:extLst>
          </p:cNvPr>
          <p:cNvSpPr>
            <a:spLocks noGrp="1"/>
          </p:cNvSpPr>
          <p:nvPr>
            <p:ph type="title"/>
          </p:nvPr>
        </p:nvSpPr>
        <p:spPr>
          <a:xfrm>
            <a:off x="838200" y="3026438"/>
            <a:ext cx="10515600" cy="1325563"/>
          </a:xfrm>
        </p:spPr>
        <p:txBody>
          <a:bodyPr>
            <a:noAutofit/>
          </a:bodyPr>
          <a:lstStyle/>
          <a:p>
            <a:r>
              <a:rPr lang="en-GB" sz="5400" b="1" dirty="0">
                <a:solidFill>
                  <a:schemeClr val="tx2"/>
                </a:solidFill>
              </a:rPr>
              <a:t>SMC Alliance Research Subgroup</a:t>
            </a:r>
            <a:br>
              <a:rPr lang="en-GB" sz="5400" b="1" dirty="0">
                <a:solidFill>
                  <a:schemeClr val="tx2"/>
                </a:solidFill>
              </a:rPr>
            </a:br>
            <a:r>
              <a:rPr lang="en-GB" sz="4000">
                <a:solidFill>
                  <a:schemeClr val="tx2"/>
                </a:solidFill>
              </a:rPr>
              <a:t>Antimalarial Drug Resistance in Chemoprevention</a:t>
            </a:r>
            <a:endParaRPr lang="en-GB" sz="4000" dirty="0">
              <a:solidFill>
                <a:schemeClr val="tx2"/>
              </a:solidFill>
            </a:endParaRPr>
          </a:p>
        </p:txBody>
      </p:sp>
      <p:sp>
        <p:nvSpPr>
          <p:cNvPr id="5" name="Rectangle 4">
            <a:extLst>
              <a:ext uri="{FF2B5EF4-FFF2-40B4-BE49-F238E27FC236}">
                <a16:creationId xmlns:a16="http://schemas.microsoft.com/office/drawing/2014/main" id="{C5F1C6B9-CFEE-3532-A0F9-AF5667236859}"/>
              </a:ext>
            </a:extLst>
          </p:cNvPr>
          <p:cNvSpPr/>
          <p:nvPr/>
        </p:nvSpPr>
        <p:spPr>
          <a:xfrm>
            <a:off x="5694" y="5871561"/>
            <a:ext cx="12197680" cy="98963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logo with a mosquito&#10;&#10;AI-generated content may be incorrect.">
            <a:extLst>
              <a:ext uri="{FF2B5EF4-FFF2-40B4-BE49-F238E27FC236}">
                <a16:creationId xmlns:a16="http://schemas.microsoft.com/office/drawing/2014/main" id="{8EAF9BCA-999A-0009-BD4F-41938EA3B0FF}"/>
              </a:ext>
            </a:extLst>
          </p:cNvPr>
          <p:cNvPicPr>
            <a:picLocks noChangeAspect="1"/>
          </p:cNvPicPr>
          <p:nvPr/>
        </p:nvPicPr>
        <p:blipFill>
          <a:blip r:embed="rId2"/>
          <a:srcRect l="5036" t="2203" r="-3237" b="13470"/>
          <a:stretch>
            <a:fillRect/>
          </a:stretch>
        </p:blipFill>
        <p:spPr>
          <a:xfrm>
            <a:off x="8957471" y="261225"/>
            <a:ext cx="3104121" cy="2176771"/>
          </a:xfrm>
          <a:prstGeom prst="rect">
            <a:avLst/>
          </a:prstGeom>
        </p:spPr>
      </p:pic>
      <p:sp>
        <p:nvSpPr>
          <p:cNvPr id="9" name="Rectangle 8">
            <a:extLst>
              <a:ext uri="{FF2B5EF4-FFF2-40B4-BE49-F238E27FC236}">
                <a16:creationId xmlns:a16="http://schemas.microsoft.com/office/drawing/2014/main" id="{AC9F0B8C-2BA8-7CE4-A628-933415634C8F}"/>
              </a:ext>
            </a:extLst>
          </p:cNvPr>
          <p:cNvSpPr/>
          <p:nvPr/>
        </p:nvSpPr>
        <p:spPr>
          <a:xfrm>
            <a:off x="-5680" y="3023"/>
            <a:ext cx="12209053" cy="2503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0879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9B0F59-4268-28CE-CF5A-458BF6E314D6}"/>
              </a:ext>
            </a:extLst>
          </p:cNvPr>
          <p:cNvPicPr>
            <a:picLocks noChangeAspect="1"/>
          </p:cNvPicPr>
          <p:nvPr/>
        </p:nvPicPr>
        <p:blipFill>
          <a:blip r:embed="rId2"/>
          <a:stretch>
            <a:fillRect/>
          </a:stretch>
        </p:blipFill>
        <p:spPr>
          <a:xfrm>
            <a:off x="2744" y="-14378"/>
            <a:ext cx="12186510" cy="6901132"/>
          </a:xfrm>
          <a:prstGeom prst="rect">
            <a:avLst/>
          </a:prstGeom>
        </p:spPr>
      </p:pic>
    </p:spTree>
    <p:extLst>
      <p:ext uri="{BB962C8B-B14F-4D97-AF65-F5344CB8AC3E}">
        <p14:creationId xmlns:p14="http://schemas.microsoft.com/office/powerpoint/2010/main" val="12314093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image5.png"/>
          <p:cNvPicPr>
            <a:picLocks noChangeAspect="1"/>
          </p:cNvPicPr>
          <p:nvPr/>
        </p:nvPicPr>
        <p:blipFill>
          <a:blip r:embed="rId2"/>
          <a:stretch>
            <a:fillRect/>
          </a:stretch>
        </p:blipFill>
        <p:spPr>
          <a:xfrm>
            <a:off x="-4763" y="142266"/>
            <a:ext cx="12201526" cy="6156215"/>
          </a:xfrm>
          <a:prstGeom prst="rect">
            <a:avLst/>
          </a:prstGeom>
          <a:ln w="12700">
            <a:miter lim="400000"/>
          </a:ln>
        </p:spPr>
      </p:pic>
      <p:grpSp>
        <p:nvGrpSpPr>
          <p:cNvPr id="217" name="Group 217"/>
          <p:cNvGrpSpPr/>
          <p:nvPr/>
        </p:nvGrpSpPr>
        <p:grpSpPr>
          <a:xfrm>
            <a:off x="-11356" y="77399"/>
            <a:ext cx="5590414" cy="6105625"/>
            <a:chOff x="0" y="-1"/>
            <a:chExt cx="5590413" cy="6105624"/>
          </a:xfrm>
        </p:grpSpPr>
        <p:grpSp>
          <p:nvGrpSpPr>
            <p:cNvPr id="196" name="Group 196"/>
            <p:cNvGrpSpPr/>
            <p:nvPr/>
          </p:nvGrpSpPr>
          <p:grpSpPr>
            <a:xfrm>
              <a:off x="2652420" y="256083"/>
              <a:ext cx="2769293" cy="4011982"/>
              <a:chOff x="-2" y="-1"/>
              <a:chExt cx="2769291" cy="4011980"/>
            </a:xfrm>
          </p:grpSpPr>
          <p:sp>
            <p:nvSpPr>
              <p:cNvPr id="189" name="Shape 189"/>
              <p:cNvSpPr/>
              <p:nvPr/>
            </p:nvSpPr>
            <p:spPr>
              <a:xfrm>
                <a:off x="384508" y="996743"/>
                <a:ext cx="2384782" cy="8432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36" tIns="91436" rIns="91436" bIns="91436" numCol="1" anchor="t">
                <a:spAutoFit/>
              </a:bodyPr>
              <a:lstStyle>
                <a:lvl1pPr defTabSz="1828800">
                  <a:defRPr sz="2200">
                    <a:latin typeface="Poppins"/>
                    <a:ea typeface="Poppins"/>
                    <a:cs typeface="Poppins"/>
                    <a:sym typeface="Poppins"/>
                  </a:defRPr>
                </a:lvl1pPr>
              </a:lstStyle>
              <a:p>
                <a:r>
                  <a:t>Rainy season: June-October</a:t>
                </a:r>
              </a:p>
            </p:txBody>
          </p:sp>
          <p:grpSp>
            <p:nvGrpSpPr>
              <p:cNvPr id="195" name="Group 195"/>
              <p:cNvGrpSpPr/>
              <p:nvPr/>
            </p:nvGrpSpPr>
            <p:grpSpPr>
              <a:xfrm>
                <a:off x="-3" y="-2"/>
                <a:ext cx="2198407" cy="4011981"/>
                <a:chOff x="-1" y="-1"/>
                <a:chExt cx="2198405" cy="4011980"/>
              </a:xfrm>
            </p:grpSpPr>
            <p:sp>
              <p:nvSpPr>
                <p:cNvPr id="190" name="Shape 190"/>
                <p:cNvSpPr/>
                <p:nvPr/>
              </p:nvSpPr>
              <p:spPr>
                <a:xfrm>
                  <a:off x="-2" y="-2"/>
                  <a:ext cx="337847" cy="19934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137"/>
                        <a:pt x="10800" y="305"/>
                      </a:cubicBezTo>
                      <a:lnTo>
                        <a:pt x="10800" y="10495"/>
                      </a:lnTo>
                      <a:cubicBezTo>
                        <a:pt x="10800" y="10663"/>
                        <a:pt x="15635" y="10800"/>
                        <a:pt x="21600" y="10800"/>
                      </a:cubicBezTo>
                      <a:cubicBezTo>
                        <a:pt x="15635" y="10800"/>
                        <a:pt x="10800" y="10937"/>
                        <a:pt x="10800" y="11105"/>
                      </a:cubicBezTo>
                      <a:lnTo>
                        <a:pt x="10800" y="21295"/>
                      </a:lnTo>
                      <a:cubicBezTo>
                        <a:pt x="10800" y="21463"/>
                        <a:pt x="5965" y="21600"/>
                        <a:pt x="0" y="21600"/>
                      </a:cubicBezTo>
                    </a:path>
                  </a:pathLst>
                </a:custGeom>
                <a:noFill/>
                <a:ln w="50800" cap="flat">
                  <a:solidFill>
                    <a:srgbClr val="008F00"/>
                  </a:solidFill>
                  <a:prstDash val="solid"/>
                  <a:miter lim="800000"/>
                </a:ln>
                <a:effectLst/>
              </p:spPr>
              <p:txBody>
                <a:bodyPr wrap="square" lIns="45718" tIns="45718" rIns="45718" bIns="45718" numCol="1" anchor="ctr">
                  <a:noAutofit/>
                </a:bodyPr>
                <a:lstStyle/>
                <a:p>
                  <a:pPr algn="ctr" defTabSz="1828800">
                    <a:defRPr sz="3600">
                      <a:latin typeface="+mj-lt"/>
                      <a:ea typeface="+mj-ea"/>
                      <a:cs typeface="+mj-cs"/>
                      <a:sym typeface="Calibri"/>
                    </a:defRPr>
                  </a:pPr>
                  <a:endParaRPr/>
                </a:p>
              </p:txBody>
            </p:sp>
            <p:sp>
              <p:nvSpPr>
                <p:cNvPr id="191" name="Shape 191"/>
                <p:cNvSpPr/>
                <p:nvPr/>
              </p:nvSpPr>
              <p:spPr>
                <a:xfrm>
                  <a:off x="4403" y="2018489"/>
                  <a:ext cx="337847" cy="19934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137"/>
                        <a:pt x="10800" y="305"/>
                      </a:cubicBezTo>
                      <a:lnTo>
                        <a:pt x="10800" y="10495"/>
                      </a:lnTo>
                      <a:cubicBezTo>
                        <a:pt x="10800" y="10663"/>
                        <a:pt x="15635" y="10800"/>
                        <a:pt x="21600" y="10800"/>
                      </a:cubicBezTo>
                      <a:cubicBezTo>
                        <a:pt x="15635" y="10800"/>
                        <a:pt x="10800" y="10937"/>
                        <a:pt x="10800" y="11105"/>
                      </a:cubicBezTo>
                      <a:lnTo>
                        <a:pt x="10800" y="21295"/>
                      </a:lnTo>
                      <a:cubicBezTo>
                        <a:pt x="10800" y="21463"/>
                        <a:pt x="5965" y="21600"/>
                        <a:pt x="0" y="21600"/>
                      </a:cubicBezTo>
                    </a:path>
                  </a:pathLst>
                </a:custGeom>
                <a:noFill/>
                <a:ln w="50800" cap="flat">
                  <a:solidFill>
                    <a:srgbClr val="008F00"/>
                  </a:solidFill>
                  <a:prstDash val="solid"/>
                  <a:miter lim="800000"/>
                </a:ln>
                <a:effectLst/>
              </p:spPr>
              <p:txBody>
                <a:bodyPr wrap="square" lIns="45718" tIns="45718" rIns="45718" bIns="45718" numCol="1" anchor="ctr">
                  <a:noAutofit/>
                </a:bodyPr>
                <a:lstStyle/>
                <a:p>
                  <a:pPr algn="ctr" defTabSz="1828800">
                    <a:defRPr sz="3600">
                      <a:latin typeface="+mj-lt"/>
                      <a:ea typeface="+mj-ea"/>
                      <a:cs typeface="+mj-cs"/>
                      <a:sym typeface="Calibri"/>
                    </a:defRPr>
                  </a:pPr>
                  <a:endParaRPr/>
                </a:p>
              </p:txBody>
            </p:sp>
            <p:grpSp>
              <p:nvGrpSpPr>
                <p:cNvPr id="194" name="Group 194"/>
                <p:cNvGrpSpPr/>
                <p:nvPr/>
              </p:nvGrpSpPr>
              <p:grpSpPr>
                <a:xfrm>
                  <a:off x="1015850" y="1382634"/>
                  <a:ext cx="1182555" cy="2557976"/>
                  <a:chOff x="0" y="-1"/>
                  <a:chExt cx="1182554" cy="2557975"/>
                </a:xfrm>
              </p:grpSpPr>
              <p:pic>
                <p:nvPicPr>
                  <p:cNvPr id="192" name="image8.png" descr="Interfaz de usuario gráfica, Texto, Aplicación, Chat o mensaje de texto&#10;&#10;Descripción generada automáticamente"/>
                  <p:cNvPicPr>
                    <a:picLocks noChangeAspect="1"/>
                  </p:cNvPicPr>
                  <p:nvPr/>
                </p:nvPicPr>
                <p:blipFill>
                  <a:blip r:embed="rId3"/>
                  <a:stretch>
                    <a:fillRect/>
                  </a:stretch>
                </p:blipFill>
                <p:spPr>
                  <a:xfrm>
                    <a:off x="-1" y="-2"/>
                    <a:ext cx="1122106" cy="680826"/>
                  </a:xfrm>
                  <a:prstGeom prst="rect">
                    <a:avLst/>
                  </a:prstGeom>
                  <a:ln w="12700" cap="flat">
                    <a:noFill/>
                    <a:miter lim="400000"/>
                  </a:ln>
                  <a:effectLst/>
                </p:spPr>
              </p:pic>
              <p:pic>
                <p:nvPicPr>
                  <p:cNvPr id="193" name="image9.png" descr="Imagen que contiene Icono&#10;&#10;Descripción generada automáticamente"/>
                  <p:cNvPicPr>
                    <a:picLocks noChangeAspect="1"/>
                  </p:cNvPicPr>
                  <p:nvPr/>
                </p:nvPicPr>
                <p:blipFill>
                  <a:blip r:embed="rId4"/>
                  <a:stretch>
                    <a:fillRect/>
                  </a:stretch>
                </p:blipFill>
                <p:spPr>
                  <a:xfrm>
                    <a:off x="95184" y="1806216"/>
                    <a:ext cx="1087370" cy="751759"/>
                  </a:xfrm>
                  <a:prstGeom prst="rect">
                    <a:avLst/>
                  </a:prstGeom>
                  <a:ln w="12700" cap="flat">
                    <a:noFill/>
                    <a:miter lim="400000"/>
                  </a:ln>
                  <a:effectLst/>
                </p:spPr>
              </p:pic>
            </p:grpSp>
          </p:grpSp>
        </p:grpSp>
        <p:grpSp>
          <p:nvGrpSpPr>
            <p:cNvPr id="201" name="Group 201"/>
            <p:cNvGrpSpPr/>
            <p:nvPr/>
          </p:nvGrpSpPr>
          <p:grpSpPr>
            <a:xfrm>
              <a:off x="-2" y="439767"/>
              <a:ext cx="5590415" cy="5665856"/>
              <a:chOff x="0" y="0"/>
              <a:chExt cx="5590413" cy="5665855"/>
            </a:xfrm>
          </p:grpSpPr>
          <p:grpSp>
            <p:nvGrpSpPr>
              <p:cNvPr id="199" name="Group 199"/>
              <p:cNvGrpSpPr/>
              <p:nvPr/>
            </p:nvGrpSpPr>
            <p:grpSpPr>
              <a:xfrm>
                <a:off x="211218" y="4606682"/>
                <a:ext cx="5379196" cy="1059174"/>
                <a:chOff x="-1" y="0"/>
                <a:chExt cx="5379194" cy="1059172"/>
              </a:xfrm>
            </p:grpSpPr>
            <p:sp>
              <p:nvSpPr>
                <p:cNvPr id="197" name="Shape 197"/>
                <p:cNvSpPr/>
                <p:nvPr/>
              </p:nvSpPr>
              <p:spPr>
                <a:xfrm>
                  <a:off x="-2" y="-1"/>
                  <a:ext cx="5379196" cy="787675"/>
                </a:xfrm>
                <a:prstGeom prst="rect">
                  <a:avLst/>
                </a:prstGeom>
                <a:solidFill>
                  <a:srgbClr val="F8CBAD"/>
                </a:solidFill>
                <a:ln w="12700" cap="flat">
                  <a:noFill/>
                  <a:miter lim="400000"/>
                </a:ln>
                <a:effectLst/>
              </p:spPr>
              <p:txBody>
                <a:bodyPr wrap="square" lIns="45718" tIns="45718" rIns="45718" bIns="45718" numCol="1" anchor="t">
                  <a:noAutofit/>
                </a:bodyPr>
                <a:lstStyle/>
                <a:p>
                  <a:pPr algn="just" defTabSz="1828800">
                    <a:defRPr sz="1900">
                      <a:latin typeface="Poppins"/>
                      <a:ea typeface="Poppins"/>
                      <a:cs typeface="Poppins"/>
                      <a:sym typeface="Poppins"/>
                    </a:defRPr>
                  </a:pPr>
                  <a:endParaRPr/>
                </a:p>
              </p:txBody>
            </p:sp>
            <p:sp>
              <p:nvSpPr>
                <p:cNvPr id="198" name="Shape 198"/>
                <p:cNvSpPr/>
                <p:nvPr/>
              </p:nvSpPr>
              <p:spPr>
                <a:xfrm>
                  <a:off x="-2" y="0"/>
                  <a:ext cx="5379196" cy="10591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36" tIns="91436" rIns="91436" bIns="91436" numCol="1" anchor="t">
                  <a:spAutoFit/>
                </a:bodyPr>
                <a:lstStyle/>
                <a:p>
                  <a:pPr algn="just" defTabSz="1828800">
                    <a:defRPr sz="1900">
                      <a:latin typeface="Poppins"/>
                      <a:ea typeface="Poppins"/>
                      <a:cs typeface="Poppins"/>
                      <a:sym typeface="Poppins"/>
                    </a:defRPr>
                  </a:pPr>
                  <a:r>
                    <a:t>Collected 150 </a:t>
                  </a:r>
                  <a:r>
                    <a:rPr i="1"/>
                    <a:t>Plasmodium falciparum</a:t>
                  </a:r>
                  <a:r>
                    <a:t> from between 2020 and 2025 from 10</a:t>
                  </a:r>
                  <a:r>
                    <a:rPr b="1"/>
                    <a:t> regions </a:t>
                  </a:r>
                  <a:r>
                    <a:t>across Cameroon</a:t>
                  </a:r>
                </a:p>
              </p:txBody>
            </p:sp>
          </p:grpSp>
          <p:pic>
            <p:nvPicPr>
              <p:cNvPr id="200" name="image10.png" descr="A map of africa with a map of the continent&#10;&#10;AI-generated content may be incorrect."/>
              <p:cNvPicPr>
                <a:picLocks noChangeAspect="1"/>
              </p:cNvPicPr>
              <p:nvPr/>
            </p:nvPicPr>
            <p:blipFill>
              <a:blip r:embed="rId5"/>
              <a:srcRect l="2902" t="3915" r="14544" b="3220"/>
              <a:stretch>
                <a:fillRect/>
              </a:stretch>
            </p:blipFill>
            <p:spPr>
              <a:xfrm>
                <a:off x="-1" y="0"/>
                <a:ext cx="3765869" cy="4196021"/>
              </a:xfrm>
              <a:prstGeom prst="rect">
                <a:avLst/>
              </a:prstGeom>
              <a:ln w="12700" cap="flat">
                <a:noFill/>
                <a:miter lim="400000"/>
              </a:ln>
              <a:effectLst/>
            </p:spPr>
          </p:pic>
        </p:grpSp>
        <p:grpSp>
          <p:nvGrpSpPr>
            <p:cNvPr id="213" name="Group 213"/>
            <p:cNvGrpSpPr/>
            <p:nvPr/>
          </p:nvGrpSpPr>
          <p:grpSpPr>
            <a:xfrm>
              <a:off x="842679" y="862152"/>
              <a:ext cx="2134834" cy="3911853"/>
              <a:chOff x="-1" y="-3"/>
              <a:chExt cx="2134833" cy="3911851"/>
            </a:xfrm>
          </p:grpSpPr>
          <p:sp>
            <p:nvSpPr>
              <p:cNvPr id="202" name="Shape 202"/>
              <p:cNvSpPr/>
              <p:nvPr/>
            </p:nvSpPr>
            <p:spPr>
              <a:xfrm>
                <a:off x="379895" y="2258450"/>
                <a:ext cx="454528" cy="11455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just" defTabSz="1828800">
                  <a:defRPr sz="6200">
                    <a:solidFill>
                      <a:srgbClr val="FF9300"/>
                    </a:solidFill>
                    <a:latin typeface="Poppins"/>
                    <a:ea typeface="Poppins"/>
                    <a:cs typeface="Poppins"/>
                    <a:sym typeface="Poppins"/>
                  </a:defRPr>
                </a:lvl1pPr>
              </a:lstStyle>
              <a:p>
                <a:r>
                  <a:t>☛</a:t>
                </a:r>
              </a:p>
            </p:txBody>
          </p:sp>
          <p:grpSp>
            <p:nvGrpSpPr>
              <p:cNvPr id="212" name="Group 212"/>
              <p:cNvGrpSpPr/>
              <p:nvPr/>
            </p:nvGrpSpPr>
            <p:grpSpPr>
              <a:xfrm>
                <a:off x="-2" y="-4"/>
                <a:ext cx="2134835" cy="3911853"/>
                <a:chOff x="-1" y="-1"/>
                <a:chExt cx="2134833" cy="3911851"/>
              </a:xfrm>
            </p:grpSpPr>
            <p:sp>
              <p:nvSpPr>
                <p:cNvPr id="203" name="Shape 203"/>
                <p:cNvSpPr/>
                <p:nvPr/>
              </p:nvSpPr>
              <p:spPr>
                <a:xfrm>
                  <a:off x="1680304" y="-2"/>
                  <a:ext cx="454529" cy="11455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just" defTabSz="1828800">
                    <a:defRPr sz="6200">
                      <a:solidFill>
                        <a:srgbClr val="FF9300"/>
                      </a:solidFill>
                      <a:latin typeface="Poppins"/>
                      <a:ea typeface="Poppins"/>
                      <a:cs typeface="Poppins"/>
                      <a:sym typeface="Poppins"/>
                    </a:defRPr>
                  </a:lvl1pPr>
                </a:lstStyle>
                <a:p>
                  <a:r>
                    <a:t>☛</a:t>
                  </a:r>
                </a:p>
              </p:txBody>
            </p:sp>
            <p:sp>
              <p:nvSpPr>
                <p:cNvPr id="204" name="Shape 204"/>
                <p:cNvSpPr/>
                <p:nvPr/>
              </p:nvSpPr>
              <p:spPr>
                <a:xfrm>
                  <a:off x="1417300" y="680794"/>
                  <a:ext cx="454527" cy="11455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just" defTabSz="1828800">
                    <a:defRPr sz="6200">
                      <a:solidFill>
                        <a:srgbClr val="FF9300"/>
                      </a:solidFill>
                      <a:latin typeface="Poppins"/>
                      <a:ea typeface="Poppins"/>
                      <a:cs typeface="Poppins"/>
                      <a:sym typeface="Poppins"/>
                    </a:defRPr>
                  </a:lvl1pPr>
                </a:lstStyle>
                <a:p>
                  <a:r>
                    <a:t>☛</a:t>
                  </a:r>
                </a:p>
              </p:txBody>
            </p:sp>
            <p:sp>
              <p:nvSpPr>
                <p:cNvPr id="205" name="Shape 205"/>
                <p:cNvSpPr/>
                <p:nvPr/>
              </p:nvSpPr>
              <p:spPr>
                <a:xfrm>
                  <a:off x="1212740" y="1361591"/>
                  <a:ext cx="454529" cy="11455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just" defTabSz="1828800">
                    <a:defRPr sz="6200">
                      <a:solidFill>
                        <a:srgbClr val="FF9300"/>
                      </a:solidFill>
                      <a:latin typeface="Poppins"/>
                      <a:ea typeface="Poppins"/>
                      <a:cs typeface="Poppins"/>
                      <a:sym typeface="Poppins"/>
                    </a:defRPr>
                  </a:lvl1pPr>
                </a:lstStyle>
                <a:p>
                  <a:r>
                    <a:t>☛</a:t>
                  </a:r>
                </a:p>
              </p:txBody>
            </p:sp>
            <p:sp>
              <p:nvSpPr>
                <p:cNvPr id="206" name="Shape 206"/>
                <p:cNvSpPr/>
                <p:nvPr/>
              </p:nvSpPr>
              <p:spPr>
                <a:xfrm>
                  <a:off x="476697" y="1494031"/>
                  <a:ext cx="454529" cy="11455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just" defTabSz="1828800">
                    <a:defRPr sz="6200">
                      <a:solidFill>
                        <a:srgbClr val="FF9300"/>
                      </a:solidFill>
                      <a:latin typeface="Poppins"/>
                      <a:ea typeface="Poppins"/>
                      <a:cs typeface="Poppins"/>
                      <a:sym typeface="Poppins"/>
                    </a:defRPr>
                  </a:lvl1pPr>
                </a:lstStyle>
                <a:p>
                  <a:r>
                    <a:t>☛</a:t>
                  </a:r>
                </a:p>
              </p:txBody>
            </p:sp>
            <p:sp>
              <p:nvSpPr>
                <p:cNvPr id="207" name="Shape 207"/>
                <p:cNvSpPr/>
                <p:nvPr/>
              </p:nvSpPr>
              <p:spPr>
                <a:xfrm>
                  <a:off x="1027361" y="1951979"/>
                  <a:ext cx="454529" cy="11455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just" defTabSz="1828800">
                    <a:defRPr sz="6200">
                      <a:solidFill>
                        <a:srgbClr val="FF9300"/>
                      </a:solidFill>
                      <a:latin typeface="Poppins"/>
                      <a:ea typeface="Poppins"/>
                      <a:cs typeface="Poppins"/>
                      <a:sym typeface="Poppins"/>
                    </a:defRPr>
                  </a:lvl1pPr>
                </a:lstStyle>
                <a:p>
                  <a:r>
                    <a:t>☛</a:t>
                  </a:r>
                </a:p>
              </p:txBody>
            </p:sp>
            <p:sp>
              <p:nvSpPr>
                <p:cNvPr id="208" name="Shape 208"/>
                <p:cNvSpPr/>
                <p:nvPr/>
              </p:nvSpPr>
              <p:spPr>
                <a:xfrm>
                  <a:off x="1578026" y="2334188"/>
                  <a:ext cx="454527" cy="11455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just" defTabSz="1828800">
                    <a:defRPr sz="6200">
                      <a:solidFill>
                        <a:srgbClr val="FF9300"/>
                      </a:solidFill>
                      <a:latin typeface="Poppins"/>
                      <a:ea typeface="Poppins"/>
                      <a:cs typeface="Poppins"/>
                      <a:sym typeface="Poppins"/>
                    </a:defRPr>
                  </a:lvl1pPr>
                </a:lstStyle>
                <a:p>
                  <a:r>
                    <a:t>☛</a:t>
                  </a:r>
                </a:p>
              </p:txBody>
            </p:sp>
            <p:sp>
              <p:nvSpPr>
                <p:cNvPr id="209" name="Shape 209"/>
                <p:cNvSpPr/>
                <p:nvPr/>
              </p:nvSpPr>
              <p:spPr>
                <a:xfrm>
                  <a:off x="695867" y="2766314"/>
                  <a:ext cx="454527" cy="11455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just" defTabSz="1828800">
                    <a:defRPr sz="6200">
                      <a:solidFill>
                        <a:srgbClr val="FF9300"/>
                      </a:solidFill>
                      <a:latin typeface="Poppins"/>
                      <a:ea typeface="Poppins"/>
                      <a:cs typeface="Poppins"/>
                      <a:sym typeface="Poppins"/>
                    </a:defRPr>
                  </a:lvl1pPr>
                </a:lstStyle>
                <a:p>
                  <a:r>
                    <a:t>☛</a:t>
                  </a:r>
                </a:p>
              </p:txBody>
            </p:sp>
            <p:sp>
              <p:nvSpPr>
                <p:cNvPr id="210" name="Shape 210"/>
                <p:cNvSpPr/>
                <p:nvPr/>
              </p:nvSpPr>
              <p:spPr>
                <a:xfrm>
                  <a:off x="-2" y="1951979"/>
                  <a:ext cx="454528" cy="11455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just" defTabSz="1828800">
                    <a:defRPr sz="6200">
                      <a:solidFill>
                        <a:srgbClr val="FF9300"/>
                      </a:solidFill>
                      <a:latin typeface="Poppins"/>
                      <a:ea typeface="Poppins"/>
                      <a:cs typeface="Poppins"/>
                      <a:sym typeface="Poppins"/>
                    </a:defRPr>
                  </a:lvl1pPr>
                </a:lstStyle>
                <a:p>
                  <a:r>
                    <a:t>☛</a:t>
                  </a:r>
                </a:p>
              </p:txBody>
            </p:sp>
            <p:sp>
              <p:nvSpPr>
                <p:cNvPr id="211" name="Shape 211"/>
                <p:cNvSpPr/>
                <p:nvPr/>
              </p:nvSpPr>
              <p:spPr>
                <a:xfrm>
                  <a:off x="513680" y="1820478"/>
                  <a:ext cx="454527" cy="11455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just" defTabSz="1828800">
                    <a:defRPr sz="6200">
                      <a:solidFill>
                        <a:srgbClr val="FF9300"/>
                      </a:solidFill>
                      <a:latin typeface="Poppins"/>
                      <a:ea typeface="Poppins"/>
                      <a:cs typeface="Poppins"/>
                      <a:sym typeface="Poppins"/>
                    </a:defRPr>
                  </a:lvl1pPr>
                </a:lstStyle>
                <a:p>
                  <a:r>
                    <a:t>☛</a:t>
                  </a:r>
                </a:p>
              </p:txBody>
            </p:sp>
          </p:grpSp>
        </p:grpSp>
        <p:grpSp>
          <p:nvGrpSpPr>
            <p:cNvPr id="216" name="Group 216"/>
            <p:cNvGrpSpPr/>
            <p:nvPr/>
          </p:nvGrpSpPr>
          <p:grpSpPr>
            <a:xfrm>
              <a:off x="1574488" y="-2"/>
              <a:ext cx="671219" cy="671215"/>
              <a:chOff x="0" y="-1"/>
              <a:chExt cx="671217" cy="671214"/>
            </a:xfrm>
          </p:grpSpPr>
          <p:sp>
            <p:nvSpPr>
              <p:cNvPr id="214" name="Shape 214"/>
              <p:cNvSpPr/>
              <p:nvPr/>
            </p:nvSpPr>
            <p:spPr>
              <a:xfrm>
                <a:off x="-1" y="-2"/>
                <a:ext cx="671219" cy="671216"/>
              </a:xfrm>
              <a:prstGeom prst="ellipse">
                <a:avLst/>
              </a:prstGeom>
              <a:solidFill>
                <a:srgbClr val="FFFFFF"/>
              </a:solidFill>
              <a:ln w="25400" cap="flat">
                <a:solidFill>
                  <a:srgbClr val="F36E20"/>
                </a:solidFill>
                <a:prstDash val="solid"/>
                <a:round/>
              </a:ln>
              <a:effectLst/>
            </p:spPr>
            <p:txBody>
              <a:bodyPr wrap="square" lIns="45718" tIns="45718" rIns="45718" bIns="45718" numCol="1" anchor="ctr">
                <a:noAutofit/>
              </a:bodyPr>
              <a:lstStyle/>
              <a:p>
                <a:pPr algn="ctr" defTabSz="457200">
                  <a:defRPr sz="5600"/>
                </a:pPr>
                <a:endParaRPr/>
              </a:p>
            </p:txBody>
          </p:sp>
          <p:sp>
            <p:nvSpPr>
              <p:cNvPr id="215" name="Shape 215"/>
              <p:cNvSpPr/>
              <p:nvPr/>
            </p:nvSpPr>
            <p:spPr>
              <a:xfrm>
                <a:off x="98296" y="61285"/>
                <a:ext cx="474620" cy="5486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defTabSz="457200">
                  <a:defRPr sz="3000"/>
                </a:lvl1pPr>
              </a:lstStyle>
              <a:p>
                <a:r>
                  <a:t>1</a:t>
                </a:r>
              </a:p>
            </p:txBody>
          </p:sp>
        </p:grpSp>
      </p:grpSp>
      <p:grpSp>
        <p:nvGrpSpPr>
          <p:cNvPr id="224" name="Group 224"/>
          <p:cNvGrpSpPr/>
          <p:nvPr/>
        </p:nvGrpSpPr>
        <p:grpSpPr>
          <a:xfrm>
            <a:off x="4816769" y="178307"/>
            <a:ext cx="7159515" cy="4315520"/>
            <a:chOff x="-2" y="0"/>
            <a:chExt cx="7159514" cy="4315519"/>
          </a:xfrm>
        </p:grpSpPr>
        <p:grpSp>
          <p:nvGrpSpPr>
            <p:cNvPr id="222" name="Group 222"/>
            <p:cNvGrpSpPr/>
            <p:nvPr/>
          </p:nvGrpSpPr>
          <p:grpSpPr>
            <a:xfrm>
              <a:off x="-3" y="521559"/>
              <a:ext cx="7159515" cy="3793960"/>
              <a:chOff x="-1" y="-2"/>
              <a:chExt cx="7159514" cy="3793959"/>
            </a:xfrm>
          </p:grpSpPr>
          <p:pic>
            <p:nvPicPr>
              <p:cNvPr id="218" name="image11.png" descr="Diagrama&#10;&#10;Descripción generada automáticamente"/>
              <p:cNvPicPr>
                <a:picLocks noChangeAspect="1"/>
              </p:cNvPicPr>
              <p:nvPr/>
            </p:nvPicPr>
            <p:blipFill>
              <a:blip r:embed="rId6"/>
              <a:stretch>
                <a:fillRect/>
              </a:stretch>
            </p:blipFill>
            <p:spPr>
              <a:xfrm>
                <a:off x="723858" y="334790"/>
                <a:ext cx="6435655" cy="3459168"/>
              </a:xfrm>
              <a:prstGeom prst="rect">
                <a:avLst/>
              </a:prstGeom>
              <a:ln w="50800" cap="flat">
                <a:solidFill>
                  <a:schemeClr val="accent2"/>
                </a:solidFill>
                <a:prstDash val="solid"/>
                <a:round/>
              </a:ln>
              <a:effectLst/>
            </p:spPr>
          </p:pic>
          <p:grpSp>
            <p:nvGrpSpPr>
              <p:cNvPr id="221" name="Group 221"/>
              <p:cNvGrpSpPr/>
              <p:nvPr/>
            </p:nvGrpSpPr>
            <p:grpSpPr>
              <a:xfrm>
                <a:off x="-2" y="-3"/>
                <a:ext cx="745335" cy="745331"/>
                <a:chOff x="0" y="0"/>
                <a:chExt cx="745334" cy="745329"/>
              </a:xfrm>
            </p:grpSpPr>
            <p:sp>
              <p:nvSpPr>
                <p:cNvPr id="219" name="Shape 219"/>
                <p:cNvSpPr/>
                <p:nvPr/>
              </p:nvSpPr>
              <p:spPr>
                <a:xfrm>
                  <a:off x="-1" y="-1"/>
                  <a:ext cx="745335" cy="745330"/>
                </a:xfrm>
                <a:prstGeom prst="ellipse">
                  <a:avLst/>
                </a:prstGeom>
                <a:solidFill>
                  <a:srgbClr val="FFFFFF"/>
                </a:solidFill>
                <a:ln w="25400" cap="flat">
                  <a:solidFill>
                    <a:srgbClr val="F36E20"/>
                  </a:solidFill>
                  <a:prstDash val="solid"/>
                  <a:round/>
                </a:ln>
                <a:effectLst/>
              </p:spPr>
              <p:txBody>
                <a:bodyPr wrap="square" lIns="45718" tIns="45718" rIns="45718" bIns="45718" numCol="1" anchor="ctr">
                  <a:noAutofit/>
                </a:bodyPr>
                <a:lstStyle/>
                <a:p>
                  <a:pPr algn="ctr" defTabSz="457200">
                    <a:defRPr sz="5600"/>
                  </a:pPr>
                  <a:endParaRPr/>
                </a:p>
              </p:txBody>
            </p:sp>
            <p:sp>
              <p:nvSpPr>
                <p:cNvPr id="220" name="Shape 220"/>
                <p:cNvSpPr/>
                <p:nvPr/>
              </p:nvSpPr>
              <p:spPr>
                <a:xfrm>
                  <a:off x="109150" y="98342"/>
                  <a:ext cx="527029" cy="5486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defTabSz="457200">
                    <a:defRPr sz="3000"/>
                  </a:lvl1pPr>
                </a:lstStyle>
                <a:p>
                  <a:r>
                    <a:t>2</a:t>
                  </a:r>
                </a:p>
              </p:txBody>
            </p:sp>
          </p:grpSp>
        </p:grpSp>
        <p:sp>
          <p:nvSpPr>
            <p:cNvPr id="223" name="Shape 223"/>
            <p:cNvSpPr/>
            <p:nvPr/>
          </p:nvSpPr>
          <p:spPr>
            <a:xfrm>
              <a:off x="1117925" y="-1"/>
              <a:ext cx="5847937" cy="14020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36" tIns="91436" rIns="91436" bIns="91436" numCol="1" anchor="t">
              <a:spAutoFit/>
            </a:bodyPr>
            <a:lstStyle>
              <a:lvl1pPr algn="ctr">
                <a:defRPr sz="2700" b="1">
                  <a:solidFill>
                    <a:srgbClr val="F36E20"/>
                  </a:solidFill>
                  <a:latin typeface="Poppins"/>
                  <a:ea typeface="Poppins"/>
                  <a:cs typeface="Poppins"/>
                  <a:sym typeface="Poppins"/>
                </a:defRPr>
              </a:lvl1pPr>
            </a:lstStyle>
            <a:p>
              <a:r>
                <a:t>DNA Extraction, qPCR and NGS sequencing &amp; genotype determination</a:t>
              </a:r>
            </a:p>
          </p:txBody>
        </p:sp>
      </p:grpSp>
      <p:grpSp>
        <p:nvGrpSpPr>
          <p:cNvPr id="231" name="Group 231"/>
          <p:cNvGrpSpPr/>
          <p:nvPr/>
        </p:nvGrpSpPr>
        <p:grpSpPr>
          <a:xfrm>
            <a:off x="5004919" y="4277322"/>
            <a:ext cx="6971366" cy="1760554"/>
            <a:chOff x="-2" y="-1"/>
            <a:chExt cx="6971364" cy="1760553"/>
          </a:xfrm>
        </p:grpSpPr>
        <p:grpSp>
          <p:nvGrpSpPr>
            <p:cNvPr id="227" name="Group 227"/>
            <p:cNvGrpSpPr/>
            <p:nvPr/>
          </p:nvGrpSpPr>
          <p:grpSpPr>
            <a:xfrm>
              <a:off x="628270" y="376855"/>
              <a:ext cx="6343093" cy="1383697"/>
              <a:chOff x="0" y="-1"/>
              <a:chExt cx="6343092" cy="1383696"/>
            </a:xfrm>
          </p:grpSpPr>
          <p:sp>
            <p:nvSpPr>
              <p:cNvPr id="225" name="Shape 225"/>
              <p:cNvSpPr/>
              <p:nvPr/>
            </p:nvSpPr>
            <p:spPr>
              <a:xfrm>
                <a:off x="-1" y="-2"/>
                <a:ext cx="6343093" cy="1383697"/>
              </a:xfrm>
              <a:prstGeom prst="rect">
                <a:avLst/>
              </a:prstGeom>
              <a:solidFill>
                <a:srgbClr val="F8CBAD"/>
              </a:solidFill>
              <a:ln w="12700" cap="flat">
                <a:noFill/>
                <a:miter lim="400000"/>
              </a:ln>
              <a:effectLst/>
            </p:spPr>
            <p:txBody>
              <a:bodyPr wrap="square" lIns="45718" tIns="45718" rIns="45718" bIns="45718" numCol="1" anchor="t">
                <a:noAutofit/>
              </a:bodyPr>
              <a:lstStyle/>
              <a:p>
                <a:pPr algn="just" defTabSz="1828800">
                  <a:defRPr sz="2300">
                    <a:latin typeface="Poppins"/>
                    <a:ea typeface="Poppins"/>
                    <a:cs typeface="Poppins"/>
                    <a:sym typeface="Poppins"/>
                  </a:defRPr>
                </a:pPr>
                <a:endParaRPr/>
              </a:p>
            </p:txBody>
          </p:sp>
          <p:sp>
            <p:nvSpPr>
              <p:cNvPr id="226" name="Shape 226"/>
              <p:cNvSpPr/>
              <p:nvPr/>
            </p:nvSpPr>
            <p:spPr>
              <a:xfrm>
                <a:off x="-1" y="-2"/>
                <a:ext cx="6343093" cy="12496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36" tIns="91436" rIns="91436" bIns="91436" numCol="1" anchor="t">
                <a:spAutoFit/>
              </a:bodyPr>
              <a:lstStyle/>
              <a:p>
                <a:pPr algn="just" defTabSz="1828800">
                  <a:defRPr sz="2300">
                    <a:latin typeface="Poppins"/>
                    <a:ea typeface="Poppins"/>
                    <a:cs typeface="Poppins"/>
                    <a:sym typeface="Poppins"/>
                  </a:defRPr>
                </a:pPr>
                <a:r>
                  <a:t>Modeled effects of known </a:t>
                </a:r>
                <a:r>
                  <a:rPr i="1"/>
                  <a:t>dhps</a:t>
                </a:r>
                <a:r>
                  <a:t> haplotypes/ </a:t>
                </a:r>
                <a:r>
                  <a:rPr b="1"/>
                  <a:t>30-day protective efficacy</a:t>
                </a:r>
                <a:r>
                  <a:t> of SP and </a:t>
                </a:r>
                <a:r>
                  <a:rPr b="1"/>
                  <a:t>median duration of protection.</a:t>
                </a:r>
              </a:p>
            </p:txBody>
          </p:sp>
        </p:grpSp>
        <p:grpSp>
          <p:nvGrpSpPr>
            <p:cNvPr id="230" name="Group 230"/>
            <p:cNvGrpSpPr/>
            <p:nvPr/>
          </p:nvGrpSpPr>
          <p:grpSpPr>
            <a:xfrm>
              <a:off x="-3" y="-2"/>
              <a:ext cx="789689" cy="789688"/>
              <a:chOff x="0" y="0"/>
              <a:chExt cx="789687" cy="789687"/>
            </a:xfrm>
          </p:grpSpPr>
          <p:sp>
            <p:nvSpPr>
              <p:cNvPr id="228" name="Shape 228"/>
              <p:cNvSpPr/>
              <p:nvPr/>
            </p:nvSpPr>
            <p:spPr>
              <a:xfrm>
                <a:off x="-1" y="-1"/>
                <a:ext cx="789689" cy="789688"/>
              </a:xfrm>
              <a:prstGeom prst="ellipse">
                <a:avLst/>
              </a:prstGeom>
              <a:solidFill>
                <a:srgbClr val="FFFFFF"/>
              </a:solidFill>
              <a:ln w="25400" cap="flat">
                <a:solidFill>
                  <a:srgbClr val="F36E20"/>
                </a:solidFill>
                <a:prstDash val="solid"/>
                <a:round/>
              </a:ln>
              <a:effectLst/>
            </p:spPr>
            <p:txBody>
              <a:bodyPr wrap="square" lIns="45718" tIns="45718" rIns="45718" bIns="45718" numCol="1" anchor="ctr">
                <a:noAutofit/>
              </a:bodyPr>
              <a:lstStyle/>
              <a:p>
                <a:pPr algn="ctr" defTabSz="457200">
                  <a:defRPr sz="5600"/>
                </a:pPr>
                <a:endParaRPr/>
              </a:p>
            </p:txBody>
          </p:sp>
          <p:sp>
            <p:nvSpPr>
              <p:cNvPr id="229" name="Shape 229"/>
              <p:cNvSpPr/>
              <p:nvPr/>
            </p:nvSpPr>
            <p:spPr>
              <a:xfrm>
                <a:off x="115646" y="145922"/>
                <a:ext cx="558393" cy="4978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defTabSz="457200">
                  <a:defRPr sz="2700"/>
                </a:lvl1pPr>
              </a:lstStyle>
              <a:p>
                <a:r>
                  <a:t>3</a:t>
                </a:r>
              </a:p>
            </p:txBody>
          </p:sp>
        </p:grpSp>
      </p:grpSp>
    </p:spTree>
    <p:extLst>
      <p:ext uri="{BB962C8B-B14F-4D97-AF65-F5344CB8AC3E}">
        <p14:creationId xmlns:p14="http://schemas.microsoft.com/office/powerpoint/2010/main" val="3124313422"/>
      </p:ext>
    </p:extLst>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image5.png"/>
          <p:cNvPicPr>
            <a:picLocks noChangeAspect="1"/>
          </p:cNvPicPr>
          <p:nvPr/>
        </p:nvPicPr>
        <p:blipFill>
          <a:blip r:embed="rId2"/>
          <a:stretch>
            <a:fillRect/>
          </a:stretch>
        </p:blipFill>
        <p:spPr>
          <a:xfrm>
            <a:off x="-4763" y="82385"/>
            <a:ext cx="12201526" cy="6156212"/>
          </a:xfrm>
          <a:prstGeom prst="rect">
            <a:avLst/>
          </a:prstGeom>
          <a:ln w="12700">
            <a:miter lim="400000"/>
          </a:ln>
        </p:spPr>
      </p:pic>
      <p:grpSp>
        <p:nvGrpSpPr>
          <p:cNvPr id="258" name="Group 258"/>
          <p:cNvGrpSpPr/>
          <p:nvPr/>
        </p:nvGrpSpPr>
        <p:grpSpPr>
          <a:xfrm>
            <a:off x="956901" y="50353"/>
            <a:ext cx="10278196" cy="5850333"/>
            <a:chOff x="-2" y="-1"/>
            <a:chExt cx="10278194" cy="5850332"/>
          </a:xfrm>
        </p:grpSpPr>
        <p:grpSp>
          <p:nvGrpSpPr>
            <p:cNvPr id="255" name="Group 255"/>
            <p:cNvGrpSpPr/>
            <p:nvPr/>
          </p:nvGrpSpPr>
          <p:grpSpPr>
            <a:xfrm>
              <a:off x="-3" y="-2"/>
              <a:ext cx="10278196" cy="5850333"/>
              <a:chOff x="-1" y="0"/>
              <a:chExt cx="10278194" cy="5850332"/>
            </a:xfrm>
          </p:grpSpPr>
          <p:sp>
            <p:nvSpPr>
              <p:cNvPr id="234" name="Shape 234"/>
              <p:cNvSpPr/>
              <p:nvPr/>
            </p:nvSpPr>
            <p:spPr>
              <a:xfrm>
                <a:off x="242730" y="295216"/>
                <a:ext cx="2278666" cy="749234"/>
              </a:xfrm>
              <a:prstGeom prst="rect">
                <a:avLst/>
              </a:prstGeom>
              <a:solidFill>
                <a:srgbClr val="F19D64"/>
              </a:solidFill>
              <a:ln w="12700" cap="flat">
                <a:noFill/>
                <a:miter lim="400000"/>
              </a:ln>
              <a:effectLst/>
            </p:spPr>
            <p:txBody>
              <a:bodyPr wrap="square" lIns="45718" tIns="45718" rIns="45718" bIns="45718" numCol="1" anchor="ctr">
                <a:noAutofit/>
              </a:bodyPr>
              <a:lstStyle/>
              <a:p>
                <a:pPr algn="ctr" defTabSz="457200">
                  <a:defRPr sz="4600" b="1">
                    <a:latin typeface="Poppins"/>
                    <a:ea typeface="Poppins"/>
                    <a:cs typeface="Poppins"/>
                    <a:sym typeface="Poppins"/>
                  </a:defRPr>
                </a:pPr>
                <a:endParaRPr/>
              </a:p>
            </p:txBody>
          </p:sp>
          <p:sp>
            <p:nvSpPr>
              <p:cNvPr id="235" name="Shape 235"/>
              <p:cNvSpPr/>
              <p:nvPr/>
            </p:nvSpPr>
            <p:spPr>
              <a:xfrm>
                <a:off x="242730" y="427262"/>
                <a:ext cx="2278666" cy="4851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defTabSz="457200">
                  <a:defRPr sz="2600" b="1">
                    <a:latin typeface="Poppins"/>
                    <a:ea typeface="Poppins"/>
                    <a:cs typeface="Poppins"/>
                    <a:sym typeface="Poppins"/>
                  </a:defRPr>
                </a:lvl1pPr>
              </a:lstStyle>
              <a:p>
                <a:r>
                  <a:t>DHFR</a:t>
                </a:r>
              </a:p>
            </p:txBody>
          </p:sp>
          <p:pic>
            <p:nvPicPr>
              <p:cNvPr id="236" name="image12.png" descr="Et billede, der indeholder sort, mørke&#10;&#10;Automatisk genereret beskrivelse"/>
              <p:cNvPicPr>
                <a:picLocks noChangeAspect="1"/>
              </p:cNvPicPr>
              <p:nvPr/>
            </p:nvPicPr>
            <p:blipFill>
              <a:blip r:embed="rId3"/>
              <a:stretch>
                <a:fillRect/>
              </a:stretch>
            </p:blipFill>
            <p:spPr>
              <a:xfrm>
                <a:off x="-2" y="121438"/>
                <a:ext cx="4232040" cy="5607455"/>
              </a:xfrm>
              <a:prstGeom prst="rect">
                <a:avLst/>
              </a:prstGeom>
              <a:ln w="12700" cap="flat">
                <a:noFill/>
                <a:miter lim="400000"/>
              </a:ln>
              <a:effectLst/>
            </p:spPr>
          </p:pic>
          <p:graphicFrame>
            <p:nvGraphicFramePr>
              <p:cNvPr id="237" name="Chart 237"/>
              <p:cNvGraphicFramePr/>
              <p:nvPr/>
            </p:nvGraphicFramePr>
            <p:xfrm>
              <a:off x="2725383" y="2665931"/>
              <a:ext cx="723374" cy="7233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8" name="Chart 238"/>
              <p:cNvGraphicFramePr/>
              <p:nvPr/>
            </p:nvGraphicFramePr>
            <p:xfrm>
              <a:off x="2785394" y="4040989"/>
              <a:ext cx="605001" cy="60500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9" name="Chart 239"/>
              <p:cNvGraphicFramePr/>
              <p:nvPr/>
            </p:nvGraphicFramePr>
            <p:xfrm>
              <a:off x="2527559" y="1664609"/>
              <a:ext cx="701228" cy="70122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0" name="Chart 240"/>
              <p:cNvGraphicFramePr/>
              <p:nvPr/>
            </p:nvGraphicFramePr>
            <p:xfrm>
              <a:off x="3054661" y="561312"/>
              <a:ext cx="672252" cy="67225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1" name="Chart 241"/>
              <p:cNvGraphicFramePr/>
              <p:nvPr/>
            </p:nvGraphicFramePr>
            <p:xfrm>
              <a:off x="1100344" y="3484067"/>
              <a:ext cx="630950" cy="6309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42" name="Chart 242"/>
              <p:cNvGraphicFramePr/>
              <p:nvPr/>
            </p:nvGraphicFramePr>
            <p:xfrm>
              <a:off x="931113" y="4256750"/>
              <a:ext cx="617009" cy="617010"/>
            </p:xfrm>
            <a:graphic>
              <a:graphicData uri="http://schemas.openxmlformats.org/drawingml/2006/chart">
                <c:chart xmlns:c="http://schemas.openxmlformats.org/drawingml/2006/chart" xmlns:r="http://schemas.openxmlformats.org/officeDocument/2006/relationships" r:id="rId9"/>
              </a:graphicData>
            </a:graphic>
          </p:graphicFrame>
          <p:sp>
            <p:nvSpPr>
              <p:cNvPr id="243" name="Shape 243"/>
              <p:cNvSpPr/>
              <p:nvPr/>
            </p:nvSpPr>
            <p:spPr>
              <a:xfrm>
                <a:off x="2388963" y="4810456"/>
                <a:ext cx="1327858" cy="2946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ctr">
                  <a:defRPr sz="1400">
                    <a:latin typeface="+mj-lt"/>
                    <a:ea typeface="+mj-ea"/>
                    <a:cs typeface="+mj-cs"/>
                    <a:sym typeface="Calibri"/>
                  </a:defRPr>
                </a:lvl1pPr>
              </a:lstStyle>
              <a:p>
                <a:r>
                  <a:t>Bertoua</a:t>
                </a:r>
              </a:p>
            </p:txBody>
          </p:sp>
          <p:sp>
            <p:nvSpPr>
              <p:cNvPr id="244" name="Shape 244"/>
              <p:cNvSpPr/>
              <p:nvPr/>
            </p:nvSpPr>
            <p:spPr>
              <a:xfrm>
                <a:off x="573584" y="4591713"/>
                <a:ext cx="1327859" cy="2946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ctr">
                  <a:defRPr sz="1400">
                    <a:latin typeface="+mj-lt"/>
                    <a:ea typeface="+mj-ea"/>
                    <a:cs typeface="+mj-cs"/>
                    <a:sym typeface="Calibri"/>
                  </a:defRPr>
                </a:lvl1pPr>
              </a:lstStyle>
              <a:p>
                <a:r>
                  <a:t>Littoral</a:t>
                </a:r>
              </a:p>
            </p:txBody>
          </p:sp>
          <p:sp>
            <p:nvSpPr>
              <p:cNvPr id="245" name="Shape 245"/>
              <p:cNvSpPr/>
              <p:nvPr/>
            </p:nvSpPr>
            <p:spPr>
              <a:xfrm>
                <a:off x="2924079" y="903777"/>
                <a:ext cx="1327857" cy="4978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p>
                <a:pPr algn="ctr">
                  <a:defRPr sz="1400">
                    <a:latin typeface="+mj-lt"/>
                    <a:ea typeface="+mj-ea"/>
                    <a:cs typeface="+mj-cs"/>
                    <a:sym typeface="Calibri"/>
                  </a:defRPr>
                </a:pPr>
                <a:r>
                  <a:t>Moroua</a:t>
                </a:r>
              </a:p>
              <a:p>
                <a:pPr algn="ctr">
                  <a:defRPr sz="1400">
                    <a:latin typeface="+mj-lt"/>
                    <a:ea typeface="+mj-ea"/>
                    <a:cs typeface="+mj-cs"/>
                    <a:sym typeface="Calibri"/>
                  </a:defRPr>
                </a:pPr>
                <a:r>
                  <a:t>83</a:t>
                </a:r>
              </a:p>
            </p:txBody>
          </p:sp>
          <p:sp>
            <p:nvSpPr>
              <p:cNvPr id="246" name="Shape 246"/>
              <p:cNvSpPr/>
              <p:nvPr/>
            </p:nvSpPr>
            <p:spPr>
              <a:xfrm>
                <a:off x="2421901" y="2050528"/>
                <a:ext cx="1327858" cy="4978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p>
                <a:pPr algn="ctr">
                  <a:defRPr sz="1400">
                    <a:latin typeface="+mj-lt"/>
                    <a:ea typeface="+mj-ea"/>
                    <a:cs typeface="+mj-cs"/>
                    <a:sym typeface="Calibri"/>
                  </a:defRPr>
                </a:pPr>
                <a:r>
                  <a:t>Garoua</a:t>
                </a:r>
              </a:p>
              <a:p>
                <a:pPr algn="ctr">
                  <a:defRPr sz="1400">
                    <a:latin typeface="+mj-lt"/>
                    <a:ea typeface="+mj-ea"/>
                    <a:cs typeface="+mj-cs"/>
                    <a:sym typeface="Calibri"/>
                  </a:defRPr>
                </a:pPr>
                <a:r>
                  <a:t>71</a:t>
                </a:r>
              </a:p>
            </p:txBody>
          </p:sp>
          <p:graphicFrame>
            <p:nvGraphicFramePr>
              <p:cNvPr id="247" name="Chart 247"/>
              <p:cNvGraphicFramePr/>
              <p:nvPr/>
            </p:nvGraphicFramePr>
            <p:xfrm>
              <a:off x="1798949" y="3609394"/>
              <a:ext cx="646579" cy="7867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48" name="Chart 248"/>
              <p:cNvGraphicFramePr/>
              <p:nvPr/>
            </p:nvGraphicFramePr>
            <p:xfrm>
              <a:off x="2045517" y="4804711"/>
              <a:ext cx="640103" cy="640103"/>
            </p:xfrm>
            <a:graphic>
              <a:graphicData uri="http://schemas.openxmlformats.org/drawingml/2006/chart">
                <c:chart xmlns:c="http://schemas.openxmlformats.org/drawingml/2006/chart" xmlns:r="http://schemas.openxmlformats.org/officeDocument/2006/relationships" r:id="rId11"/>
              </a:graphicData>
            </a:graphic>
          </p:graphicFrame>
          <p:pic>
            <p:nvPicPr>
              <p:cNvPr id="249" name="image13.png"/>
              <p:cNvPicPr>
                <a:picLocks noChangeAspect="1"/>
              </p:cNvPicPr>
              <p:nvPr/>
            </p:nvPicPr>
            <p:blipFill>
              <a:blip r:embed="rId12"/>
              <a:srcRect t="7114" b="7116"/>
              <a:stretch>
                <a:fillRect/>
              </a:stretch>
            </p:blipFill>
            <p:spPr>
              <a:xfrm>
                <a:off x="4593783" y="-2"/>
                <a:ext cx="5684410" cy="5850334"/>
              </a:xfrm>
              <a:prstGeom prst="rect">
                <a:avLst/>
              </a:prstGeom>
              <a:ln w="12700" cap="flat">
                <a:noFill/>
                <a:miter lim="400000"/>
              </a:ln>
              <a:effectLst/>
            </p:spPr>
          </p:pic>
          <p:sp>
            <p:nvSpPr>
              <p:cNvPr id="250" name="Shape 250"/>
              <p:cNvSpPr/>
              <p:nvPr/>
            </p:nvSpPr>
            <p:spPr>
              <a:xfrm>
                <a:off x="4998037" y="178988"/>
                <a:ext cx="2347572" cy="721811"/>
              </a:xfrm>
              <a:prstGeom prst="rect">
                <a:avLst/>
              </a:prstGeom>
              <a:solidFill>
                <a:srgbClr val="FF9300"/>
              </a:solidFill>
              <a:ln w="12700" cap="flat">
                <a:noFill/>
                <a:miter lim="400000"/>
              </a:ln>
              <a:effectLst/>
            </p:spPr>
            <p:txBody>
              <a:bodyPr wrap="square" lIns="45718" tIns="45718" rIns="45718" bIns="45718" numCol="1" anchor="ctr">
                <a:noAutofit/>
              </a:bodyPr>
              <a:lstStyle/>
              <a:p>
                <a:pPr algn="ctr" defTabSz="457200">
                  <a:defRPr sz="4200" b="1">
                    <a:latin typeface="Poppins"/>
                    <a:ea typeface="Poppins"/>
                    <a:cs typeface="Poppins"/>
                    <a:sym typeface="Poppins"/>
                  </a:defRPr>
                </a:pPr>
                <a:endParaRPr/>
              </a:p>
            </p:txBody>
          </p:sp>
          <p:sp>
            <p:nvSpPr>
              <p:cNvPr id="251" name="Shape 251"/>
              <p:cNvSpPr/>
              <p:nvPr/>
            </p:nvSpPr>
            <p:spPr>
              <a:xfrm>
                <a:off x="4998037" y="297323"/>
                <a:ext cx="2347572" cy="4851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p>
                <a:pPr algn="ctr" defTabSz="457200">
                  <a:defRPr sz="2600" b="1">
                    <a:latin typeface="Poppins"/>
                    <a:ea typeface="Poppins"/>
                    <a:cs typeface="Poppins"/>
                    <a:sym typeface="Poppins"/>
                  </a:defRPr>
                </a:pPr>
                <a:r>
                  <a:t>DHPS</a:t>
                </a:r>
                <a:r>
                  <a:rPr sz="2200"/>
                  <a:t> </a:t>
                </a:r>
              </a:p>
            </p:txBody>
          </p:sp>
          <p:sp>
            <p:nvSpPr>
              <p:cNvPr id="252" name="Shape 252"/>
              <p:cNvSpPr/>
              <p:nvPr/>
            </p:nvSpPr>
            <p:spPr>
              <a:xfrm rot="19920000">
                <a:off x="5724613" y="2161056"/>
                <a:ext cx="919813" cy="395391"/>
              </a:xfrm>
              <a:prstGeom prst="rightArrow">
                <a:avLst>
                  <a:gd name="adj1" fmla="val 32000"/>
                  <a:gd name="adj2" fmla="val 128639"/>
                </a:avLst>
              </a:prstGeom>
              <a:solidFill>
                <a:srgbClr val="FFFFFF"/>
              </a:solidFill>
              <a:ln w="12700" cap="flat">
                <a:solidFill>
                  <a:srgbClr val="F36E20"/>
                </a:solidFill>
                <a:prstDash val="solid"/>
                <a:miter lim="800000"/>
              </a:ln>
              <a:effectLst/>
            </p:spPr>
            <p:txBody>
              <a:bodyPr wrap="square" lIns="45718" tIns="45718" rIns="45718" bIns="45718" numCol="1" anchor="ctr">
                <a:noAutofit/>
              </a:bodyPr>
              <a:lstStyle/>
              <a:p>
                <a:pPr defTabSz="457200">
                  <a:defRPr>
                    <a:latin typeface="Roboto Light"/>
                    <a:ea typeface="Roboto Light"/>
                    <a:cs typeface="Roboto Light"/>
                    <a:sym typeface="Roboto Light"/>
                  </a:defRPr>
                </a:pPr>
                <a:endParaRPr/>
              </a:p>
            </p:txBody>
          </p:sp>
          <p:sp>
            <p:nvSpPr>
              <p:cNvPr id="253" name="Shape 253"/>
              <p:cNvSpPr/>
              <p:nvPr/>
            </p:nvSpPr>
            <p:spPr>
              <a:xfrm rot="18300000">
                <a:off x="6226237" y="1704227"/>
                <a:ext cx="919813" cy="395392"/>
              </a:xfrm>
              <a:prstGeom prst="rightArrow">
                <a:avLst>
                  <a:gd name="adj1" fmla="val 32000"/>
                  <a:gd name="adj2" fmla="val 128639"/>
                </a:avLst>
              </a:prstGeom>
              <a:solidFill>
                <a:srgbClr val="FFFFFF"/>
              </a:solidFill>
              <a:ln w="12700" cap="flat">
                <a:solidFill>
                  <a:srgbClr val="F36E20"/>
                </a:solidFill>
                <a:prstDash val="solid"/>
                <a:miter lim="800000"/>
              </a:ln>
              <a:effectLst/>
            </p:spPr>
            <p:txBody>
              <a:bodyPr wrap="square" lIns="45718" tIns="45718" rIns="45718" bIns="45718" numCol="1" anchor="ctr">
                <a:noAutofit/>
              </a:bodyPr>
              <a:lstStyle/>
              <a:p>
                <a:pPr defTabSz="457200">
                  <a:defRPr>
                    <a:latin typeface="Roboto Light"/>
                    <a:ea typeface="Roboto Light"/>
                    <a:cs typeface="Roboto Light"/>
                    <a:sym typeface="Roboto Light"/>
                  </a:defRPr>
                </a:pPr>
                <a:endParaRPr/>
              </a:p>
            </p:txBody>
          </p:sp>
          <p:sp>
            <p:nvSpPr>
              <p:cNvPr id="254" name="Shape 254"/>
              <p:cNvSpPr/>
              <p:nvPr/>
            </p:nvSpPr>
            <p:spPr>
              <a:xfrm rot="18300000">
                <a:off x="6827879" y="918696"/>
                <a:ext cx="919814" cy="395391"/>
              </a:xfrm>
              <a:prstGeom prst="rightArrow">
                <a:avLst>
                  <a:gd name="adj1" fmla="val 32000"/>
                  <a:gd name="adj2" fmla="val 128639"/>
                </a:avLst>
              </a:prstGeom>
              <a:solidFill>
                <a:srgbClr val="FFFFFF"/>
              </a:solidFill>
              <a:ln w="12700" cap="flat">
                <a:solidFill>
                  <a:srgbClr val="F36E20"/>
                </a:solidFill>
                <a:prstDash val="solid"/>
                <a:miter lim="800000"/>
              </a:ln>
              <a:effectLst/>
            </p:spPr>
            <p:txBody>
              <a:bodyPr wrap="square" lIns="45718" tIns="45718" rIns="45718" bIns="45718" numCol="1" anchor="ctr">
                <a:noAutofit/>
              </a:bodyPr>
              <a:lstStyle/>
              <a:p>
                <a:pPr defTabSz="457200">
                  <a:defRPr>
                    <a:latin typeface="Roboto Light"/>
                    <a:ea typeface="Roboto Light"/>
                    <a:cs typeface="Roboto Light"/>
                    <a:sym typeface="Roboto Light"/>
                  </a:defRPr>
                </a:pPr>
                <a:endParaRPr/>
              </a:p>
            </p:txBody>
          </p:sp>
        </p:grpSp>
        <p:pic>
          <p:nvPicPr>
            <p:cNvPr id="256" name="image14.png"/>
            <p:cNvPicPr>
              <a:picLocks noChangeAspect="1"/>
            </p:cNvPicPr>
            <p:nvPr/>
          </p:nvPicPr>
          <p:blipFill>
            <a:blip r:embed="rId13"/>
            <a:srcRect l="532" t="17195" r="22649"/>
            <a:stretch>
              <a:fillRect/>
            </a:stretch>
          </p:blipFill>
          <p:spPr>
            <a:xfrm>
              <a:off x="4057509" y="2149650"/>
              <a:ext cx="688423" cy="1031454"/>
            </a:xfrm>
            <a:prstGeom prst="rect">
              <a:avLst/>
            </a:prstGeom>
            <a:ln w="12700" cap="flat">
              <a:noFill/>
              <a:miter lim="400000"/>
            </a:ln>
            <a:effectLst/>
          </p:spPr>
        </p:pic>
        <p:graphicFrame>
          <p:nvGraphicFramePr>
            <p:cNvPr id="257" name="Chart 257"/>
            <p:cNvGraphicFramePr/>
            <p:nvPr/>
          </p:nvGraphicFramePr>
          <p:xfrm>
            <a:off x="367001" y="3649236"/>
            <a:ext cx="674610" cy="674611"/>
          </p:xfrm>
          <a:graphic>
            <a:graphicData uri="http://schemas.openxmlformats.org/drawingml/2006/chart">
              <c:chart xmlns:c="http://schemas.openxmlformats.org/drawingml/2006/chart" xmlns:r="http://schemas.openxmlformats.org/officeDocument/2006/relationships" r:id="rId14"/>
            </a:graphicData>
          </a:graphic>
        </p:graphicFrame>
      </p:grpSp>
      <p:grpSp>
        <p:nvGrpSpPr>
          <p:cNvPr id="261" name="Group 261"/>
          <p:cNvGrpSpPr/>
          <p:nvPr/>
        </p:nvGrpSpPr>
        <p:grpSpPr>
          <a:xfrm>
            <a:off x="388476" y="2239070"/>
            <a:ext cx="2278670" cy="866662"/>
            <a:chOff x="-1" y="-1"/>
            <a:chExt cx="2278668" cy="866661"/>
          </a:xfrm>
        </p:grpSpPr>
        <p:sp>
          <p:nvSpPr>
            <p:cNvPr id="259" name="Shape 259"/>
            <p:cNvSpPr/>
            <p:nvPr/>
          </p:nvSpPr>
          <p:spPr>
            <a:xfrm>
              <a:off x="-2" y="-2"/>
              <a:ext cx="2278670" cy="866663"/>
            </a:xfrm>
            <a:prstGeom prst="rect">
              <a:avLst/>
            </a:prstGeom>
            <a:solidFill>
              <a:srgbClr val="40C18E"/>
            </a:solidFill>
            <a:ln w="12700" cap="flat">
              <a:noFill/>
              <a:miter lim="400000"/>
            </a:ln>
            <a:effectLst/>
          </p:spPr>
          <p:txBody>
            <a:bodyPr wrap="square" lIns="45718" tIns="45718" rIns="45718" bIns="45718" numCol="1" anchor="ctr">
              <a:noAutofit/>
            </a:bodyPr>
            <a:lstStyle/>
            <a:p>
              <a:pPr algn="ctr" defTabSz="457200">
                <a:defRPr sz="2200" b="1">
                  <a:latin typeface="Poppins"/>
                  <a:ea typeface="Poppins"/>
                  <a:cs typeface="Poppins"/>
                  <a:sym typeface="Poppins"/>
                </a:defRPr>
              </a:pPr>
              <a:endParaRPr/>
            </a:p>
          </p:txBody>
        </p:sp>
        <p:sp>
          <p:nvSpPr>
            <p:cNvPr id="260" name="Shape 260"/>
            <p:cNvSpPr/>
            <p:nvPr/>
          </p:nvSpPr>
          <p:spPr>
            <a:xfrm>
              <a:off x="-2" y="57410"/>
              <a:ext cx="2278670" cy="7518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defTabSz="457200">
                <a:defRPr sz="2200" b="1">
                  <a:latin typeface="Poppins"/>
                  <a:ea typeface="Poppins"/>
                  <a:cs typeface="Poppins"/>
                  <a:sym typeface="Poppins"/>
                </a:defRPr>
              </a:lvl1pPr>
            </a:lstStyle>
            <a:p>
              <a:r>
                <a:t>Strong N/S Differences</a:t>
              </a:r>
            </a:p>
          </p:txBody>
        </p:sp>
      </p:grpSp>
      <p:grpSp>
        <p:nvGrpSpPr>
          <p:cNvPr id="264" name="Group 264"/>
          <p:cNvGrpSpPr/>
          <p:nvPr/>
        </p:nvGrpSpPr>
        <p:grpSpPr>
          <a:xfrm>
            <a:off x="9378105" y="968237"/>
            <a:ext cx="2278666" cy="1412237"/>
            <a:chOff x="0" y="0"/>
            <a:chExt cx="2278665" cy="1412235"/>
          </a:xfrm>
        </p:grpSpPr>
        <p:sp>
          <p:nvSpPr>
            <p:cNvPr id="262" name="Shape 262"/>
            <p:cNvSpPr/>
            <p:nvPr/>
          </p:nvSpPr>
          <p:spPr>
            <a:xfrm>
              <a:off x="0" y="12697"/>
              <a:ext cx="2278666" cy="1386847"/>
            </a:xfrm>
            <a:prstGeom prst="rect">
              <a:avLst/>
            </a:prstGeom>
            <a:solidFill>
              <a:srgbClr val="40C18E"/>
            </a:solidFill>
            <a:ln w="12700" cap="flat">
              <a:noFill/>
              <a:miter lim="400000"/>
            </a:ln>
            <a:effectLst/>
          </p:spPr>
          <p:txBody>
            <a:bodyPr wrap="square" lIns="45718" tIns="45718" rIns="45718" bIns="45718" numCol="1" anchor="ctr">
              <a:noAutofit/>
            </a:bodyPr>
            <a:lstStyle/>
            <a:p>
              <a:pPr algn="ctr" defTabSz="457200">
                <a:defRPr sz="2200" b="1">
                  <a:latin typeface="Poppins"/>
                  <a:ea typeface="Poppins"/>
                  <a:cs typeface="Poppins"/>
                  <a:sym typeface="Poppins"/>
                </a:defRPr>
              </a:pPr>
              <a:endParaRPr/>
            </a:p>
          </p:txBody>
        </p:sp>
        <p:sp>
          <p:nvSpPr>
            <p:cNvPr id="263" name="Shape 263"/>
            <p:cNvSpPr/>
            <p:nvPr/>
          </p:nvSpPr>
          <p:spPr>
            <a:xfrm>
              <a:off x="0" y="-1"/>
              <a:ext cx="2278666" cy="14122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p>
              <a:pPr algn="ctr" defTabSz="457200">
                <a:defRPr sz="2200" b="1" i="1">
                  <a:latin typeface="Poppins"/>
                  <a:ea typeface="Poppins"/>
                  <a:cs typeface="Poppins"/>
                  <a:sym typeface="Poppins"/>
                </a:defRPr>
              </a:pPr>
              <a:r>
                <a:t>dhps-431V </a:t>
              </a:r>
              <a:r>
                <a:rPr i="0"/>
                <a:t>evolves from south/west to north</a:t>
              </a:r>
            </a:p>
          </p:txBody>
        </p:sp>
      </p:grpSp>
    </p:spTree>
    <p:extLst>
      <p:ext uri="{BB962C8B-B14F-4D97-AF65-F5344CB8AC3E}">
        <p14:creationId xmlns:p14="http://schemas.microsoft.com/office/powerpoint/2010/main" val="1227546049"/>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258"/>
                                        </p:tgtEl>
                                        <p:attrNameLst>
                                          <p:attrName>style.visibility</p:attrName>
                                        </p:attrNameLst>
                                      </p:cBhvr>
                                      <p:to>
                                        <p:strVal val="visible"/>
                                      </p:to>
                                    </p:set>
                                    <p:anim calcmode="lin" valueType="num">
                                      <p:cBhvr>
                                        <p:cTn id="7" dur="1500" fill="hold"/>
                                        <p:tgtEl>
                                          <p:spTgt spid="258"/>
                                        </p:tgtEl>
                                        <p:attrNameLst>
                                          <p:attrName>ppt_w</p:attrName>
                                        </p:attrNameLst>
                                      </p:cBhvr>
                                      <p:tavLst>
                                        <p:tav tm="0">
                                          <p:val>
                                            <p:fltVal val="0"/>
                                          </p:val>
                                        </p:tav>
                                        <p:tav tm="100000">
                                          <p:val>
                                            <p:strVal val="#ppt_w"/>
                                          </p:val>
                                        </p:tav>
                                      </p:tavLst>
                                    </p:anim>
                                    <p:anim calcmode="lin" valueType="num">
                                      <p:cBhvr>
                                        <p:cTn id="8" dur="1500" fill="hold"/>
                                        <p:tgtEl>
                                          <p:spTgt spid="2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animBg="1" advAuto="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image5.png"/>
          <p:cNvPicPr>
            <a:picLocks noChangeAspect="1"/>
          </p:cNvPicPr>
          <p:nvPr/>
        </p:nvPicPr>
        <p:blipFill>
          <a:blip r:embed="rId2"/>
          <a:stretch>
            <a:fillRect/>
          </a:stretch>
        </p:blipFill>
        <p:spPr>
          <a:xfrm>
            <a:off x="2055" y="2541"/>
            <a:ext cx="12201526" cy="6156213"/>
          </a:xfrm>
          <a:prstGeom prst="rect">
            <a:avLst/>
          </a:prstGeom>
          <a:ln w="12700">
            <a:miter lim="400000"/>
          </a:ln>
        </p:spPr>
      </p:pic>
      <p:pic>
        <p:nvPicPr>
          <p:cNvPr id="267" name="image15.png" descr="Gráfico, Gráfico de barras&#10;&#10;Descripción generada automáticamente"/>
          <p:cNvPicPr>
            <a:picLocks noChangeAspect="1"/>
          </p:cNvPicPr>
          <p:nvPr/>
        </p:nvPicPr>
        <p:blipFill>
          <a:blip r:embed="rId3"/>
          <a:srcRect t="4080"/>
          <a:stretch>
            <a:fillRect/>
          </a:stretch>
        </p:blipFill>
        <p:spPr>
          <a:xfrm>
            <a:off x="5982410" y="1172472"/>
            <a:ext cx="5967904" cy="3816243"/>
          </a:xfrm>
          <a:prstGeom prst="rect">
            <a:avLst/>
          </a:prstGeom>
          <a:ln w="12700">
            <a:miter lim="400000"/>
          </a:ln>
        </p:spPr>
      </p:pic>
      <p:sp>
        <p:nvSpPr>
          <p:cNvPr id="268" name="Shape 268"/>
          <p:cNvSpPr/>
          <p:nvPr/>
        </p:nvSpPr>
        <p:spPr>
          <a:xfrm>
            <a:off x="398585" y="875924"/>
            <a:ext cx="5723110" cy="44094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defTabSz="457200">
              <a:defRPr sz="2800" b="1">
                <a:latin typeface="Poppins"/>
                <a:ea typeface="Poppins"/>
                <a:cs typeface="Poppins"/>
                <a:sym typeface="Poppins"/>
              </a:defRPr>
            </a:pPr>
            <a:r>
              <a:t>Frequency of haplotypes from combined </a:t>
            </a:r>
            <a:r>
              <a:rPr i="1"/>
              <a:t>dhfr</a:t>
            </a:r>
            <a:r>
              <a:t> and </a:t>
            </a:r>
            <a:r>
              <a:rPr i="1"/>
              <a:t>dhps</a:t>
            </a:r>
            <a:r>
              <a:t> mutations vary in the same way</a:t>
            </a:r>
          </a:p>
          <a:p>
            <a:pPr marL="641683" indent="-641683" defTabSz="457200">
              <a:buSzPct val="100000"/>
              <a:buAutoNum type="arabicPeriod"/>
              <a:defRPr sz="2800" b="1">
                <a:latin typeface="Poppins"/>
                <a:ea typeface="Poppins"/>
                <a:cs typeface="Poppins"/>
                <a:sym typeface="Poppins"/>
              </a:defRPr>
            </a:pPr>
            <a:endParaRPr/>
          </a:p>
          <a:p>
            <a:pPr marL="1149683" lvl="1" indent="-641683" defTabSz="457200">
              <a:buSzPct val="100000"/>
              <a:buAutoNum type="arabicPeriod"/>
              <a:defRPr sz="2800" b="1">
                <a:latin typeface="Poppins"/>
                <a:ea typeface="Poppins"/>
                <a:cs typeface="Poppins"/>
                <a:sym typeface="Poppins"/>
              </a:defRPr>
            </a:pPr>
            <a:r>
              <a:t>High in the northern regions, and lowest in the South &amp; East regions</a:t>
            </a:r>
          </a:p>
          <a:p>
            <a:pPr lvl="1" indent="228600" defTabSz="457200">
              <a:defRPr sz="2800" b="1">
                <a:latin typeface="Poppins"/>
                <a:ea typeface="Poppins"/>
                <a:cs typeface="Poppins"/>
                <a:sym typeface="Poppins"/>
              </a:defRPr>
            </a:pPr>
            <a:endParaRPr/>
          </a:p>
          <a:p>
            <a:pPr marL="1149683" lvl="1" indent="-641683" defTabSz="457200">
              <a:buSzPct val="100000"/>
              <a:buAutoNum type="arabicPeriod" startAt="2"/>
              <a:defRPr sz="2800" b="1">
                <a:latin typeface="Poppins"/>
                <a:ea typeface="Poppins"/>
                <a:cs typeface="Poppins"/>
                <a:sym typeface="Poppins"/>
              </a:defRPr>
            </a:pPr>
            <a:r>
              <a:t>Moderate to high in the littoral coastline</a:t>
            </a:r>
          </a:p>
        </p:txBody>
      </p:sp>
      <p:grpSp>
        <p:nvGrpSpPr>
          <p:cNvPr id="271" name="Group 271"/>
          <p:cNvGrpSpPr/>
          <p:nvPr/>
        </p:nvGrpSpPr>
        <p:grpSpPr>
          <a:xfrm>
            <a:off x="6156580" y="335092"/>
            <a:ext cx="1248335" cy="1248336"/>
            <a:chOff x="0" y="0"/>
            <a:chExt cx="1248333" cy="1248335"/>
          </a:xfrm>
        </p:grpSpPr>
        <p:sp>
          <p:nvSpPr>
            <p:cNvPr id="269" name="Shape 269"/>
            <p:cNvSpPr/>
            <p:nvPr/>
          </p:nvSpPr>
          <p:spPr>
            <a:xfrm>
              <a:off x="-1" y="-1"/>
              <a:ext cx="1248335" cy="1248336"/>
            </a:xfrm>
            <a:prstGeom prst="ellipse">
              <a:avLst/>
            </a:prstGeom>
            <a:solidFill>
              <a:srgbClr val="FFFFFF"/>
            </a:solidFill>
            <a:ln w="25400" cap="flat">
              <a:solidFill>
                <a:srgbClr val="F36E20"/>
              </a:solidFill>
              <a:prstDash val="solid"/>
              <a:round/>
            </a:ln>
            <a:effectLst/>
          </p:spPr>
          <p:txBody>
            <a:bodyPr wrap="square" lIns="45718" tIns="45718" rIns="45718" bIns="45718" numCol="1" anchor="ctr">
              <a:noAutofit/>
            </a:bodyPr>
            <a:lstStyle/>
            <a:p>
              <a:pPr algn="ctr" defTabSz="457200">
                <a:defRPr sz="2800" b="1"/>
              </a:pPr>
              <a:endParaRPr/>
            </a:p>
          </p:txBody>
        </p:sp>
        <p:sp>
          <p:nvSpPr>
            <p:cNvPr id="270" name="Shape 270"/>
            <p:cNvSpPr/>
            <p:nvPr/>
          </p:nvSpPr>
          <p:spPr>
            <a:xfrm>
              <a:off x="182812" y="387945"/>
              <a:ext cx="939803" cy="4724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defTabSz="457200">
                <a:defRPr sz="2500" b="1"/>
              </a:lvl1pPr>
            </a:lstStyle>
            <a:p>
              <a:r>
                <a:t>North</a:t>
              </a:r>
            </a:p>
          </p:txBody>
        </p:sp>
      </p:grpSp>
    </p:spTree>
    <p:extLst>
      <p:ext uri="{BB962C8B-B14F-4D97-AF65-F5344CB8AC3E}">
        <p14:creationId xmlns:p14="http://schemas.microsoft.com/office/powerpoint/2010/main" val="3287486701"/>
      </p:ext>
    </p:extLst>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 name="image5.png"/>
          <p:cNvPicPr>
            <a:picLocks noChangeAspect="1"/>
          </p:cNvPicPr>
          <p:nvPr/>
        </p:nvPicPr>
        <p:blipFill>
          <a:blip r:embed="rId2"/>
          <a:stretch>
            <a:fillRect/>
          </a:stretch>
        </p:blipFill>
        <p:spPr>
          <a:xfrm>
            <a:off x="22015" y="42462"/>
            <a:ext cx="12201529" cy="6156213"/>
          </a:xfrm>
          <a:prstGeom prst="rect">
            <a:avLst/>
          </a:prstGeom>
          <a:ln w="12700">
            <a:miter lim="400000"/>
          </a:ln>
        </p:spPr>
      </p:pic>
      <p:grpSp>
        <p:nvGrpSpPr>
          <p:cNvPr id="283" name="Group 283"/>
          <p:cNvGrpSpPr/>
          <p:nvPr/>
        </p:nvGrpSpPr>
        <p:grpSpPr>
          <a:xfrm>
            <a:off x="5001252" y="145486"/>
            <a:ext cx="6081464" cy="6304833"/>
            <a:chOff x="-1" y="-1"/>
            <a:chExt cx="6081462" cy="6304831"/>
          </a:xfrm>
        </p:grpSpPr>
        <p:pic>
          <p:nvPicPr>
            <p:cNvPr id="274" name="image16.png"/>
            <p:cNvPicPr>
              <a:picLocks noChangeAspect="1"/>
            </p:cNvPicPr>
            <p:nvPr/>
          </p:nvPicPr>
          <p:blipFill>
            <a:blip r:embed="rId3"/>
            <a:stretch>
              <a:fillRect/>
            </a:stretch>
          </p:blipFill>
          <p:spPr>
            <a:xfrm>
              <a:off x="1045929" y="262193"/>
              <a:ext cx="5035532" cy="6042638"/>
            </a:xfrm>
            <a:prstGeom prst="rect">
              <a:avLst/>
            </a:prstGeom>
            <a:ln w="12700" cap="flat">
              <a:noFill/>
              <a:miter lim="400000"/>
            </a:ln>
            <a:effectLst/>
          </p:spPr>
        </p:pic>
        <p:sp>
          <p:nvSpPr>
            <p:cNvPr id="275" name="Shape 275"/>
            <p:cNvSpPr/>
            <p:nvPr/>
          </p:nvSpPr>
          <p:spPr>
            <a:xfrm rot="17488715">
              <a:off x="2197631" y="1548573"/>
              <a:ext cx="1813174" cy="793817"/>
            </a:xfrm>
            <a:prstGeom prst="rightArrow">
              <a:avLst>
                <a:gd name="adj1" fmla="val 49585"/>
                <a:gd name="adj2" fmla="val 54587"/>
              </a:avLst>
            </a:prstGeom>
            <a:solidFill>
              <a:srgbClr val="FFFFFF"/>
            </a:solidFill>
            <a:ln w="12700" cap="flat">
              <a:solidFill>
                <a:srgbClr val="F36E20"/>
              </a:solidFill>
              <a:prstDash val="solid"/>
              <a:miter lim="800000"/>
            </a:ln>
            <a:effectLst/>
          </p:spPr>
          <p:txBody>
            <a:bodyPr wrap="square" lIns="45718" tIns="45718" rIns="45718" bIns="45718" numCol="1" anchor="ctr">
              <a:noAutofit/>
            </a:bodyPr>
            <a:lstStyle/>
            <a:p>
              <a:pPr defTabSz="457200">
                <a:defRPr>
                  <a:latin typeface="Roboto Light"/>
                  <a:ea typeface="Roboto Light"/>
                  <a:cs typeface="Roboto Light"/>
                  <a:sym typeface="Roboto Light"/>
                </a:defRPr>
              </a:pPr>
              <a:endParaRPr/>
            </a:p>
          </p:txBody>
        </p:sp>
        <p:sp>
          <p:nvSpPr>
            <p:cNvPr id="276" name="Shape 276"/>
            <p:cNvSpPr/>
            <p:nvPr/>
          </p:nvSpPr>
          <p:spPr>
            <a:xfrm rot="19639805">
              <a:off x="682906" y="3028835"/>
              <a:ext cx="1813171" cy="793818"/>
            </a:xfrm>
            <a:prstGeom prst="rightArrow">
              <a:avLst>
                <a:gd name="adj1" fmla="val 49585"/>
                <a:gd name="adj2" fmla="val 54587"/>
              </a:avLst>
            </a:prstGeom>
            <a:solidFill>
              <a:srgbClr val="FFFFFF"/>
            </a:solidFill>
            <a:ln w="12700" cap="flat">
              <a:solidFill>
                <a:srgbClr val="F36E20"/>
              </a:solidFill>
              <a:prstDash val="solid"/>
              <a:miter lim="800000"/>
            </a:ln>
            <a:effectLst/>
          </p:spPr>
          <p:txBody>
            <a:bodyPr wrap="square" lIns="45718" tIns="45718" rIns="45718" bIns="45718" numCol="1" anchor="ctr">
              <a:noAutofit/>
            </a:bodyPr>
            <a:lstStyle/>
            <a:p>
              <a:pPr defTabSz="457200">
                <a:defRPr>
                  <a:latin typeface="Roboto Light"/>
                  <a:ea typeface="Roboto Light"/>
                  <a:cs typeface="Roboto Light"/>
                  <a:sym typeface="Roboto Light"/>
                </a:defRPr>
              </a:pPr>
              <a:endParaRPr/>
            </a:p>
          </p:txBody>
        </p:sp>
        <p:grpSp>
          <p:nvGrpSpPr>
            <p:cNvPr id="279" name="Group 279"/>
            <p:cNvGrpSpPr/>
            <p:nvPr/>
          </p:nvGrpSpPr>
          <p:grpSpPr>
            <a:xfrm>
              <a:off x="2955362" y="-2"/>
              <a:ext cx="1497014" cy="1377236"/>
              <a:chOff x="0" y="0"/>
              <a:chExt cx="1497013" cy="1377234"/>
            </a:xfrm>
          </p:grpSpPr>
          <p:sp>
            <p:nvSpPr>
              <p:cNvPr id="277" name="Shape 277"/>
              <p:cNvSpPr/>
              <p:nvPr/>
            </p:nvSpPr>
            <p:spPr>
              <a:xfrm>
                <a:off x="-1" y="-1"/>
                <a:ext cx="1365035" cy="1377236"/>
              </a:xfrm>
              <a:prstGeom prst="ellipse">
                <a:avLst/>
              </a:prstGeom>
              <a:solidFill>
                <a:srgbClr val="FFFFFF"/>
              </a:solidFill>
              <a:ln w="25400" cap="flat">
                <a:solidFill>
                  <a:srgbClr val="F36E20"/>
                </a:solidFill>
                <a:prstDash val="solid"/>
                <a:round/>
              </a:ln>
              <a:effectLst/>
            </p:spPr>
            <p:txBody>
              <a:bodyPr wrap="square" lIns="45718" tIns="45718" rIns="45718" bIns="45718" numCol="1" anchor="ctr">
                <a:noAutofit/>
              </a:bodyPr>
              <a:lstStyle/>
              <a:p>
                <a:pPr defTabSz="4754850">
                  <a:spcBef>
                    <a:spcPts val="1200"/>
                  </a:spcBef>
                  <a:defRPr sz="3200" b="1">
                    <a:latin typeface="Poppins"/>
                    <a:ea typeface="Poppins"/>
                    <a:cs typeface="Poppins"/>
                    <a:sym typeface="Poppins"/>
                  </a:defRPr>
                </a:pPr>
                <a:endParaRPr/>
              </a:p>
            </p:txBody>
          </p:sp>
          <p:sp>
            <p:nvSpPr>
              <p:cNvPr id="278" name="Shape 278"/>
              <p:cNvSpPr/>
              <p:nvPr/>
            </p:nvSpPr>
            <p:spPr>
              <a:xfrm>
                <a:off x="14475" y="599153"/>
                <a:ext cx="1482538" cy="4470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spcBef>
                    <a:spcPts val="1000"/>
                  </a:spcBef>
                  <a:defRPr sz="2400" b="1">
                    <a:latin typeface="+mj-lt"/>
                    <a:ea typeface="+mj-ea"/>
                    <a:cs typeface="+mj-cs"/>
                    <a:sym typeface="Calibri"/>
                  </a:defRPr>
                </a:lvl1pPr>
              </a:lstStyle>
              <a:p>
                <a:r>
                  <a:t>24 days</a:t>
                </a:r>
              </a:p>
            </p:txBody>
          </p:sp>
        </p:grpSp>
        <p:grpSp>
          <p:nvGrpSpPr>
            <p:cNvPr id="282" name="Group 282"/>
            <p:cNvGrpSpPr/>
            <p:nvPr/>
          </p:nvGrpSpPr>
          <p:grpSpPr>
            <a:xfrm>
              <a:off x="-2" y="4746353"/>
              <a:ext cx="1903673" cy="994241"/>
              <a:chOff x="0" y="0"/>
              <a:chExt cx="1903671" cy="994239"/>
            </a:xfrm>
          </p:grpSpPr>
          <p:sp>
            <p:nvSpPr>
              <p:cNvPr id="280" name="Shape 280"/>
              <p:cNvSpPr/>
              <p:nvPr/>
            </p:nvSpPr>
            <p:spPr>
              <a:xfrm>
                <a:off x="-1" y="-1"/>
                <a:ext cx="1903673" cy="994241"/>
              </a:xfrm>
              <a:prstGeom prst="ellipse">
                <a:avLst/>
              </a:prstGeom>
              <a:solidFill>
                <a:srgbClr val="FFFFFF"/>
              </a:solidFill>
              <a:ln w="25400" cap="flat">
                <a:solidFill>
                  <a:srgbClr val="F36E20"/>
                </a:solidFill>
                <a:prstDash val="solid"/>
                <a:round/>
              </a:ln>
              <a:effectLst/>
            </p:spPr>
            <p:txBody>
              <a:bodyPr wrap="square" lIns="45718" tIns="45718" rIns="45718" bIns="45718" numCol="1" anchor="ctr">
                <a:noAutofit/>
              </a:bodyPr>
              <a:lstStyle/>
              <a:p>
                <a:pPr defTabSz="4754850">
                  <a:spcBef>
                    <a:spcPts val="1200"/>
                  </a:spcBef>
                  <a:defRPr sz="3200" b="1">
                    <a:latin typeface="Poppins"/>
                    <a:ea typeface="Poppins"/>
                    <a:cs typeface="Poppins"/>
                    <a:sym typeface="Poppins"/>
                  </a:defRPr>
                </a:pPr>
                <a:endParaRPr/>
              </a:p>
            </p:txBody>
          </p:sp>
          <p:sp>
            <p:nvSpPr>
              <p:cNvPr id="281" name="Shape 281"/>
              <p:cNvSpPr/>
              <p:nvPr/>
            </p:nvSpPr>
            <p:spPr>
              <a:xfrm>
                <a:off x="340132" y="273600"/>
                <a:ext cx="1465741" cy="4470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defTabSz="4754850">
                  <a:spcBef>
                    <a:spcPts val="1200"/>
                  </a:spcBef>
                  <a:defRPr sz="2300" b="1">
                    <a:latin typeface="Poppins"/>
                    <a:ea typeface="Poppins"/>
                    <a:cs typeface="Poppins"/>
                    <a:sym typeface="Poppins"/>
                  </a:defRPr>
                </a:lvl1pPr>
              </a:lstStyle>
              <a:p>
                <a:r>
                  <a:t>55.1 days  </a:t>
                </a:r>
              </a:p>
            </p:txBody>
          </p:sp>
        </p:grpSp>
      </p:grpSp>
      <p:sp>
        <p:nvSpPr>
          <p:cNvPr id="284" name="Shape 284"/>
          <p:cNvSpPr/>
          <p:nvPr/>
        </p:nvSpPr>
        <p:spPr>
          <a:xfrm>
            <a:off x="1275956" y="1471929"/>
            <a:ext cx="5032350" cy="21234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sz="2800" b="1">
                <a:latin typeface="+mj-lt"/>
                <a:ea typeface="+mj-ea"/>
                <a:cs typeface="+mj-cs"/>
                <a:sym typeface="Calibri"/>
              </a:defRPr>
            </a:pPr>
            <a:r>
              <a:t>Median duration of protection (days) projected to reduce with increasing proportion of </a:t>
            </a:r>
            <a:r>
              <a:rPr i="1"/>
              <a:t>dhps</a:t>
            </a:r>
            <a:r>
              <a:t> resistance bearing parasites.</a:t>
            </a:r>
          </a:p>
        </p:txBody>
      </p:sp>
      <p:grpSp>
        <p:nvGrpSpPr>
          <p:cNvPr id="287" name="Group 287"/>
          <p:cNvGrpSpPr/>
          <p:nvPr/>
        </p:nvGrpSpPr>
        <p:grpSpPr>
          <a:xfrm>
            <a:off x="124831" y="158708"/>
            <a:ext cx="7453565" cy="955037"/>
            <a:chOff x="0" y="0"/>
            <a:chExt cx="7453564" cy="955035"/>
          </a:xfrm>
        </p:grpSpPr>
        <p:sp>
          <p:nvSpPr>
            <p:cNvPr id="285" name="Shape 285"/>
            <p:cNvSpPr/>
            <p:nvPr/>
          </p:nvSpPr>
          <p:spPr>
            <a:xfrm>
              <a:off x="0" y="13013"/>
              <a:ext cx="7453565" cy="929012"/>
            </a:xfrm>
            <a:prstGeom prst="roundRect">
              <a:avLst>
                <a:gd name="adj" fmla="val 32775"/>
              </a:avLst>
            </a:prstGeom>
            <a:solidFill>
              <a:srgbClr val="333F4F"/>
            </a:solidFill>
            <a:ln w="12700" cap="flat">
              <a:noFill/>
              <a:miter lim="400000"/>
            </a:ln>
            <a:effectLst/>
          </p:spPr>
          <p:txBody>
            <a:bodyPr wrap="square" lIns="45718" tIns="45718" rIns="45718" bIns="45718" numCol="1" anchor="ctr">
              <a:noAutofit/>
            </a:bodyPr>
            <a:lstStyle/>
            <a:p>
              <a:pPr defTabSz="457200">
                <a:lnSpc>
                  <a:spcPct val="150000"/>
                </a:lnSpc>
                <a:defRPr sz="4400" b="1">
                  <a:solidFill>
                    <a:srgbClr val="FFFFFF"/>
                  </a:solidFill>
                  <a:latin typeface="Poppins"/>
                  <a:ea typeface="Poppins"/>
                  <a:cs typeface="Poppins"/>
                  <a:sym typeface="Poppins"/>
                </a:defRPr>
              </a:pPr>
              <a:endParaRPr/>
            </a:p>
          </p:txBody>
        </p:sp>
        <p:sp>
          <p:nvSpPr>
            <p:cNvPr id="286" name="Shape 286"/>
            <p:cNvSpPr/>
            <p:nvPr/>
          </p:nvSpPr>
          <p:spPr>
            <a:xfrm>
              <a:off x="89179" y="-1"/>
              <a:ext cx="7275205" cy="9550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defTabSz="457200">
                <a:defRPr sz="2800" b="1">
                  <a:solidFill>
                    <a:srgbClr val="FFFFFF"/>
                  </a:solidFill>
                  <a:latin typeface="Poppins"/>
                  <a:ea typeface="Poppins"/>
                  <a:cs typeface="Poppins"/>
                  <a:sym typeface="Poppins"/>
                </a:defRPr>
              </a:lvl1pPr>
            </a:lstStyle>
            <a:p>
              <a:r>
                <a:t>Model predictions of genotype specific SP protective efficacy</a:t>
              </a:r>
            </a:p>
          </p:txBody>
        </p:sp>
      </p:grpSp>
    </p:spTree>
    <p:extLst>
      <p:ext uri="{BB962C8B-B14F-4D97-AF65-F5344CB8AC3E}">
        <p14:creationId xmlns:p14="http://schemas.microsoft.com/office/powerpoint/2010/main" val="3846149141"/>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283"/>
                                        </p:tgtEl>
                                        <p:attrNameLst>
                                          <p:attrName>style.visibility</p:attrName>
                                        </p:attrNameLst>
                                      </p:cBhvr>
                                      <p:to>
                                        <p:strVal val="visible"/>
                                      </p:to>
                                    </p:set>
                                    <p:anim calcmode="lin" valueType="num">
                                      <p:cBhvr>
                                        <p:cTn id="7" dur="1500" fill="hold"/>
                                        <p:tgtEl>
                                          <p:spTgt spid="283"/>
                                        </p:tgtEl>
                                        <p:attrNameLst>
                                          <p:attrName>ppt_w</p:attrName>
                                        </p:attrNameLst>
                                      </p:cBhvr>
                                      <p:tavLst>
                                        <p:tav tm="0">
                                          <p:val>
                                            <p:fltVal val="0"/>
                                          </p:val>
                                        </p:tav>
                                        <p:tav tm="100000">
                                          <p:val>
                                            <p:strVal val="#ppt_w"/>
                                          </p:val>
                                        </p:tav>
                                      </p:tavLst>
                                    </p:anim>
                                    <p:anim calcmode="lin" valueType="num">
                                      <p:cBhvr>
                                        <p:cTn id="8" dur="1500" fill="hold"/>
                                        <p:tgtEl>
                                          <p:spTgt spid="2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animBg="1" advAuto="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 name="image5.png"/>
          <p:cNvPicPr>
            <a:picLocks noChangeAspect="1"/>
          </p:cNvPicPr>
          <p:nvPr/>
        </p:nvPicPr>
        <p:blipFill>
          <a:blip r:embed="rId2"/>
          <a:stretch>
            <a:fillRect/>
          </a:stretch>
        </p:blipFill>
        <p:spPr>
          <a:xfrm>
            <a:off x="22015" y="42462"/>
            <a:ext cx="12201529" cy="6156213"/>
          </a:xfrm>
          <a:prstGeom prst="rect">
            <a:avLst/>
          </a:prstGeom>
          <a:ln w="12700">
            <a:miter lim="400000"/>
          </a:ln>
        </p:spPr>
      </p:pic>
      <p:grpSp>
        <p:nvGrpSpPr>
          <p:cNvPr id="297" name="Group 297"/>
          <p:cNvGrpSpPr/>
          <p:nvPr/>
        </p:nvGrpSpPr>
        <p:grpSpPr>
          <a:xfrm>
            <a:off x="6125252" y="57040"/>
            <a:ext cx="5597694" cy="6279734"/>
            <a:chOff x="-1" y="0"/>
            <a:chExt cx="5597693" cy="6279732"/>
          </a:xfrm>
        </p:grpSpPr>
        <p:pic>
          <p:nvPicPr>
            <p:cNvPr id="290" name="image17.png"/>
            <p:cNvPicPr>
              <a:picLocks noChangeAspect="1"/>
            </p:cNvPicPr>
            <p:nvPr/>
          </p:nvPicPr>
          <p:blipFill>
            <a:blip r:embed="rId3"/>
            <a:stretch>
              <a:fillRect/>
            </a:stretch>
          </p:blipFill>
          <p:spPr>
            <a:xfrm>
              <a:off x="364582" y="-1"/>
              <a:ext cx="5233110" cy="6279734"/>
            </a:xfrm>
            <a:prstGeom prst="rect">
              <a:avLst/>
            </a:prstGeom>
            <a:ln w="12700" cap="flat">
              <a:noFill/>
              <a:miter lim="400000"/>
            </a:ln>
            <a:effectLst/>
          </p:spPr>
        </p:pic>
        <p:grpSp>
          <p:nvGrpSpPr>
            <p:cNvPr id="293" name="Group 293"/>
            <p:cNvGrpSpPr/>
            <p:nvPr/>
          </p:nvGrpSpPr>
          <p:grpSpPr>
            <a:xfrm>
              <a:off x="1942613" y="542534"/>
              <a:ext cx="1644271" cy="1271893"/>
              <a:chOff x="0" y="0"/>
              <a:chExt cx="1644269" cy="1271891"/>
            </a:xfrm>
          </p:grpSpPr>
          <p:sp>
            <p:nvSpPr>
              <p:cNvPr id="291" name="Shape 291"/>
              <p:cNvSpPr/>
              <p:nvPr/>
            </p:nvSpPr>
            <p:spPr>
              <a:xfrm>
                <a:off x="0" y="-1"/>
                <a:ext cx="1644271" cy="1271892"/>
              </a:xfrm>
              <a:prstGeom prst="ellipse">
                <a:avLst/>
              </a:prstGeom>
              <a:solidFill>
                <a:srgbClr val="FFFFFF"/>
              </a:solidFill>
              <a:ln w="25400" cap="flat">
                <a:solidFill>
                  <a:srgbClr val="F36E20"/>
                </a:solidFill>
                <a:prstDash val="solid"/>
                <a:round/>
              </a:ln>
              <a:effectLst/>
            </p:spPr>
            <p:txBody>
              <a:bodyPr wrap="square" lIns="45718" tIns="45718" rIns="45718" bIns="45718" numCol="1" anchor="ctr">
                <a:noAutofit/>
              </a:bodyPr>
              <a:lstStyle/>
              <a:p>
                <a:pPr defTabSz="4754850">
                  <a:spcBef>
                    <a:spcPts val="1200"/>
                  </a:spcBef>
                  <a:defRPr sz="3200" b="1">
                    <a:latin typeface="Poppins"/>
                    <a:ea typeface="Poppins"/>
                    <a:cs typeface="Poppins"/>
                    <a:sym typeface="Poppins"/>
                  </a:defRPr>
                </a:pPr>
                <a:endParaRPr/>
              </a:p>
            </p:txBody>
          </p:sp>
          <p:sp>
            <p:nvSpPr>
              <p:cNvPr id="292" name="Shape 292"/>
              <p:cNvSpPr/>
              <p:nvPr/>
            </p:nvSpPr>
            <p:spPr>
              <a:xfrm>
                <a:off x="157340" y="374324"/>
                <a:ext cx="1176294" cy="5232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defTabSz="4754850">
                  <a:spcBef>
                    <a:spcPts val="1200"/>
                  </a:spcBef>
                  <a:defRPr sz="2800" b="1">
                    <a:latin typeface="Poppins"/>
                    <a:ea typeface="Poppins"/>
                    <a:cs typeface="Poppins"/>
                    <a:sym typeface="Poppins"/>
                  </a:defRPr>
                </a:lvl1pPr>
              </a:lstStyle>
              <a:p>
                <a:r>
                  <a:t>74.9% </a:t>
                </a:r>
              </a:p>
            </p:txBody>
          </p:sp>
        </p:grpSp>
        <p:grpSp>
          <p:nvGrpSpPr>
            <p:cNvPr id="296" name="Group 296"/>
            <p:cNvGrpSpPr/>
            <p:nvPr/>
          </p:nvGrpSpPr>
          <p:grpSpPr>
            <a:xfrm>
              <a:off x="-2" y="4830010"/>
              <a:ext cx="1389810" cy="896829"/>
              <a:chOff x="-1" y="0"/>
              <a:chExt cx="1389809" cy="896828"/>
            </a:xfrm>
          </p:grpSpPr>
          <p:sp>
            <p:nvSpPr>
              <p:cNvPr id="294" name="Shape 294"/>
              <p:cNvSpPr/>
              <p:nvPr/>
            </p:nvSpPr>
            <p:spPr>
              <a:xfrm>
                <a:off x="-2" y="-1"/>
                <a:ext cx="1303239" cy="896829"/>
              </a:xfrm>
              <a:prstGeom prst="ellipse">
                <a:avLst/>
              </a:prstGeom>
              <a:solidFill>
                <a:srgbClr val="FFFFFF"/>
              </a:solidFill>
              <a:ln w="25400" cap="flat">
                <a:solidFill>
                  <a:srgbClr val="F36E20"/>
                </a:solidFill>
                <a:prstDash val="solid"/>
                <a:round/>
              </a:ln>
              <a:effectLst/>
            </p:spPr>
            <p:txBody>
              <a:bodyPr wrap="square" lIns="45718" tIns="45718" rIns="45718" bIns="45718" numCol="1" anchor="ctr">
                <a:noAutofit/>
              </a:bodyPr>
              <a:lstStyle/>
              <a:p>
                <a:pPr defTabSz="4754850">
                  <a:spcBef>
                    <a:spcPts val="1200"/>
                  </a:spcBef>
                  <a:defRPr sz="3200" b="1">
                    <a:latin typeface="Poppins"/>
                    <a:ea typeface="Poppins"/>
                    <a:cs typeface="Poppins"/>
                    <a:sym typeface="Poppins"/>
                  </a:defRPr>
                </a:pPr>
                <a:endParaRPr/>
              </a:p>
            </p:txBody>
          </p:sp>
          <p:sp>
            <p:nvSpPr>
              <p:cNvPr id="295" name="Shape 295"/>
              <p:cNvSpPr/>
              <p:nvPr/>
            </p:nvSpPr>
            <p:spPr>
              <a:xfrm>
                <a:off x="190854" y="235680"/>
                <a:ext cx="1198955" cy="5232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defTabSz="4754850">
                  <a:spcBef>
                    <a:spcPts val="1200"/>
                  </a:spcBef>
                  <a:defRPr sz="2800" b="1">
                    <a:latin typeface="Poppins"/>
                    <a:ea typeface="Poppins"/>
                    <a:cs typeface="Poppins"/>
                    <a:sym typeface="Poppins"/>
                  </a:defRPr>
                </a:lvl1pPr>
              </a:lstStyle>
              <a:p>
                <a:r>
                  <a:t>95.3% </a:t>
                </a:r>
              </a:p>
            </p:txBody>
          </p:sp>
        </p:grpSp>
      </p:grpSp>
      <p:sp>
        <p:nvSpPr>
          <p:cNvPr id="298" name="Shape 298"/>
          <p:cNvSpPr/>
          <p:nvPr/>
        </p:nvSpPr>
        <p:spPr>
          <a:xfrm>
            <a:off x="352294" y="892660"/>
            <a:ext cx="5784190" cy="28219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sz="3700" b="1">
                <a:latin typeface="+mj-lt"/>
                <a:ea typeface="+mj-ea"/>
                <a:cs typeface="+mj-cs"/>
                <a:sym typeface="Calibri"/>
              </a:defRPr>
            </a:pPr>
            <a:r>
              <a:t>30-day protective efficacy (PE) against new infection projected to increase with reducing % of </a:t>
            </a:r>
            <a:r>
              <a:rPr i="1"/>
              <a:t>dhps </a:t>
            </a:r>
            <a:r>
              <a:t>bearing parasites</a:t>
            </a:r>
          </a:p>
        </p:txBody>
      </p:sp>
    </p:spTree>
    <p:extLst>
      <p:ext uri="{BB962C8B-B14F-4D97-AF65-F5344CB8AC3E}">
        <p14:creationId xmlns:p14="http://schemas.microsoft.com/office/powerpoint/2010/main" val="2541517675"/>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297"/>
                                        </p:tgtEl>
                                        <p:attrNameLst>
                                          <p:attrName>style.visibility</p:attrName>
                                        </p:attrNameLst>
                                      </p:cBhvr>
                                      <p:to>
                                        <p:strVal val="visible"/>
                                      </p:to>
                                    </p:set>
                                    <p:anim calcmode="lin" valueType="num">
                                      <p:cBhvr>
                                        <p:cTn id="7" dur="1500" fill="hold"/>
                                        <p:tgtEl>
                                          <p:spTgt spid="297"/>
                                        </p:tgtEl>
                                        <p:attrNameLst>
                                          <p:attrName>ppt_w</p:attrName>
                                        </p:attrNameLst>
                                      </p:cBhvr>
                                      <p:tavLst>
                                        <p:tav tm="0">
                                          <p:val>
                                            <p:fltVal val="0"/>
                                          </p:val>
                                        </p:tav>
                                        <p:tav tm="100000">
                                          <p:val>
                                            <p:strVal val="#ppt_w"/>
                                          </p:val>
                                        </p:tav>
                                      </p:tavLst>
                                    </p:anim>
                                    <p:anim calcmode="lin" valueType="num">
                                      <p:cBhvr>
                                        <p:cTn id="8" dur="1500" fill="hold"/>
                                        <p:tgtEl>
                                          <p:spTgt spid="2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 grpId="0" animBg="1" advAuto="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p:cNvSpPr>
          <p:nvPr>
            <p:ph type="body" idx="1"/>
          </p:nvPr>
        </p:nvSpPr>
        <p:spPr>
          <a:xfrm>
            <a:off x="584200" y="1047149"/>
            <a:ext cx="10515600" cy="4351344"/>
          </a:xfrm>
          <a:prstGeom prst="rect">
            <a:avLst/>
          </a:prstGeom>
        </p:spPr>
        <p:txBody>
          <a:bodyPr/>
          <a:lstStyle/>
          <a:p>
            <a:pPr marL="0" indent="0" defTabSz="1170430">
              <a:spcBef>
                <a:spcPts val="600"/>
              </a:spcBef>
              <a:buSzTx/>
              <a:buNone/>
              <a:defRPr b="1">
                <a:solidFill>
                  <a:srgbClr val="FF2600"/>
                </a:solidFill>
                <a:latin typeface="Poppins Light"/>
                <a:ea typeface="Poppins Light"/>
                <a:cs typeface="Poppins Light"/>
                <a:sym typeface="Poppins Light"/>
              </a:defRPr>
            </a:pPr>
            <a:r>
              <a:t>☞</a:t>
            </a:r>
            <a:r>
              <a:rPr b="0">
                <a:solidFill>
                  <a:srgbClr val="000000"/>
                </a:solidFill>
              </a:rPr>
              <a:t> </a:t>
            </a:r>
            <a:r>
              <a:rPr b="0" i="1">
                <a:solidFill>
                  <a:srgbClr val="000000"/>
                </a:solidFill>
              </a:rPr>
              <a:t>dhps </a:t>
            </a:r>
            <a:r>
              <a:rPr b="0">
                <a:solidFill>
                  <a:srgbClr val="000000"/>
                </a:solidFill>
              </a:rPr>
              <a:t>mutations conferring resistance still evolving in Cameroon very significantly by geography</a:t>
            </a:r>
          </a:p>
          <a:p>
            <a:pPr marL="0" indent="0" defTabSz="1170430">
              <a:spcBef>
                <a:spcPts val="600"/>
              </a:spcBef>
              <a:buSzTx/>
              <a:buNone/>
              <a:defRPr>
                <a:latin typeface="Poppins Light"/>
                <a:ea typeface="Poppins Light"/>
                <a:cs typeface="Poppins Light"/>
                <a:sym typeface="Poppins Light"/>
              </a:defRPr>
            </a:pPr>
            <a:endParaRPr b="0">
              <a:solidFill>
                <a:srgbClr val="000000"/>
              </a:solidFill>
            </a:endParaRPr>
          </a:p>
          <a:p>
            <a:pPr marL="0" indent="0" defTabSz="1170430">
              <a:spcBef>
                <a:spcPts val="600"/>
              </a:spcBef>
              <a:buSzTx/>
              <a:buNone/>
              <a:defRPr>
                <a:solidFill>
                  <a:srgbClr val="FF2600"/>
                </a:solidFill>
                <a:latin typeface="Poppins Light"/>
                <a:ea typeface="Poppins Light"/>
                <a:cs typeface="Poppins Light"/>
                <a:sym typeface="Poppins Light"/>
              </a:defRPr>
            </a:pPr>
            <a:r>
              <a:t>☞</a:t>
            </a:r>
            <a:r>
              <a:rPr>
                <a:solidFill>
                  <a:srgbClr val="000000"/>
                </a:solidFill>
              </a:rPr>
              <a:t> High proportions of VAGKGS haplotypes circulate  rising from western to northern geographies associated with widespread SP use</a:t>
            </a:r>
          </a:p>
        </p:txBody>
      </p:sp>
      <p:sp>
        <p:nvSpPr>
          <p:cNvPr id="301" name="Shape 301"/>
          <p:cNvSpPr/>
          <p:nvPr/>
        </p:nvSpPr>
        <p:spPr>
          <a:xfrm>
            <a:off x="476646" y="3896555"/>
            <a:ext cx="11431186" cy="193039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defTabSz="1135318">
              <a:lnSpc>
                <a:spcPct val="90000"/>
              </a:lnSpc>
              <a:spcBef>
                <a:spcPts val="500"/>
              </a:spcBef>
              <a:defRPr sz="2800" b="1">
                <a:solidFill>
                  <a:srgbClr val="FF2600"/>
                </a:solidFill>
                <a:latin typeface="Poppins Light"/>
                <a:ea typeface="Poppins Light"/>
                <a:cs typeface="Poppins Light"/>
                <a:sym typeface="Poppins Light"/>
              </a:defRPr>
            </a:pPr>
            <a:endParaRPr/>
          </a:p>
          <a:p>
            <a:pPr defTabSz="1135318">
              <a:lnSpc>
                <a:spcPct val="90000"/>
              </a:lnSpc>
              <a:spcBef>
                <a:spcPts val="500"/>
              </a:spcBef>
              <a:defRPr sz="2800">
                <a:solidFill>
                  <a:srgbClr val="FF2600"/>
                </a:solidFill>
                <a:latin typeface="Poppins Light"/>
                <a:ea typeface="Poppins Light"/>
                <a:cs typeface="Poppins Light"/>
                <a:sym typeface="Poppins Light"/>
              </a:defRPr>
            </a:pPr>
            <a:r>
              <a:t>☞</a:t>
            </a:r>
            <a:r>
              <a:rPr>
                <a:solidFill>
                  <a:srgbClr val="000000"/>
                </a:solidFill>
              </a:rPr>
              <a:t> </a:t>
            </a:r>
            <a:r>
              <a:rPr i="1">
                <a:solidFill>
                  <a:srgbClr val="000000"/>
                </a:solidFill>
              </a:rPr>
              <a:t>dhps</a:t>
            </a:r>
            <a:r>
              <a:rPr>
                <a:solidFill>
                  <a:srgbClr val="000000"/>
                </a:solidFill>
              </a:rPr>
              <a:t>-I431</a:t>
            </a:r>
            <a:r>
              <a:rPr b="1">
                <a:solidFill>
                  <a:srgbClr val="000000"/>
                </a:solidFill>
              </a:rPr>
              <a:t>V</a:t>
            </a:r>
            <a:r>
              <a:rPr>
                <a:solidFill>
                  <a:srgbClr val="000000"/>
                </a:solidFill>
              </a:rPr>
              <a:t> bearing parasites projected to adversely affect both mean duration of protection and 30 days SP efficacy in the context of PMC use.</a:t>
            </a:r>
          </a:p>
        </p:txBody>
      </p:sp>
      <p:grpSp>
        <p:nvGrpSpPr>
          <p:cNvPr id="304" name="Group 304"/>
          <p:cNvGrpSpPr/>
          <p:nvPr/>
        </p:nvGrpSpPr>
        <p:grpSpPr>
          <a:xfrm>
            <a:off x="361161" y="-10118"/>
            <a:ext cx="8063919" cy="1121881"/>
            <a:chOff x="0" y="0"/>
            <a:chExt cx="8063917" cy="1121879"/>
          </a:xfrm>
        </p:grpSpPr>
        <p:sp>
          <p:nvSpPr>
            <p:cNvPr id="302" name="Shape 302"/>
            <p:cNvSpPr/>
            <p:nvPr/>
          </p:nvSpPr>
          <p:spPr>
            <a:xfrm>
              <a:off x="-1" y="-1"/>
              <a:ext cx="8063919" cy="1121881"/>
            </a:xfrm>
            <a:prstGeom prst="roundRect">
              <a:avLst>
                <a:gd name="adj" fmla="val 29363"/>
              </a:avLst>
            </a:prstGeom>
            <a:solidFill>
              <a:srgbClr val="333F4F"/>
            </a:solidFill>
            <a:ln w="12700" cap="flat">
              <a:noFill/>
              <a:miter lim="400000"/>
            </a:ln>
            <a:effectLst/>
          </p:spPr>
          <p:txBody>
            <a:bodyPr wrap="square" lIns="45718" tIns="45718" rIns="45718" bIns="45718" numCol="1" anchor="ctr">
              <a:noAutofit/>
            </a:bodyPr>
            <a:lstStyle/>
            <a:p>
              <a:pPr defTabSz="457200">
                <a:defRPr sz="4400" b="1">
                  <a:solidFill>
                    <a:srgbClr val="FFFFFF"/>
                  </a:solidFill>
                  <a:latin typeface="Poppins"/>
                  <a:ea typeface="Poppins"/>
                  <a:cs typeface="Poppins"/>
                  <a:sym typeface="Poppins"/>
                </a:defRPr>
              </a:pPr>
              <a:endParaRPr/>
            </a:p>
          </p:txBody>
        </p:sp>
        <p:sp>
          <p:nvSpPr>
            <p:cNvPr id="303" name="Shape 303"/>
            <p:cNvSpPr/>
            <p:nvPr/>
          </p:nvSpPr>
          <p:spPr>
            <a:xfrm>
              <a:off x="96479" y="83418"/>
              <a:ext cx="7870957" cy="9550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defTabSz="457200">
                <a:defRPr sz="2800" b="1">
                  <a:solidFill>
                    <a:srgbClr val="FFFFFF"/>
                  </a:solidFill>
                  <a:latin typeface="Poppins"/>
                  <a:ea typeface="Poppins"/>
                  <a:cs typeface="Poppins"/>
                  <a:sym typeface="Poppins"/>
                </a:defRPr>
              </a:lvl1pPr>
            </a:lstStyle>
            <a:p>
              <a:r>
                <a:t>Implications for PMC implementation in Cameroon</a:t>
              </a:r>
            </a:p>
          </p:txBody>
        </p:sp>
      </p:grpSp>
    </p:spTree>
    <p:extLst>
      <p:ext uri="{BB962C8B-B14F-4D97-AF65-F5344CB8AC3E}">
        <p14:creationId xmlns:p14="http://schemas.microsoft.com/office/powerpoint/2010/main" val="1758348676"/>
      </p:ext>
    </p:extLst>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p:cNvSpPr>
          <p:nvPr>
            <p:ph type="body" idx="1"/>
          </p:nvPr>
        </p:nvSpPr>
        <p:spPr>
          <a:xfrm>
            <a:off x="838200" y="1415451"/>
            <a:ext cx="10515600" cy="4351340"/>
          </a:xfrm>
          <a:prstGeom prst="rect">
            <a:avLst/>
          </a:prstGeom>
        </p:spPr>
        <p:txBody>
          <a:bodyPr/>
          <a:lstStyle/>
          <a:p>
            <a:pPr marL="0" indent="0" defTabSz="1170430">
              <a:spcBef>
                <a:spcPts val="600"/>
              </a:spcBef>
              <a:buSzTx/>
              <a:buNone/>
              <a:defRPr b="1">
                <a:solidFill>
                  <a:srgbClr val="FF2600"/>
                </a:solidFill>
                <a:latin typeface="Poppins Light"/>
                <a:ea typeface="Poppins Light"/>
                <a:cs typeface="Poppins Light"/>
                <a:sym typeface="Poppins Light"/>
              </a:defRPr>
            </a:pPr>
            <a:r>
              <a:t>☞</a:t>
            </a:r>
            <a:r>
              <a:rPr b="0">
                <a:solidFill>
                  <a:srgbClr val="000000"/>
                </a:solidFill>
              </a:rPr>
              <a:t> More information on </a:t>
            </a:r>
            <a:r>
              <a:rPr b="0" i="1">
                <a:solidFill>
                  <a:srgbClr val="000000"/>
                </a:solidFill>
              </a:rPr>
              <a:t>dhps-431V</a:t>
            </a:r>
            <a:r>
              <a:rPr b="0">
                <a:solidFill>
                  <a:srgbClr val="000000"/>
                </a:solidFill>
              </a:rPr>
              <a:t> effects from the 3-arm randomized trial in Ngounso-Magba is still being analyzed</a:t>
            </a:r>
          </a:p>
          <a:p>
            <a:pPr marL="0" indent="0" defTabSz="1170430">
              <a:spcBef>
                <a:spcPts val="600"/>
              </a:spcBef>
              <a:buSzTx/>
              <a:buNone/>
              <a:defRPr>
                <a:latin typeface="Poppins Light"/>
                <a:ea typeface="Poppins Light"/>
                <a:cs typeface="Poppins Light"/>
                <a:sym typeface="Poppins Light"/>
              </a:defRPr>
            </a:pPr>
            <a:endParaRPr b="0">
              <a:solidFill>
                <a:srgbClr val="000000"/>
              </a:solidFill>
            </a:endParaRPr>
          </a:p>
          <a:p>
            <a:pPr marL="0" indent="0" defTabSz="1170430">
              <a:spcBef>
                <a:spcPts val="600"/>
              </a:spcBef>
              <a:buSzTx/>
              <a:buNone/>
              <a:defRPr>
                <a:solidFill>
                  <a:srgbClr val="FF2600"/>
                </a:solidFill>
                <a:latin typeface="Poppins Light"/>
                <a:ea typeface="Poppins Light"/>
                <a:cs typeface="Poppins Light"/>
                <a:sym typeface="Poppins Light"/>
              </a:defRPr>
            </a:pPr>
            <a:r>
              <a:t>☞</a:t>
            </a:r>
            <a:r>
              <a:rPr>
                <a:solidFill>
                  <a:srgbClr val="000000"/>
                </a:solidFill>
              </a:rPr>
              <a:t> SP use in infants in the context of PMC is efficacious, but surveillance of evolution of resistance determinants in </a:t>
            </a:r>
            <a:r>
              <a:rPr i="1">
                <a:solidFill>
                  <a:srgbClr val="000000"/>
                </a:solidFill>
              </a:rPr>
              <a:t>dhps</a:t>
            </a:r>
            <a:r>
              <a:rPr>
                <a:solidFill>
                  <a:srgbClr val="000000"/>
                </a:solidFill>
              </a:rPr>
              <a:t> gene mutations strongly warranted</a:t>
            </a:r>
          </a:p>
        </p:txBody>
      </p:sp>
      <p:sp>
        <p:nvSpPr>
          <p:cNvPr id="307" name="Shape 307"/>
          <p:cNvSpPr/>
          <p:nvPr/>
        </p:nvSpPr>
        <p:spPr>
          <a:xfrm>
            <a:off x="629046" y="4214055"/>
            <a:ext cx="11431186" cy="193039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defTabSz="1135318">
              <a:lnSpc>
                <a:spcPct val="90000"/>
              </a:lnSpc>
              <a:spcBef>
                <a:spcPts val="500"/>
              </a:spcBef>
              <a:defRPr sz="2800" b="1">
                <a:solidFill>
                  <a:srgbClr val="FF2600"/>
                </a:solidFill>
                <a:latin typeface="Poppins Light"/>
                <a:ea typeface="Poppins Light"/>
                <a:cs typeface="Poppins Light"/>
                <a:sym typeface="Poppins Light"/>
              </a:defRPr>
            </a:pPr>
            <a:endParaRPr/>
          </a:p>
          <a:p>
            <a:pPr defTabSz="1135318">
              <a:lnSpc>
                <a:spcPct val="90000"/>
              </a:lnSpc>
              <a:spcBef>
                <a:spcPts val="500"/>
              </a:spcBef>
              <a:defRPr sz="2800">
                <a:solidFill>
                  <a:srgbClr val="FF2600"/>
                </a:solidFill>
                <a:latin typeface="Poppins Light"/>
                <a:ea typeface="Poppins Light"/>
                <a:cs typeface="Poppins Light"/>
                <a:sym typeface="Poppins Light"/>
              </a:defRPr>
            </a:pPr>
            <a:r>
              <a:t>☞</a:t>
            </a:r>
            <a:r>
              <a:rPr>
                <a:solidFill>
                  <a:srgbClr val="000000"/>
                </a:solidFill>
              </a:rPr>
              <a:t> In the case of chemoprevention failure of SP,  a safe alternative has been shown to work well in PMC:</a:t>
            </a:r>
            <a:r>
              <a:rPr i="1">
                <a:solidFill>
                  <a:srgbClr val="000000"/>
                </a:solidFill>
              </a:rPr>
              <a:t> SPAQ, from genotype specific point of view</a:t>
            </a:r>
            <a:r>
              <a:rPr>
                <a:solidFill>
                  <a:srgbClr val="000000"/>
                </a:solidFill>
              </a:rPr>
              <a:t>.</a:t>
            </a:r>
          </a:p>
        </p:txBody>
      </p:sp>
      <p:grpSp>
        <p:nvGrpSpPr>
          <p:cNvPr id="310" name="Group 310"/>
          <p:cNvGrpSpPr/>
          <p:nvPr/>
        </p:nvGrpSpPr>
        <p:grpSpPr>
          <a:xfrm>
            <a:off x="361161" y="-10118"/>
            <a:ext cx="8063919" cy="1121881"/>
            <a:chOff x="0" y="0"/>
            <a:chExt cx="8063917" cy="1121879"/>
          </a:xfrm>
        </p:grpSpPr>
        <p:sp>
          <p:nvSpPr>
            <p:cNvPr id="308" name="Shape 308"/>
            <p:cNvSpPr/>
            <p:nvPr/>
          </p:nvSpPr>
          <p:spPr>
            <a:xfrm>
              <a:off x="-1" y="-1"/>
              <a:ext cx="8063919" cy="1121881"/>
            </a:xfrm>
            <a:prstGeom prst="roundRect">
              <a:avLst>
                <a:gd name="adj" fmla="val 29363"/>
              </a:avLst>
            </a:prstGeom>
            <a:solidFill>
              <a:srgbClr val="333F4F"/>
            </a:solidFill>
            <a:ln w="12700" cap="flat">
              <a:noFill/>
              <a:miter lim="400000"/>
            </a:ln>
            <a:effectLst/>
          </p:spPr>
          <p:txBody>
            <a:bodyPr wrap="square" lIns="45718" tIns="45718" rIns="45718" bIns="45718" numCol="1" anchor="ctr">
              <a:noAutofit/>
            </a:bodyPr>
            <a:lstStyle/>
            <a:p>
              <a:pPr defTabSz="457200">
                <a:defRPr sz="4400" b="1">
                  <a:solidFill>
                    <a:srgbClr val="FFFFFF"/>
                  </a:solidFill>
                  <a:latin typeface="Poppins"/>
                  <a:ea typeface="Poppins"/>
                  <a:cs typeface="Poppins"/>
                  <a:sym typeface="Poppins"/>
                </a:defRPr>
              </a:pPr>
              <a:endParaRPr/>
            </a:p>
          </p:txBody>
        </p:sp>
        <p:sp>
          <p:nvSpPr>
            <p:cNvPr id="309" name="Shape 309"/>
            <p:cNvSpPr/>
            <p:nvPr/>
          </p:nvSpPr>
          <p:spPr>
            <a:xfrm>
              <a:off x="96479" y="83418"/>
              <a:ext cx="7870957" cy="9550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defTabSz="457200">
                <a:defRPr sz="2800" b="1">
                  <a:solidFill>
                    <a:srgbClr val="FFFFFF"/>
                  </a:solidFill>
                  <a:latin typeface="Poppins"/>
                  <a:ea typeface="Poppins"/>
                  <a:cs typeface="Poppins"/>
                  <a:sym typeface="Poppins"/>
                </a:defRPr>
              </a:lvl1pPr>
            </a:lstStyle>
            <a:p>
              <a:r>
                <a:t>Implications for PMC implementation in Cameroon</a:t>
              </a:r>
            </a:p>
          </p:txBody>
        </p:sp>
      </p:grpSp>
    </p:spTree>
    <p:extLst>
      <p:ext uri="{BB962C8B-B14F-4D97-AF65-F5344CB8AC3E}">
        <p14:creationId xmlns:p14="http://schemas.microsoft.com/office/powerpoint/2010/main" val="2947112388"/>
      </p:ext>
    </p:extLst>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p:nvPr/>
        </p:nvSpPr>
        <p:spPr>
          <a:xfrm>
            <a:off x="3075279" y="5948620"/>
            <a:ext cx="7017374" cy="475482"/>
          </a:xfrm>
          <a:prstGeom prst="rect">
            <a:avLst/>
          </a:prstGeom>
          <a:ln w="12700">
            <a:miter lim="400000"/>
          </a:ln>
          <a:extLst>
            <a:ext uri="{C572A759-6A51-4108-AA02-DFA0A04FC94B}">
              <ma14:wrappingTextBoxFlag xmlns:ma14="http://schemas.microsoft.com/office/mac/drawingml/2011/main" xmlns="" val="1"/>
            </a:ext>
          </a:extLst>
        </p:spPr>
        <p:txBody>
          <a:bodyPr lIns="22859" tIns="22859" rIns="22859" bIns="22859">
            <a:spAutoFit/>
          </a:bodyPr>
          <a:lstStyle/>
          <a:p>
            <a:pPr algn="just" defTabSz="114300">
              <a:lnSpc>
                <a:spcPts val="1600"/>
              </a:lnSpc>
              <a:defRPr b="1">
                <a:latin typeface="Roboto"/>
                <a:ea typeface="Roboto"/>
                <a:cs typeface="Roboto"/>
                <a:sym typeface="Roboto"/>
              </a:defRPr>
            </a:pPr>
            <a:r>
              <a:t>Presenter  Dr Innocent Mbulli Ali </a:t>
            </a:r>
            <a:r>
              <a:rPr b="0">
                <a:latin typeface="Roboto Light"/>
                <a:ea typeface="Roboto Light"/>
                <a:cs typeface="Roboto Light"/>
                <a:sym typeface="Roboto Light"/>
              </a:rPr>
              <a:t>– </a:t>
            </a:r>
            <a:r>
              <a:rPr u="sng">
                <a:solidFill>
                  <a:srgbClr val="0000FF"/>
                </a:solidFill>
                <a:uFill>
                  <a:solidFill>
                    <a:srgbClr val="0000FF"/>
                  </a:solidFill>
                </a:uFill>
                <a:hlinkClick r:id="rId2"/>
              </a:rPr>
              <a:t>dr.alinn@gmail.com</a:t>
            </a:r>
          </a:p>
        </p:txBody>
      </p:sp>
      <p:pic>
        <p:nvPicPr>
          <p:cNvPr id="313" name="image3.png"/>
          <p:cNvPicPr>
            <a:picLocks noChangeAspect="1"/>
          </p:cNvPicPr>
          <p:nvPr/>
        </p:nvPicPr>
        <p:blipFill>
          <a:blip r:embed="rId3"/>
          <a:srcRect b="13136"/>
          <a:stretch>
            <a:fillRect/>
          </a:stretch>
        </p:blipFill>
        <p:spPr>
          <a:xfrm>
            <a:off x="1534517" y="4800167"/>
            <a:ext cx="9122998" cy="855417"/>
          </a:xfrm>
          <a:prstGeom prst="rect">
            <a:avLst/>
          </a:prstGeom>
          <a:ln w="12700">
            <a:miter lim="400000"/>
          </a:ln>
        </p:spPr>
      </p:pic>
      <p:sp>
        <p:nvSpPr>
          <p:cNvPr id="314" name="Shape 314"/>
          <p:cNvSpPr/>
          <p:nvPr/>
        </p:nvSpPr>
        <p:spPr>
          <a:xfrm>
            <a:off x="2044399" y="585220"/>
            <a:ext cx="3358038" cy="4201160"/>
          </a:xfrm>
          <a:prstGeom prst="rect">
            <a:avLst/>
          </a:prstGeom>
          <a:ln w="12700">
            <a:miter lim="400000"/>
          </a:ln>
          <a:extLst>
            <a:ext uri="{C572A759-6A51-4108-AA02-DFA0A04FC94B}">
              <ma14:wrappingTextBoxFlag xmlns:ma14="http://schemas.microsoft.com/office/mac/drawingml/2011/main" xmlns="" val="1"/>
            </a:ext>
          </a:extLst>
        </p:spPr>
        <p:txBody>
          <a:bodyPr lIns="11429" tIns="11429" rIns="11429" bIns="11429">
            <a:spAutoFit/>
          </a:bodyPr>
          <a:lstStyle/>
          <a:p>
            <a:pPr algn="just" defTabSz="457200">
              <a:lnSpc>
                <a:spcPct val="150000"/>
              </a:lnSpc>
              <a:defRPr sz="1200" b="1">
                <a:solidFill>
                  <a:srgbClr val="F36E20"/>
                </a:solidFill>
                <a:latin typeface="Roboto"/>
                <a:ea typeface="Roboto"/>
                <a:cs typeface="Roboto"/>
                <a:sym typeface="Roboto"/>
              </a:defRPr>
            </a:pPr>
            <a:r>
              <a:t>FINISTECH (Fobang Institute for Innovation in Science and Technology, Yaoundé (Cameroon)</a:t>
            </a:r>
          </a:p>
          <a:p>
            <a:pPr algn="just" defTabSz="457200">
              <a:lnSpc>
                <a:spcPct val="150000"/>
              </a:lnSpc>
              <a:defRPr sz="1200">
                <a:latin typeface="Roboto"/>
                <a:ea typeface="Roboto"/>
                <a:cs typeface="Roboto"/>
                <a:sym typeface="Roboto"/>
              </a:defRPr>
            </a:pPr>
            <a:r>
              <a:t>Wilfred Mbacham</a:t>
            </a:r>
          </a:p>
          <a:p>
            <a:pPr algn="just" defTabSz="457200">
              <a:lnSpc>
                <a:spcPct val="150000"/>
              </a:lnSpc>
              <a:defRPr sz="1200">
                <a:latin typeface="Roboto"/>
                <a:ea typeface="Roboto"/>
                <a:cs typeface="Roboto"/>
                <a:sym typeface="Roboto"/>
              </a:defRPr>
            </a:pPr>
            <a:r>
              <a:t>Akindeh Nji </a:t>
            </a:r>
          </a:p>
          <a:p>
            <a:pPr algn="just" defTabSz="457200">
              <a:lnSpc>
                <a:spcPct val="150000"/>
              </a:lnSpc>
              <a:defRPr sz="1200">
                <a:latin typeface="Roboto"/>
                <a:ea typeface="Roboto"/>
                <a:cs typeface="Roboto"/>
                <a:sym typeface="Roboto"/>
              </a:defRPr>
            </a:pPr>
            <a:r>
              <a:t>Indira Lontsie Saha</a:t>
            </a:r>
          </a:p>
          <a:p>
            <a:pPr algn="just" defTabSz="457200">
              <a:lnSpc>
                <a:spcPct val="150000"/>
              </a:lnSpc>
              <a:defRPr sz="1200">
                <a:latin typeface="Roboto"/>
                <a:ea typeface="Roboto"/>
                <a:cs typeface="Roboto"/>
                <a:sym typeface="Roboto"/>
              </a:defRPr>
            </a:pPr>
            <a:r>
              <a:t>Bigoga Jude </a:t>
            </a:r>
          </a:p>
          <a:p>
            <a:pPr algn="just" defTabSz="457200">
              <a:lnSpc>
                <a:spcPct val="150000"/>
              </a:lnSpc>
              <a:defRPr sz="1200">
                <a:latin typeface="Roboto"/>
                <a:ea typeface="Roboto"/>
                <a:cs typeface="Roboto"/>
                <a:sym typeface="Roboto"/>
              </a:defRPr>
            </a:pPr>
            <a:r>
              <a:t>Valery Pacome K. Tchuenkam</a:t>
            </a:r>
          </a:p>
          <a:p>
            <a:pPr algn="just" defTabSz="457200">
              <a:lnSpc>
                <a:spcPct val="150000"/>
              </a:lnSpc>
              <a:defRPr sz="1200">
                <a:latin typeface="Roboto"/>
                <a:ea typeface="Roboto"/>
                <a:cs typeface="Roboto"/>
                <a:sym typeface="Roboto"/>
              </a:defRPr>
            </a:pPr>
            <a:r>
              <a:t>Peter Thelma Ngwa Niba</a:t>
            </a:r>
          </a:p>
          <a:p>
            <a:pPr algn="just" defTabSz="457200">
              <a:lnSpc>
                <a:spcPct val="150000"/>
              </a:lnSpc>
              <a:defRPr sz="1200">
                <a:latin typeface="Roboto"/>
                <a:ea typeface="Roboto"/>
                <a:cs typeface="Roboto"/>
                <a:sym typeface="Roboto"/>
              </a:defRPr>
            </a:pPr>
            <a:r>
              <a:t>Nfor Emmanuel Nfor</a:t>
            </a:r>
          </a:p>
          <a:p>
            <a:pPr algn="just" defTabSz="457200">
              <a:lnSpc>
                <a:spcPct val="150000"/>
              </a:lnSpc>
              <a:defRPr sz="1200" b="1">
                <a:latin typeface="Roboto"/>
                <a:ea typeface="Roboto"/>
                <a:cs typeface="Roboto"/>
                <a:sym typeface="Roboto"/>
              </a:defRPr>
            </a:pPr>
            <a:endParaRPr/>
          </a:p>
          <a:p>
            <a:pPr algn="just" defTabSz="457200">
              <a:lnSpc>
                <a:spcPct val="150000"/>
              </a:lnSpc>
              <a:defRPr sz="1200" b="1">
                <a:solidFill>
                  <a:srgbClr val="F36E20"/>
                </a:solidFill>
                <a:latin typeface="Roboto"/>
                <a:ea typeface="Roboto"/>
                <a:cs typeface="Roboto"/>
                <a:sym typeface="Roboto"/>
              </a:defRPr>
            </a:pPr>
            <a:r>
              <a:t>University of Copenhagen (Denmark)</a:t>
            </a:r>
          </a:p>
          <a:p>
            <a:pPr algn="just" defTabSz="457200">
              <a:lnSpc>
                <a:spcPct val="150000"/>
              </a:lnSpc>
              <a:defRPr sz="1200">
                <a:latin typeface="Roboto"/>
                <a:ea typeface="Roboto"/>
                <a:cs typeface="Roboto"/>
                <a:sym typeface="Roboto"/>
              </a:defRPr>
            </a:pPr>
            <a:r>
              <a:t>Emma Filtenborg Hocke </a:t>
            </a:r>
          </a:p>
          <a:p>
            <a:pPr algn="just" defTabSz="457200">
              <a:lnSpc>
                <a:spcPct val="150000"/>
              </a:lnSpc>
              <a:defRPr sz="1200">
                <a:latin typeface="Roboto"/>
                <a:ea typeface="Roboto"/>
                <a:cs typeface="Roboto"/>
                <a:sym typeface="Roboto"/>
              </a:defRPr>
            </a:pPr>
            <a:r>
              <a:t>Helle Hansson</a:t>
            </a:r>
          </a:p>
          <a:p>
            <a:pPr algn="just" defTabSz="457200">
              <a:lnSpc>
                <a:spcPct val="150000"/>
              </a:lnSpc>
              <a:defRPr sz="1200">
                <a:latin typeface="Roboto"/>
                <a:ea typeface="Roboto"/>
                <a:cs typeface="Roboto"/>
                <a:sym typeface="Roboto"/>
              </a:defRPr>
            </a:pPr>
            <a:r>
              <a:t>Michael Alifrangis</a:t>
            </a:r>
          </a:p>
          <a:p>
            <a:pPr algn="just" defTabSz="457200">
              <a:lnSpc>
                <a:spcPct val="150000"/>
              </a:lnSpc>
              <a:defRPr sz="1200">
                <a:latin typeface="Roboto"/>
                <a:ea typeface="Roboto"/>
                <a:cs typeface="Roboto"/>
                <a:sym typeface="Roboto"/>
              </a:defRPr>
            </a:pPr>
            <a:r>
              <a:t>Louise Wellmann Thomsen </a:t>
            </a:r>
          </a:p>
        </p:txBody>
      </p:sp>
      <p:sp>
        <p:nvSpPr>
          <p:cNvPr id="315" name="Shape 315"/>
          <p:cNvSpPr/>
          <p:nvPr/>
        </p:nvSpPr>
        <p:spPr>
          <a:xfrm>
            <a:off x="7481446" y="572520"/>
            <a:ext cx="4116319" cy="3934460"/>
          </a:xfrm>
          <a:prstGeom prst="rect">
            <a:avLst/>
          </a:prstGeom>
          <a:ln w="12700">
            <a:miter lim="400000"/>
          </a:ln>
          <a:extLst>
            <a:ext uri="{C572A759-6A51-4108-AA02-DFA0A04FC94B}">
              <ma14:wrappingTextBoxFlag xmlns:ma14="http://schemas.microsoft.com/office/mac/drawingml/2011/main" xmlns="" val="1"/>
            </a:ext>
          </a:extLst>
        </p:spPr>
        <p:txBody>
          <a:bodyPr lIns="11429" tIns="11429" rIns="11429" bIns="11429">
            <a:spAutoFit/>
          </a:bodyPr>
          <a:lstStyle/>
          <a:p>
            <a:pPr algn="just" defTabSz="457200">
              <a:lnSpc>
                <a:spcPct val="150000"/>
              </a:lnSpc>
              <a:defRPr sz="1200" b="1">
                <a:solidFill>
                  <a:srgbClr val="F36E20"/>
                </a:solidFill>
                <a:latin typeface="Roboto"/>
                <a:ea typeface="Roboto"/>
                <a:cs typeface="Roboto"/>
                <a:sym typeface="Roboto"/>
              </a:defRPr>
            </a:pPr>
            <a:r>
              <a:t>LSHTM (Genotyping and Impact team)</a:t>
            </a:r>
          </a:p>
          <a:p>
            <a:pPr algn="just" defTabSz="457200">
              <a:lnSpc>
                <a:spcPct val="150000"/>
              </a:lnSpc>
              <a:defRPr sz="1200">
                <a:latin typeface="Roboto"/>
                <a:ea typeface="Roboto"/>
                <a:cs typeface="Roboto"/>
                <a:sym typeface="Roboto"/>
              </a:defRPr>
            </a:pPr>
            <a:r>
              <a:t>Ana Chopo Pizarro</a:t>
            </a:r>
          </a:p>
          <a:p>
            <a:pPr algn="just" defTabSz="457200">
              <a:lnSpc>
                <a:spcPct val="150000"/>
              </a:lnSpc>
              <a:defRPr sz="1200">
                <a:latin typeface="Roboto"/>
                <a:ea typeface="Roboto"/>
                <a:cs typeface="Roboto"/>
                <a:sym typeface="Roboto"/>
              </a:defRPr>
            </a:pPr>
            <a:r>
              <a:t>Khalid Beshir</a:t>
            </a:r>
          </a:p>
          <a:p>
            <a:pPr algn="just" defTabSz="457200">
              <a:lnSpc>
                <a:spcPct val="150000"/>
              </a:lnSpc>
              <a:defRPr sz="1200">
                <a:latin typeface="Roboto"/>
                <a:ea typeface="Roboto"/>
                <a:cs typeface="Roboto"/>
                <a:sym typeface="Roboto"/>
              </a:defRPr>
            </a:pPr>
            <a:r>
              <a:t>Andria Mousa</a:t>
            </a:r>
            <a:r>
              <a:rPr baseline="29666"/>
              <a:t> </a:t>
            </a:r>
          </a:p>
          <a:p>
            <a:pPr algn="just" defTabSz="457200">
              <a:lnSpc>
                <a:spcPct val="150000"/>
              </a:lnSpc>
              <a:defRPr sz="1200">
                <a:latin typeface="Roboto"/>
                <a:ea typeface="Roboto"/>
                <a:cs typeface="Roboto"/>
                <a:sym typeface="Roboto"/>
              </a:defRPr>
            </a:pPr>
            <a:r>
              <a:t>Emma Manning</a:t>
            </a:r>
          </a:p>
          <a:p>
            <a:pPr algn="just" defTabSz="457200">
              <a:lnSpc>
                <a:spcPct val="150000"/>
              </a:lnSpc>
              <a:defRPr sz="1200">
                <a:latin typeface="Roboto"/>
                <a:ea typeface="Roboto"/>
                <a:cs typeface="Roboto"/>
                <a:sym typeface="Roboto"/>
              </a:defRPr>
            </a:pPr>
            <a:r>
              <a:t>Ayah Jewhar</a:t>
            </a:r>
          </a:p>
          <a:p>
            <a:pPr algn="just" defTabSz="457200">
              <a:lnSpc>
                <a:spcPct val="150000"/>
              </a:lnSpc>
              <a:defRPr sz="1200">
                <a:latin typeface="Roboto"/>
                <a:ea typeface="Roboto"/>
                <a:cs typeface="Roboto"/>
                <a:sym typeface="Roboto"/>
              </a:defRPr>
            </a:pPr>
            <a:r>
              <a:t>Cally Roper</a:t>
            </a:r>
            <a:r>
              <a:rPr baseline="29666"/>
              <a:t> </a:t>
            </a:r>
          </a:p>
          <a:p>
            <a:pPr algn="just" defTabSz="457200">
              <a:lnSpc>
                <a:spcPct val="150000"/>
              </a:lnSpc>
              <a:defRPr sz="1200">
                <a:latin typeface="Roboto"/>
                <a:ea typeface="Roboto"/>
                <a:cs typeface="Roboto"/>
                <a:sym typeface="Roboto"/>
              </a:defRPr>
            </a:pPr>
            <a:r>
              <a:t>Colin J. Sutherland</a:t>
            </a:r>
          </a:p>
          <a:p>
            <a:pPr algn="just" defTabSz="457200">
              <a:lnSpc>
                <a:spcPct val="150000"/>
              </a:lnSpc>
              <a:defRPr sz="1200">
                <a:latin typeface="Roboto"/>
                <a:ea typeface="Roboto"/>
                <a:cs typeface="Roboto"/>
                <a:sym typeface="Roboto"/>
              </a:defRPr>
            </a:pPr>
            <a:r>
              <a:t>Matthew Chico</a:t>
            </a:r>
          </a:p>
          <a:p>
            <a:pPr algn="just" defTabSz="457200">
              <a:lnSpc>
                <a:spcPct val="150000"/>
              </a:lnSpc>
              <a:defRPr sz="1200">
                <a:latin typeface="Roboto"/>
                <a:ea typeface="Roboto"/>
                <a:cs typeface="Roboto"/>
                <a:sym typeface="Roboto"/>
              </a:defRPr>
            </a:pPr>
            <a:r>
              <a:t>Rosario Martinez Vega</a:t>
            </a:r>
          </a:p>
          <a:p>
            <a:pPr algn="just" defTabSz="457200">
              <a:lnSpc>
                <a:spcPct val="150000"/>
              </a:lnSpc>
              <a:defRPr sz="1200">
                <a:latin typeface="Roboto"/>
                <a:ea typeface="Roboto"/>
                <a:cs typeface="Roboto"/>
                <a:sym typeface="Roboto"/>
              </a:defRPr>
            </a:pPr>
            <a:r>
              <a:t>Jonna Mosoff</a:t>
            </a:r>
          </a:p>
          <a:p>
            <a:pPr algn="just" defTabSz="457200">
              <a:lnSpc>
                <a:spcPct val="150000"/>
              </a:lnSpc>
              <a:defRPr sz="1200">
                <a:latin typeface="Roboto"/>
                <a:ea typeface="Roboto"/>
                <a:cs typeface="Roboto"/>
                <a:sym typeface="Roboto"/>
              </a:defRPr>
            </a:pPr>
            <a:r>
              <a:t>Sham Lal </a:t>
            </a:r>
            <a:endParaRPr b="1"/>
          </a:p>
          <a:p>
            <a:pPr algn="just" defTabSz="457200">
              <a:lnSpc>
                <a:spcPct val="150000"/>
              </a:lnSpc>
              <a:defRPr sz="1200" b="1">
                <a:solidFill>
                  <a:srgbClr val="F36E20"/>
                </a:solidFill>
                <a:latin typeface="Roboto"/>
                <a:ea typeface="Roboto"/>
                <a:cs typeface="Roboto"/>
                <a:sym typeface="Roboto"/>
              </a:defRPr>
            </a:pPr>
            <a:r>
              <a:t>University of South Florida</a:t>
            </a:r>
          </a:p>
          <a:p>
            <a:pPr algn="just" defTabSz="457200">
              <a:lnSpc>
                <a:spcPct val="150000"/>
              </a:lnSpc>
              <a:defRPr sz="1200">
                <a:latin typeface="Roboto"/>
                <a:ea typeface="Roboto"/>
                <a:cs typeface="Roboto"/>
                <a:sym typeface="Roboto"/>
              </a:defRPr>
            </a:pPr>
            <a:r>
              <a:t>Gillian Stresman </a:t>
            </a:r>
          </a:p>
          <a:p>
            <a:pPr algn="just" defTabSz="457200">
              <a:lnSpc>
                <a:spcPct val="150000"/>
              </a:lnSpc>
              <a:defRPr sz="1200">
                <a:latin typeface="Roboto"/>
                <a:ea typeface="Roboto"/>
                <a:cs typeface="Roboto"/>
                <a:sym typeface="Roboto"/>
              </a:defRPr>
            </a:pPr>
            <a:r>
              <a:t>Michaela Gross</a:t>
            </a:r>
          </a:p>
        </p:txBody>
      </p:sp>
    </p:spTree>
    <p:extLst>
      <p:ext uri="{BB962C8B-B14F-4D97-AF65-F5344CB8AC3E}">
        <p14:creationId xmlns:p14="http://schemas.microsoft.com/office/powerpoint/2010/main" val="214860052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0B864F-CC6B-9F5D-F30D-D60F836C51D8}"/>
              </a:ext>
            </a:extLst>
          </p:cNvPr>
          <p:cNvPicPr>
            <a:picLocks noChangeAspect="1"/>
          </p:cNvPicPr>
          <p:nvPr/>
        </p:nvPicPr>
        <p:blipFill>
          <a:blip r:embed="rId2"/>
          <a:stretch>
            <a:fillRect/>
          </a:stretch>
        </p:blipFill>
        <p:spPr>
          <a:xfrm>
            <a:off x="-11766" y="-14378"/>
            <a:ext cx="12244286" cy="6901132"/>
          </a:xfrm>
          <a:prstGeom prst="rect">
            <a:avLst/>
          </a:prstGeom>
        </p:spPr>
      </p:pic>
    </p:spTree>
    <p:extLst>
      <p:ext uri="{BB962C8B-B14F-4D97-AF65-F5344CB8AC3E}">
        <p14:creationId xmlns:p14="http://schemas.microsoft.com/office/powerpoint/2010/main" val="1897656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439434-949C-F1AD-9F32-311557447490}"/>
              </a:ext>
            </a:extLst>
          </p:cNvPr>
          <p:cNvPicPr>
            <a:picLocks noChangeAspect="1"/>
          </p:cNvPicPr>
          <p:nvPr/>
        </p:nvPicPr>
        <p:blipFill>
          <a:blip r:embed="rId2"/>
          <a:stretch>
            <a:fillRect/>
          </a:stretch>
        </p:blipFill>
        <p:spPr>
          <a:xfrm>
            <a:off x="-6782" y="-14378"/>
            <a:ext cx="12219942" cy="6901132"/>
          </a:xfrm>
          <a:prstGeom prst="rect">
            <a:avLst/>
          </a:prstGeom>
        </p:spPr>
      </p:pic>
    </p:spTree>
    <p:extLst>
      <p:ext uri="{BB962C8B-B14F-4D97-AF65-F5344CB8AC3E}">
        <p14:creationId xmlns:p14="http://schemas.microsoft.com/office/powerpoint/2010/main" val="179798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F749BB-C60C-DA5B-A39C-D3A2ADEF3674}"/>
              </a:ext>
            </a:extLst>
          </p:cNvPr>
          <p:cNvPicPr>
            <a:picLocks noChangeAspect="1"/>
          </p:cNvPicPr>
          <p:nvPr/>
        </p:nvPicPr>
        <p:blipFill>
          <a:blip r:embed="rId2"/>
          <a:stretch>
            <a:fillRect/>
          </a:stretch>
        </p:blipFill>
        <p:spPr>
          <a:xfrm>
            <a:off x="-4111" y="-14377"/>
            <a:ext cx="12358372" cy="6915509"/>
          </a:xfrm>
          <a:prstGeom prst="rect">
            <a:avLst/>
          </a:prstGeom>
        </p:spPr>
      </p:pic>
    </p:spTree>
    <p:extLst>
      <p:ext uri="{BB962C8B-B14F-4D97-AF65-F5344CB8AC3E}">
        <p14:creationId xmlns:p14="http://schemas.microsoft.com/office/powerpoint/2010/main" val="1145756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1402" y="1066801"/>
            <a:ext cx="9049478" cy="2985070"/>
          </a:xfrm>
        </p:spPr>
        <p:txBody>
          <a:bodyPr>
            <a:normAutofit fontScale="90000"/>
          </a:bodyPr>
          <a:lstStyle/>
          <a:p>
            <a:br>
              <a:rPr lang="en-GB" dirty="0">
                <a:effectLst/>
                <a:latin typeface="Century Gothic" panose="020B0502020202020204" pitchFamily="34" charset="0"/>
                <a:cs typeface="Aharoni" panose="02010803020104030203" pitchFamily="2" charset="-79"/>
              </a:rPr>
            </a:br>
            <a:br>
              <a:rPr lang="en-GB" dirty="0">
                <a:effectLst/>
                <a:latin typeface="Century Gothic" panose="020B0502020202020204" pitchFamily="34" charset="0"/>
                <a:cs typeface="Aharoni" panose="02010803020104030203" pitchFamily="2" charset="-79"/>
              </a:rPr>
            </a:br>
            <a:br>
              <a:rPr lang="en-GB" dirty="0">
                <a:effectLst/>
                <a:latin typeface="Century Gothic" panose="020B0502020202020204" pitchFamily="34" charset="0"/>
                <a:cs typeface="Aharoni" panose="02010803020104030203" pitchFamily="2" charset="-79"/>
              </a:rPr>
            </a:br>
            <a:br>
              <a:rPr lang="en-GB" dirty="0">
                <a:effectLst/>
                <a:latin typeface="Century Gothic" panose="020B0502020202020204" pitchFamily="34" charset="0"/>
                <a:cs typeface="Aharoni" panose="02010803020104030203" pitchFamily="2" charset="-79"/>
              </a:rPr>
            </a:br>
            <a:br>
              <a:rPr lang="en-GB" dirty="0">
                <a:effectLst/>
                <a:latin typeface="Century Gothic" panose="020B0502020202020204" pitchFamily="34" charset="0"/>
                <a:cs typeface="Aharoni" panose="02010803020104030203" pitchFamily="2" charset="-79"/>
              </a:rPr>
            </a:br>
            <a:r>
              <a:rPr lang="en-US" sz="4000" dirty="0">
                <a:latin typeface="Seaford" panose="00000500000000000000" pitchFamily="2" charset="0"/>
              </a:rPr>
              <a:t>SPAQ Resistance Marker Surveillance in Nigeria</a:t>
            </a:r>
            <a:br>
              <a:rPr lang="en-US" sz="4000" dirty="0">
                <a:latin typeface="Seaford" panose="00000500000000000000" pitchFamily="2" charset="0"/>
              </a:rPr>
            </a:br>
            <a:r>
              <a:rPr lang="en-US" sz="4000" dirty="0">
                <a:latin typeface="Seaford" panose="00000500000000000000" pitchFamily="2" charset="0"/>
              </a:rPr>
              <a:t>Molecular signals under sustained SMC use: evidence from Kwara State (2023)</a:t>
            </a:r>
            <a:br>
              <a:rPr lang="en-US" sz="7200" dirty="0">
                <a:latin typeface="Seaford" panose="00000500000000000000" pitchFamily="2" charset="0"/>
              </a:rPr>
            </a:br>
            <a:endParaRPr lang="en-US" sz="6700" b="0" dirty="0">
              <a:latin typeface="Seaford" panose="00000500000000000000" pitchFamily="2" charset="0"/>
              <a:cs typeface="Aharoni" panose="02010803020104030203" pitchFamily="2" charset="-79"/>
            </a:endParaRPr>
          </a:p>
        </p:txBody>
      </p:sp>
      <p:sp>
        <p:nvSpPr>
          <p:cNvPr id="3" name="Subtitle 2"/>
          <p:cNvSpPr>
            <a:spLocks noGrp="1"/>
          </p:cNvSpPr>
          <p:nvPr>
            <p:ph type="subTitle" idx="1"/>
          </p:nvPr>
        </p:nvSpPr>
        <p:spPr>
          <a:xfrm>
            <a:off x="2122714" y="3806145"/>
            <a:ext cx="9326880" cy="1484312"/>
          </a:xfrm>
        </p:spPr>
        <p:txBody>
          <a:bodyPr>
            <a:norm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accent6">
                    <a:lumMod val="75000"/>
                  </a:schemeClr>
                </a:solidFill>
                <a:effectLst/>
                <a:uLnTx/>
                <a:uFillTx/>
                <a:latin typeface="Seaford" panose="00000500000000000000" pitchFamily="2" charset="0"/>
                <a:cs typeface="+mn-cs"/>
              </a:rPr>
              <a:t>Presented at the 2026 SMC Alliance meeting</a:t>
            </a:r>
            <a:endParaRPr kumimoji="0" lang="en-US" sz="2800" b="1" i="1" u="none" strike="noStrike" kern="1200" cap="none" spc="0" normalizeH="0" baseline="0" noProof="0" dirty="0">
              <a:ln>
                <a:noFill/>
              </a:ln>
              <a:solidFill>
                <a:schemeClr val="accent6">
                  <a:lumMod val="75000"/>
                </a:schemeClr>
              </a:solidFill>
              <a:effectLst/>
              <a:uLnTx/>
              <a:uFillTx/>
              <a:latin typeface="Seaford" panose="00000500000000000000" pitchFamily="2" charset="0"/>
              <a:cs typeface="+mn-cs"/>
            </a:endParaRPr>
          </a:p>
          <a:p>
            <a:endParaRPr lang="en-US" sz="3200" b="1" dirty="0">
              <a:solidFill>
                <a:schemeClr val="accent1">
                  <a:lumMod val="75000"/>
                </a:schemeClr>
              </a:solidFill>
              <a:latin typeface="Aharoni" panose="02010803020104030203" pitchFamily="2" charset="-79"/>
              <a:cs typeface="Aharoni" panose="02010803020104030203" pitchFamily="2" charset="-79"/>
            </a:endParaRPr>
          </a:p>
        </p:txBody>
      </p:sp>
      <p:pic>
        <p:nvPicPr>
          <p:cNvPr id="4" name="Picture 3">
            <a:extLst>
              <a:ext uri="{FF2B5EF4-FFF2-40B4-BE49-F238E27FC236}">
                <a16:creationId xmlns:a16="http://schemas.microsoft.com/office/drawing/2014/main" id="{493161D9-5C7E-16DA-AF33-0F64530773E4}"/>
              </a:ext>
            </a:extLst>
          </p:cNvPr>
          <p:cNvPicPr>
            <a:picLocks noChangeAspect="1"/>
          </p:cNvPicPr>
          <p:nvPr/>
        </p:nvPicPr>
        <p:blipFill>
          <a:blip r:embed="rId2"/>
          <a:stretch>
            <a:fillRect/>
          </a:stretch>
        </p:blipFill>
        <p:spPr>
          <a:xfrm>
            <a:off x="9861991" y="5099710"/>
            <a:ext cx="1977778" cy="933238"/>
          </a:xfrm>
          <a:prstGeom prst="rect">
            <a:avLst/>
          </a:prstGeom>
        </p:spPr>
      </p:pic>
    </p:spTree>
    <p:extLst>
      <p:ext uri="{BB962C8B-B14F-4D97-AF65-F5344CB8AC3E}">
        <p14:creationId xmlns:p14="http://schemas.microsoft.com/office/powerpoint/2010/main" val="1199879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85DBA-0302-F14E-44BB-40738B3C876F}"/>
              </a:ext>
            </a:extLst>
          </p:cNvPr>
          <p:cNvSpPr>
            <a:spLocks noGrp="1"/>
          </p:cNvSpPr>
          <p:nvPr>
            <p:ph type="title"/>
          </p:nvPr>
        </p:nvSpPr>
        <p:spPr>
          <a:xfrm>
            <a:off x="823596" y="144533"/>
            <a:ext cx="9033009" cy="590931"/>
          </a:xfrm>
        </p:spPr>
        <p:txBody>
          <a:bodyPr/>
          <a:lstStyle/>
          <a:p>
            <a:r>
              <a:rPr lang="en-US" sz="3600" dirty="0"/>
              <a:t>Content</a:t>
            </a:r>
            <a:endParaRPr lang="en-NG" sz="3600" dirty="0"/>
          </a:p>
        </p:txBody>
      </p:sp>
      <p:sp>
        <p:nvSpPr>
          <p:cNvPr id="6" name="Rectangle 2">
            <a:extLst>
              <a:ext uri="{FF2B5EF4-FFF2-40B4-BE49-F238E27FC236}">
                <a16:creationId xmlns:a16="http://schemas.microsoft.com/office/drawing/2014/main" id="{FF310332-7FA9-8DD1-B0DB-5B0934D3185C}"/>
              </a:ext>
            </a:extLst>
          </p:cNvPr>
          <p:cNvSpPr>
            <a:spLocks noGrp="1" noChangeArrowheads="1"/>
          </p:cNvSpPr>
          <p:nvPr>
            <p:ph idx="1"/>
          </p:nvPr>
        </p:nvSpPr>
        <p:spPr bwMode="auto">
          <a:xfrm>
            <a:off x="701448" y="1216577"/>
            <a:ext cx="11831444"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NG" b="0" i="0" u="none" strike="noStrike" cap="none" normalizeH="0" baseline="0" dirty="0">
                <a:ln>
                  <a:noFill/>
                </a:ln>
                <a:effectLst/>
                <a:latin typeface="Arial" panose="020B0604020202020204" pitchFamily="34" charset="0"/>
              </a:rPr>
              <a:t>Introduction</a:t>
            </a:r>
          </a:p>
          <a:p>
            <a:pPr eaLnBrk="0" fontAlgn="base" hangingPunct="0">
              <a:lnSpc>
                <a:spcPct val="100000"/>
              </a:lnSpc>
              <a:spcBef>
                <a:spcPct val="0"/>
              </a:spcBef>
              <a:spcAft>
                <a:spcPct val="0"/>
              </a:spcAft>
            </a:pPr>
            <a:r>
              <a:rPr lang="en-US" dirty="0"/>
              <a:t>Purpose of Surveillance</a:t>
            </a:r>
            <a:endParaRPr lang="en-US" altLang="en-NG" dirty="0">
              <a:latin typeface="Arial" panose="020B0604020202020204" pitchFamily="34" charset="0"/>
            </a:endParaRPr>
          </a:p>
          <a:p>
            <a:pPr eaLnBrk="0" fontAlgn="base" hangingPunct="0">
              <a:lnSpc>
                <a:spcPct val="100000"/>
              </a:lnSpc>
              <a:spcBef>
                <a:spcPct val="0"/>
              </a:spcBef>
              <a:spcAft>
                <a:spcPct val="0"/>
              </a:spcAft>
            </a:pPr>
            <a:r>
              <a:rPr lang="en-US" dirty="0"/>
              <a:t>Study objective, design and scope</a:t>
            </a:r>
          </a:p>
          <a:p>
            <a:pPr eaLnBrk="0" fontAlgn="base" hangingPunct="0">
              <a:lnSpc>
                <a:spcPct val="100000"/>
              </a:lnSpc>
              <a:spcBef>
                <a:spcPct val="0"/>
              </a:spcBef>
              <a:spcAft>
                <a:spcPct val="0"/>
              </a:spcAft>
            </a:pPr>
            <a:r>
              <a:rPr lang="en-US" dirty="0"/>
              <a:t>Study Design and Setting</a:t>
            </a:r>
          </a:p>
          <a:p>
            <a:pPr eaLnBrk="0" fontAlgn="base" hangingPunct="0">
              <a:lnSpc>
                <a:spcPct val="100000"/>
              </a:lnSpc>
              <a:spcBef>
                <a:spcPct val="0"/>
              </a:spcBef>
              <a:spcAft>
                <a:spcPct val="0"/>
              </a:spcAft>
            </a:pPr>
            <a:r>
              <a:rPr lang="en-US" dirty="0"/>
              <a:t>Analysis results</a:t>
            </a:r>
          </a:p>
          <a:p>
            <a:pPr eaLnBrk="0" fontAlgn="base" hangingPunct="0">
              <a:lnSpc>
                <a:spcPct val="100000"/>
              </a:lnSpc>
              <a:spcBef>
                <a:spcPct val="0"/>
              </a:spcBef>
              <a:spcAft>
                <a:spcPct val="0"/>
              </a:spcAft>
            </a:pPr>
            <a:r>
              <a:rPr lang="en-US" dirty="0"/>
              <a:t>Regional Context and Implications for SPAQ Resistance</a:t>
            </a:r>
          </a:p>
          <a:p>
            <a:pPr eaLnBrk="0" fontAlgn="base" hangingPunct="0">
              <a:lnSpc>
                <a:spcPct val="100000"/>
              </a:lnSpc>
              <a:spcBef>
                <a:spcPct val="0"/>
              </a:spcBef>
              <a:spcAft>
                <a:spcPct val="0"/>
              </a:spcAft>
            </a:pPr>
            <a:r>
              <a:rPr lang="en-US" dirty="0"/>
              <a:t>Next Steps</a:t>
            </a:r>
          </a:p>
          <a:p>
            <a:pPr eaLnBrk="0" fontAlgn="base" hangingPunct="0">
              <a:lnSpc>
                <a:spcPct val="100000"/>
              </a:lnSpc>
              <a:spcBef>
                <a:spcPct val="0"/>
              </a:spcBef>
              <a:spcAft>
                <a:spcPct val="0"/>
              </a:spcAft>
            </a:pPr>
            <a:r>
              <a:rPr lang="en-US" dirty="0"/>
              <a:t>Conclusion</a:t>
            </a:r>
          </a:p>
          <a:p>
            <a:pPr eaLnBrk="0" fontAlgn="base" hangingPunct="0">
              <a:lnSpc>
                <a:spcPct val="100000"/>
              </a:lnSpc>
              <a:spcBef>
                <a:spcPct val="0"/>
              </a:spcBef>
              <a:spcAft>
                <a:spcPct val="0"/>
              </a:spcAft>
            </a:pPr>
            <a:endParaRPr lang="en-US" sz="2000" dirty="0"/>
          </a:p>
          <a:p>
            <a:pPr eaLnBrk="0" fontAlgn="base" hangingPunct="0">
              <a:lnSpc>
                <a:spcPct val="100000"/>
              </a:lnSpc>
              <a:spcBef>
                <a:spcPct val="0"/>
              </a:spcBef>
              <a:spcAft>
                <a:spcPct val="0"/>
              </a:spcAft>
            </a:pPr>
            <a:endParaRPr kumimoji="0" lang="en-US" altLang="en-NG" sz="2000" b="0" i="0" u="none" strike="noStrike" cap="none" normalizeH="0" baseline="0" dirty="0">
              <a:ln>
                <a:noFill/>
              </a:ln>
              <a:effectLst/>
              <a:latin typeface="Arial" panose="020B0604020202020204" pitchFamily="34" charset="0"/>
            </a:endParaRPr>
          </a:p>
          <a:p>
            <a:pPr marL="0" indent="0" eaLnBrk="0" fontAlgn="base" hangingPunct="0">
              <a:lnSpc>
                <a:spcPct val="100000"/>
              </a:lnSpc>
              <a:spcBef>
                <a:spcPct val="0"/>
              </a:spcBef>
              <a:spcAft>
                <a:spcPct val="0"/>
              </a:spcAft>
              <a:buNone/>
            </a:pPr>
            <a:endParaRPr lang="en-US" altLang="en-NG" sz="2000" dirty="0">
              <a:latin typeface="Arial" panose="020B0604020202020204" pitchFamily="34" charset="0"/>
            </a:endParaRPr>
          </a:p>
          <a:p>
            <a:pPr marL="0" indent="0" eaLnBrk="0" fontAlgn="base" hangingPunct="0">
              <a:lnSpc>
                <a:spcPct val="100000"/>
              </a:lnSpc>
              <a:spcBef>
                <a:spcPct val="0"/>
              </a:spcBef>
              <a:spcAft>
                <a:spcPct val="0"/>
              </a:spcAft>
              <a:buNone/>
            </a:pPr>
            <a:endParaRPr kumimoji="0" lang="en-US" altLang="en-NG" sz="2000" b="0" i="0" u="none" strike="noStrike" cap="none" normalizeH="0" baseline="0" dirty="0">
              <a:ln>
                <a:noFill/>
              </a:ln>
              <a:effectLst/>
              <a:latin typeface="Arial" panose="020B0604020202020204" pitchFamily="34" charset="0"/>
            </a:endParaRPr>
          </a:p>
          <a:p>
            <a:pPr marL="0" indent="0" eaLnBrk="0" fontAlgn="base" hangingPunct="0">
              <a:lnSpc>
                <a:spcPct val="100000"/>
              </a:lnSpc>
              <a:spcBef>
                <a:spcPct val="0"/>
              </a:spcBef>
              <a:spcAft>
                <a:spcPct val="0"/>
              </a:spcAft>
              <a:buNone/>
            </a:pPr>
            <a:endParaRPr lang="en-US" altLang="en-NG" sz="2000" dirty="0">
              <a:latin typeface="Arial" panose="020B0604020202020204" pitchFamily="34" charset="0"/>
            </a:endParaRPr>
          </a:p>
          <a:p>
            <a:pPr marL="0" indent="0" eaLnBrk="0" fontAlgn="base" hangingPunct="0">
              <a:lnSpc>
                <a:spcPct val="100000"/>
              </a:lnSpc>
              <a:spcBef>
                <a:spcPct val="0"/>
              </a:spcBef>
              <a:spcAft>
                <a:spcPct val="0"/>
              </a:spcAft>
              <a:buNone/>
            </a:pPr>
            <a:endParaRPr kumimoji="0" lang="en-US" altLang="en-NG" sz="2000" b="0" i="0" u="none" strike="noStrike" cap="none" normalizeH="0" baseline="0" dirty="0">
              <a:ln>
                <a:noFill/>
              </a:ln>
              <a:effectLst/>
              <a:latin typeface="Arial" panose="020B0604020202020204" pitchFamily="34" charset="0"/>
            </a:endParaRPr>
          </a:p>
          <a:p>
            <a:pPr marL="0" indent="0" eaLnBrk="0" fontAlgn="base" hangingPunct="0">
              <a:lnSpc>
                <a:spcPct val="100000"/>
              </a:lnSpc>
              <a:spcBef>
                <a:spcPct val="0"/>
              </a:spcBef>
              <a:spcAft>
                <a:spcPct val="0"/>
              </a:spcAft>
              <a:buNone/>
            </a:pPr>
            <a:endParaRPr lang="en-US" altLang="en-NG" sz="2000" dirty="0">
              <a:latin typeface="Arial" panose="020B0604020202020204" pitchFamily="34" charset="0"/>
            </a:endParaRPr>
          </a:p>
        </p:txBody>
      </p:sp>
    </p:spTree>
    <p:extLst>
      <p:ext uri="{BB962C8B-B14F-4D97-AF65-F5344CB8AC3E}">
        <p14:creationId xmlns:p14="http://schemas.microsoft.com/office/powerpoint/2010/main" val="670154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E7FD3-86BD-A992-ED5D-E102313B2C0B}"/>
              </a:ext>
            </a:extLst>
          </p:cNvPr>
          <p:cNvSpPr>
            <a:spLocks noGrp="1"/>
          </p:cNvSpPr>
          <p:nvPr>
            <p:ph type="title"/>
          </p:nvPr>
        </p:nvSpPr>
        <p:spPr>
          <a:xfrm>
            <a:off x="717660" y="0"/>
            <a:ext cx="8125856" cy="535531"/>
          </a:xfrm>
        </p:spPr>
        <p:txBody>
          <a:bodyPr>
            <a:noAutofit/>
          </a:bodyPr>
          <a:lstStyle/>
          <a:p>
            <a:r>
              <a:rPr lang="en-US" sz="3600" dirty="0">
                <a:latin typeface="Seaford" panose="00000500000000000000" pitchFamily="2" charset="0"/>
              </a:rPr>
              <a:t>Introduction</a:t>
            </a:r>
            <a:endParaRPr lang="en-NG" sz="3600" dirty="0">
              <a:latin typeface="Seaford" panose="00000500000000000000" pitchFamily="2" charset="0"/>
            </a:endParaRPr>
          </a:p>
        </p:txBody>
      </p:sp>
      <p:sp>
        <p:nvSpPr>
          <p:cNvPr id="3" name="Content Placeholder 2">
            <a:extLst>
              <a:ext uri="{FF2B5EF4-FFF2-40B4-BE49-F238E27FC236}">
                <a16:creationId xmlns:a16="http://schemas.microsoft.com/office/drawing/2014/main" id="{9743CB61-A8F3-B228-0881-9FFFD21CDAF9}"/>
              </a:ext>
            </a:extLst>
          </p:cNvPr>
          <p:cNvSpPr>
            <a:spLocks noGrp="1"/>
          </p:cNvSpPr>
          <p:nvPr>
            <p:ph idx="1"/>
          </p:nvPr>
        </p:nvSpPr>
        <p:spPr>
          <a:xfrm>
            <a:off x="619688" y="535531"/>
            <a:ext cx="11767457" cy="6409217"/>
          </a:xfrm>
        </p:spPr>
        <p:txBody>
          <a:bodyPr vert="horz" lIns="91440" tIns="45720" rIns="91440" bIns="45720" rtlCol="0" anchor="t">
            <a:normAutofit/>
          </a:bodyPr>
          <a:lstStyle/>
          <a:p>
            <a:pPr marL="0" indent="0">
              <a:buNone/>
            </a:pPr>
            <a:endParaRPr lang="en-US" sz="2200" b="1" dirty="0"/>
          </a:p>
          <a:p>
            <a:r>
              <a:rPr lang="en-US" dirty="0">
                <a:latin typeface="Seaford" panose="00000500000000000000" pitchFamily="2" charset="0"/>
                <a:ea typeface="Calibri" panose="020F0502020204030204" pitchFamily="34" charset="0"/>
                <a:cs typeface="Calibri" panose="020F0502020204030204" pitchFamily="34" charset="0"/>
              </a:rPr>
              <a:t>Seasonal Malaria Chemoprevention (SMC) using </a:t>
            </a:r>
            <a:r>
              <a:rPr lang="en-US" dirty="0" err="1">
                <a:latin typeface="Seaford" panose="00000500000000000000" pitchFamily="2" charset="0"/>
                <a:ea typeface="Calibri" panose="020F0502020204030204" pitchFamily="34" charset="0"/>
                <a:cs typeface="Calibri" panose="020F0502020204030204" pitchFamily="34" charset="0"/>
              </a:rPr>
              <a:t>sulfadoxine</a:t>
            </a:r>
            <a:r>
              <a:rPr lang="en-US" dirty="0">
                <a:latin typeface="Seaford" panose="00000500000000000000" pitchFamily="2" charset="0"/>
                <a:ea typeface="Calibri" panose="020F0502020204030204" pitchFamily="34" charset="0"/>
                <a:cs typeface="Calibri" panose="020F0502020204030204" pitchFamily="34" charset="0"/>
              </a:rPr>
              <a:t>–pyrimethamine plus amodiaquine (SPAQ) is a core malaria prevention strategy in Nigeria, delivered at scale across multiple states over successive years.</a:t>
            </a:r>
          </a:p>
          <a:p>
            <a:endParaRPr lang="en-US" dirty="0">
              <a:latin typeface="Seaford" panose="00000500000000000000" pitchFamily="2" charset="0"/>
              <a:ea typeface="Calibri" panose="020F0502020204030204" pitchFamily="34" charset="0"/>
              <a:cs typeface="Calibri" panose="020F0502020204030204" pitchFamily="34" charset="0"/>
            </a:endParaRPr>
          </a:p>
          <a:p>
            <a:r>
              <a:rPr lang="en-US" dirty="0">
                <a:latin typeface="Seaford" panose="00000500000000000000" pitchFamily="2" charset="0"/>
                <a:ea typeface="Calibri" panose="020F0502020204030204" pitchFamily="34" charset="0"/>
                <a:cs typeface="Calibri" panose="020F0502020204030204" pitchFamily="34" charset="0"/>
              </a:rPr>
              <a:t>Sustained, large-scale use of SPAQ creates selective pressure on Plasmodium Falciparum, underscoring the importance of routine molecular resistance surveillance.</a:t>
            </a:r>
          </a:p>
          <a:p>
            <a:endParaRPr lang="en-US" dirty="0">
              <a:latin typeface="Seaford" panose="00000500000000000000" pitchFamily="2" charset="0"/>
              <a:ea typeface="Calibri" panose="020F0502020204030204" pitchFamily="34" charset="0"/>
              <a:cs typeface="Calibri" panose="020F0502020204030204" pitchFamily="34" charset="0"/>
            </a:endParaRPr>
          </a:p>
          <a:p>
            <a:r>
              <a:rPr lang="en-US" dirty="0">
                <a:latin typeface="Seaford" panose="00000500000000000000" pitchFamily="2" charset="0"/>
                <a:ea typeface="Calibri" panose="020F0502020204030204" pitchFamily="34" charset="0"/>
                <a:cs typeface="Calibri" panose="020F0502020204030204" pitchFamily="34" charset="0"/>
              </a:rPr>
              <a:t>Molecular markers provide early signals of emerging resistance and help inform </a:t>
            </a:r>
            <a:r>
              <a:rPr lang="en-US" dirty="0" err="1">
                <a:latin typeface="Seaford" panose="00000500000000000000" pitchFamily="2" charset="0"/>
                <a:ea typeface="Calibri" panose="020F0502020204030204" pitchFamily="34" charset="0"/>
                <a:cs typeface="Calibri" panose="020F0502020204030204" pitchFamily="34" charset="0"/>
              </a:rPr>
              <a:t>programme</a:t>
            </a:r>
            <a:r>
              <a:rPr lang="en-US" dirty="0">
                <a:latin typeface="Seaford" panose="00000500000000000000" pitchFamily="2" charset="0"/>
                <a:ea typeface="Calibri" panose="020F0502020204030204" pitchFamily="34" charset="0"/>
                <a:cs typeface="Calibri" panose="020F0502020204030204" pitchFamily="34" charset="0"/>
              </a:rPr>
              <a:t> vigilance, complementing effectiveness and coverage data.</a:t>
            </a:r>
          </a:p>
          <a:p>
            <a:endParaRPr lang="en-US"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NG" dirty="0">
              <a:latin typeface="Seaford" panose="00000500000000000000" pitchFamily="2" charset="0"/>
              <a:cs typeface="Arial" panose="020B0604020202020204" pitchFamily="34" charset="0"/>
            </a:endParaRPr>
          </a:p>
        </p:txBody>
      </p:sp>
    </p:spTree>
    <p:extLst>
      <p:ext uri="{BB962C8B-B14F-4D97-AF65-F5344CB8AC3E}">
        <p14:creationId xmlns:p14="http://schemas.microsoft.com/office/powerpoint/2010/main" val="2065750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FDD33-81F2-6A0C-2B86-4FD2A46043C7}"/>
              </a:ext>
            </a:extLst>
          </p:cNvPr>
          <p:cNvSpPr>
            <a:spLocks noGrp="1"/>
          </p:cNvSpPr>
          <p:nvPr>
            <p:ph type="title"/>
          </p:nvPr>
        </p:nvSpPr>
        <p:spPr>
          <a:xfrm>
            <a:off x="718457" y="49440"/>
            <a:ext cx="10515600" cy="756103"/>
          </a:xfrm>
        </p:spPr>
        <p:txBody>
          <a:bodyPr>
            <a:normAutofit/>
          </a:bodyPr>
          <a:lstStyle/>
          <a:p>
            <a:r>
              <a:rPr lang="en-US" sz="3600" dirty="0">
                <a:latin typeface="Seaford" panose="00000500000000000000" pitchFamily="2" charset="0"/>
              </a:rPr>
              <a:t>Introduction</a:t>
            </a:r>
            <a:endParaRPr lang="en-NG" sz="3600" dirty="0">
              <a:latin typeface="Seaford" panose="00000500000000000000" pitchFamily="2" charset="0"/>
            </a:endParaRPr>
          </a:p>
        </p:txBody>
      </p:sp>
      <p:sp>
        <p:nvSpPr>
          <p:cNvPr id="3" name="Content Placeholder 2">
            <a:extLst>
              <a:ext uri="{FF2B5EF4-FFF2-40B4-BE49-F238E27FC236}">
                <a16:creationId xmlns:a16="http://schemas.microsoft.com/office/drawing/2014/main" id="{2EA2B987-817D-E018-056E-DFC12E823848}"/>
              </a:ext>
            </a:extLst>
          </p:cNvPr>
          <p:cNvSpPr>
            <a:spLocks noGrp="1"/>
          </p:cNvSpPr>
          <p:nvPr>
            <p:ph idx="1"/>
          </p:nvPr>
        </p:nvSpPr>
        <p:spPr>
          <a:xfrm>
            <a:off x="718457" y="1193347"/>
            <a:ext cx="10515600" cy="4624388"/>
          </a:xfrm>
        </p:spPr>
        <p:txBody>
          <a:bodyPr/>
          <a:lstStyle/>
          <a:p>
            <a:r>
              <a:rPr lang="en-US" dirty="0">
                <a:latin typeface="Seaford" panose="00000500000000000000" pitchFamily="2" charset="0"/>
                <a:ea typeface="Calibri" panose="020F0502020204030204" pitchFamily="34" charset="0"/>
                <a:cs typeface="Calibri" panose="020F0502020204030204" pitchFamily="34" charset="0"/>
              </a:rPr>
              <a:t>The SP resistance marker analysis is the first arm of the  study that also has a  Chemopreventive Efficacy Study arm. Both  are complementary but methodologically distinct investigations conducted within the same broader research framework and both provide important context for interpreting the findings of the other.</a:t>
            </a:r>
          </a:p>
          <a:p>
            <a:endParaRPr lang="en-US" dirty="0">
              <a:latin typeface="Seaford" panose="00000500000000000000" pitchFamily="2" charset="0"/>
              <a:ea typeface="Calibri" panose="020F0502020204030204" pitchFamily="34" charset="0"/>
              <a:cs typeface="Calibri" panose="020F0502020204030204" pitchFamily="34" charset="0"/>
            </a:endParaRPr>
          </a:p>
          <a:p>
            <a:r>
              <a:rPr lang="en-US" dirty="0">
                <a:latin typeface="Seaford" panose="00000500000000000000" pitchFamily="2" charset="0"/>
                <a:ea typeface="Calibri" panose="020F0502020204030204" pitchFamily="34" charset="0"/>
                <a:cs typeface="Calibri" panose="020F0502020204030204" pitchFamily="34" charset="0"/>
              </a:rPr>
              <a:t>This presentation summarizes findings from a 2023 resistance marker surveillance study in Kwara State and interprets their implications for Nigeria’s SMC programme</a:t>
            </a:r>
            <a:endParaRPr lang="en-NG" dirty="0">
              <a:latin typeface="Seaford" panose="00000500000000000000" pitchFamily="2" charset="0"/>
            </a:endParaRPr>
          </a:p>
        </p:txBody>
      </p:sp>
    </p:spTree>
    <p:extLst>
      <p:ext uri="{BB962C8B-B14F-4D97-AF65-F5344CB8AC3E}">
        <p14:creationId xmlns:p14="http://schemas.microsoft.com/office/powerpoint/2010/main" val="3147782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EB571-B134-6891-4FAD-55C675602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869D7A-28C2-FFF3-FB15-F2B352FD9401}"/>
              </a:ext>
            </a:extLst>
          </p:cNvPr>
          <p:cNvSpPr>
            <a:spLocks noGrp="1"/>
          </p:cNvSpPr>
          <p:nvPr>
            <p:ph type="title"/>
          </p:nvPr>
        </p:nvSpPr>
        <p:spPr>
          <a:xfrm>
            <a:off x="736777" y="2"/>
            <a:ext cx="8222897" cy="664522"/>
          </a:xfrm>
        </p:spPr>
        <p:txBody>
          <a:bodyPr>
            <a:normAutofit/>
          </a:bodyPr>
          <a:lstStyle/>
          <a:p>
            <a:r>
              <a:rPr lang="en-US" sz="3600" dirty="0">
                <a:latin typeface="Seaford" panose="00000500000000000000" pitchFamily="2" charset="0"/>
              </a:rPr>
              <a:t>Purpose of Surveillance</a:t>
            </a:r>
            <a:endParaRPr lang="en-NG" sz="3600" dirty="0">
              <a:latin typeface="Seaford" panose="00000500000000000000" pitchFamily="2" charset="0"/>
            </a:endParaRPr>
          </a:p>
        </p:txBody>
      </p:sp>
      <p:sp>
        <p:nvSpPr>
          <p:cNvPr id="3" name="Content Placeholder 2">
            <a:extLst>
              <a:ext uri="{FF2B5EF4-FFF2-40B4-BE49-F238E27FC236}">
                <a16:creationId xmlns:a16="http://schemas.microsoft.com/office/drawing/2014/main" id="{9005C857-F55B-6B78-2171-556E2B60315D}"/>
              </a:ext>
            </a:extLst>
          </p:cNvPr>
          <p:cNvSpPr>
            <a:spLocks noGrp="1"/>
          </p:cNvSpPr>
          <p:nvPr>
            <p:ph idx="1"/>
          </p:nvPr>
        </p:nvSpPr>
        <p:spPr>
          <a:xfrm>
            <a:off x="554617" y="664524"/>
            <a:ext cx="11561183" cy="5879349"/>
          </a:xfrm>
        </p:spPr>
        <p:txBody>
          <a:bodyPr>
            <a:normAutofit fontScale="92500" lnSpcReduction="20000"/>
          </a:bodyPr>
          <a:lstStyle/>
          <a:p>
            <a:pPr marL="0" indent="0">
              <a:buNone/>
            </a:pPr>
            <a:endParaRPr lang="en-US" b="1" dirty="0"/>
          </a:p>
          <a:p>
            <a:r>
              <a:rPr lang="en-US" sz="3000" b="1" dirty="0"/>
              <a:t>Why does molecular resistance surveillance matter for Nigeria’s SMC </a:t>
            </a:r>
            <a:r>
              <a:rPr lang="en-US" sz="3000" b="1" dirty="0" err="1"/>
              <a:t>programme</a:t>
            </a:r>
            <a:r>
              <a:rPr lang="en-US" sz="3000" b="1" dirty="0"/>
              <a:t>?</a:t>
            </a:r>
            <a:br>
              <a:rPr lang="en-US" sz="3000" b="1" dirty="0"/>
            </a:br>
            <a:endParaRPr lang="en-US" sz="3000" dirty="0"/>
          </a:p>
          <a:p>
            <a:pPr lvl="1"/>
            <a:r>
              <a:rPr lang="en-US" sz="3000" dirty="0"/>
              <a:t>Nigeria has one of the largest and longest-running SPAQ-based SMC </a:t>
            </a:r>
            <a:r>
              <a:rPr lang="en-US" sz="3000" dirty="0" err="1"/>
              <a:t>programmes</a:t>
            </a:r>
            <a:r>
              <a:rPr lang="en-US" sz="3000" dirty="0"/>
              <a:t> globally</a:t>
            </a:r>
          </a:p>
          <a:p>
            <a:endParaRPr lang="en-US" sz="3000" dirty="0"/>
          </a:p>
          <a:p>
            <a:pPr lvl="1"/>
            <a:r>
              <a:rPr lang="en-US" sz="3000" dirty="0"/>
              <a:t>Sustained, large-scale drug exposure necessitates active resistance monitoring</a:t>
            </a:r>
          </a:p>
          <a:p>
            <a:pPr marL="0" indent="0">
              <a:buNone/>
            </a:pPr>
            <a:endParaRPr lang="en-US" sz="3000" dirty="0"/>
          </a:p>
          <a:p>
            <a:pPr lvl="1"/>
            <a:r>
              <a:rPr lang="en-US" sz="3000" dirty="0"/>
              <a:t>Molecular surveillance provides early-warning signals to inform </a:t>
            </a:r>
            <a:r>
              <a:rPr lang="en-US" sz="3000" dirty="0" err="1"/>
              <a:t>programme</a:t>
            </a:r>
            <a:r>
              <a:rPr lang="en-US" sz="3000" dirty="0"/>
              <a:t> vigilance</a:t>
            </a:r>
          </a:p>
          <a:p>
            <a:endParaRPr lang="en-US" sz="3000" dirty="0"/>
          </a:p>
          <a:p>
            <a:r>
              <a:rPr lang="en-US" sz="3000" dirty="0"/>
              <a:t>This study asks: </a:t>
            </a:r>
            <a:r>
              <a:rPr lang="en-US" sz="3000" i="1" dirty="0"/>
              <a:t>Are molecular signals emerging that warrant closer </a:t>
            </a:r>
            <a:r>
              <a:rPr lang="en-US" sz="3000" i="1" dirty="0" err="1"/>
              <a:t>programme</a:t>
            </a:r>
            <a:r>
              <a:rPr lang="en-US" sz="3000" i="1" dirty="0"/>
              <a:t>-level attention?</a:t>
            </a:r>
            <a:endParaRPr lang="en-US" sz="3000" dirty="0"/>
          </a:p>
          <a:p>
            <a:endParaRPr lang="en-NG" dirty="0"/>
          </a:p>
        </p:txBody>
      </p:sp>
    </p:spTree>
    <p:extLst>
      <p:ext uri="{BB962C8B-B14F-4D97-AF65-F5344CB8AC3E}">
        <p14:creationId xmlns:p14="http://schemas.microsoft.com/office/powerpoint/2010/main" val="2278701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DA53C-F18A-4A05-A2A7-21DF7357B8FF}"/>
              </a:ext>
            </a:extLst>
          </p:cNvPr>
          <p:cNvSpPr>
            <a:spLocks noGrp="1"/>
          </p:cNvSpPr>
          <p:nvPr>
            <p:ph type="title"/>
          </p:nvPr>
        </p:nvSpPr>
        <p:spPr>
          <a:xfrm>
            <a:off x="768933" y="50337"/>
            <a:ext cx="7857895" cy="590931"/>
          </a:xfrm>
        </p:spPr>
        <p:txBody>
          <a:bodyPr>
            <a:noAutofit/>
          </a:bodyPr>
          <a:lstStyle/>
          <a:p>
            <a:r>
              <a:rPr lang="en-US" sz="3600" dirty="0">
                <a:latin typeface="Seaford" panose="00000500000000000000" pitchFamily="2" charset="0"/>
              </a:rPr>
              <a:t>Study objective, design and scope</a:t>
            </a:r>
            <a:endParaRPr lang="en-NG" sz="3600" dirty="0">
              <a:latin typeface="Seaford" panose="00000500000000000000" pitchFamily="2" charset="0"/>
            </a:endParaRPr>
          </a:p>
        </p:txBody>
      </p:sp>
      <p:sp>
        <p:nvSpPr>
          <p:cNvPr id="3" name="Content Placeholder 2">
            <a:extLst>
              <a:ext uri="{FF2B5EF4-FFF2-40B4-BE49-F238E27FC236}">
                <a16:creationId xmlns:a16="http://schemas.microsoft.com/office/drawing/2014/main" id="{04410810-940C-4AC7-979D-158FF8484BC9}"/>
              </a:ext>
            </a:extLst>
          </p:cNvPr>
          <p:cNvSpPr>
            <a:spLocks noGrp="1"/>
          </p:cNvSpPr>
          <p:nvPr>
            <p:ph idx="1"/>
          </p:nvPr>
        </p:nvSpPr>
        <p:spPr>
          <a:xfrm>
            <a:off x="633985" y="641269"/>
            <a:ext cx="11558016" cy="6216732"/>
          </a:xfrm>
        </p:spPr>
        <p:txBody>
          <a:bodyPr>
            <a:normAutofit fontScale="92500" lnSpcReduction="20000"/>
          </a:bodyPr>
          <a:lstStyle/>
          <a:p>
            <a:pPr marL="0" indent="0" algn="just">
              <a:lnSpc>
                <a:spcPct val="107000"/>
              </a:lnSpc>
              <a:spcAft>
                <a:spcPts val="1067"/>
              </a:spcAft>
              <a:buNone/>
            </a:pPr>
            <a:r>
              <a:rPr lang="en-GB" sz="3000" b="1" dirty="0">
                <a:cs typeface="Arial" panose="020B0604020202020204" pitchFamily="34" charset="0"/>
              </a:rPr>
              <a:t>Objective</a:t>
            </a:r>
            <a:r>
              <a:rPr lang="en-GB" sz="3000" dirty="0">
                <a:cs typeface="Arial" panose="020B0604020202020204" pitchFamily="34" charset="0"/>
              </a:rPr>
              <a:t>: To investigate the presence of SPAQ resistance markers due to SMC implementation among the target population of 3–59 months’ children.  </a:t>
            </a:r>
          </a:p>
          <a:p>
            <a:pPr marL="0" indent="0">
              <a:buNone/>
            </a:pPr>
            <a:r>
              <a:rPr lang="en-GB" sz="3000" b="1" dirty="0">
                <a:cs typeface="Arial" panose="020B0604020202020204" pitchFamily="34" charset="0"/>
              </a:rPr>
              <a:t>   Design and scope:</a:t>
            </a:r>
          </a:p>
          <a:p>
            <a:pPr>
              <a:buFont typeface="Wingdings" panose="05000000000000000000" pitchFamily="2" charset="2"/>
              <a:buChar char="Ø"/>
            </a:pPr>
            <a:r>
              <a:rPr lang="en-GB" sz="3000" b="1" dirty="0">
                <a:cs typeface="Arial" panose="020B0604020202020204" pitchFamily="34" charset="0"/>
              </a:rPr>
              <a:t> </a:t>
            </a:r>
            <a:r>
              <a:rPr lang="en-US" sz="3000" dirty="0"/>
              <a:t>Health facility–based cross-sectional surveillance</a:t>
            </a:r>
          </a:p>
          <a:p>
            <a:pPr>
              <a:buFont typeface="Wingdings" panose="05000000000000000000" pitchFamily="2" charset="2"/>
              <a:buChar char="Ø"/>
            </a:pPr>
            <a:endParaRPr lang="en-US" sz="3000" dirty="0"/>
          </a:p>
          <a:p>
            <a:pPr>
              <a:buFont typeface="Wingdings" panose="05000000000000000000" pitchFamily="2" charset="2"/>
              <a:buChar char="Ø"/>
            </a:pPr>
            <a:r>
              <a:rPr lang="en-US" sz="3000" dirty="0"/>
              <a:t>Conducted during the 2023 SMC cycle in Kwara State</a:t>
            </a:r>
          </a:p>
          <a:p>
            <a:pPr>
              <a:buFont typeface="Wingdings" panose="05000000000000000000" pitchFamily="2" charset="2"/>
              <a:buChar char="Ø"/>
            </a:pPr>
            <a:endParaRPr lang="en-US" sz="3000" dirty="0"/>
          </a:p>
          <a:p>
            <a:pPr>
              <a:buFont typeface="Wingdings" panose="05000000000000000000" pitchFamily="2" charset="2"/>
              <a:buChar char="Ø"/>
            </a:pPr>
            <a:r>
              <a:rPr lang="en-US" sz="3000" dirty="0"/>
              <a:t>Population: children aged 3–59 months with RDT-confirmed P. falciparum</a:t>
            </a:r>
          </a:p>
          <a:p>
            <a:pPr>
              <a:buFont typeface="Wingdings" panose="05000000000000000000" pitchFamily="2" charset="2"/>
              <a:buChar char="Ø"/>
            </a:pPr>
            <a:endParaRPr lang="en-US" sz="3000" dirty="0"/>
          </a:p>
          <a:p>
            <a:pPr>
              <a:buFont typeface="Wingdings" panose="05000000000000000000" pitchFamily="2" charset="2"/>
              <a:buChar char="Ø"/>
            </a:pPr>
            <a:r>
              <a:rPr lang="en-US" sz="3000" dirty="0"/>
              <a:t>Sample size: 94 dried blood spot samples</a:t>
            </a:r>
          </a:p>
          <a:p>
            <a:pPr>
              <a:buFont typeface="Wingdings" panose="05000000000000000000" pitchFamily="2" charset="2"/>
              <a:buChar char="Ø"/>
            </a:pPr>
            <a:endParaRPr lang="en-US" sz="3000" dirty="0"/>
          </a:p>
          <a:p>
            <a:pPr>
              <a:buFont typeface="Wingdings" panose="05000000000000000000" pitchFamily="2" charset="2"/>
              <a:buChar char="Ø"/>
            </a:pPr>
            <a:r>
              <a:rPr lang="en-US" sz="3000" dirty="0"/>
              <a:t>Designed to detect circulating resistance signals, not estimate population prevalence</a:t>
            </a:r>
            <a:endParaRPr lang="en-NG" sz="3000" dirty="0"/>
          </a:p>
          <a:p>
            <a:pPr algn="just">
              <a:lnSpc>
                <a:spcPct val="107000"/>
              </a:lnSpc>
              <a:spcAft>
                <a:spcPts val="1067"/>
              </a:spcAft>
            </a:pPr>
            <a:endParaRPr lang="en-GB" sz="3000" b="1" dirty="0">
              <a:cs typeface="Arial" panose="020B0604020202020204" pitchFamily="34" charset="0"/>
            </a:endParaRPr>
          </a:p>
          <a:p>
            <a:pPr algn="just">
              <a:lnSpc>
                <a:spcPct val="107000"/>
              </a:lnSpc>
              <a:spcAft>
                <a:spcPts val="1067"/>
              </a:spcAft>
            </a:pPr>
            <a:endParaRPr lang="en-NG" dirty="0">
              <a:cs typeface="Arial" panose="020B0604020202020204" pitchFamily="34" charset="0"/>
            </a:endParaRPr>
          </a:p>
          <a:p>
            <a:pPr marL="0" indent="0">
              <a:buNone/>
            </a:pPr>
            <a:endParaRPr lang="en-NG" dirty="0"/>
          </a:p>
        </p:txBody>
      </p:sp>
    </p:spTree>
    <p:extLst>
      <p:ext uri="{BB962C8B-B14F-4D97-AF65-F5344CB8AC3E}">
        <p14:creationId xmlns:p14="http://schemas.microsoft.com/office/powerpoint/2010/main" val="331188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erson in a suit and tie&#10;&#10;AI-generated content may be incorrect.">
            <a:extLst>
              <a:ext uri="{FF2B5EF4-FFF2-40B4-BE49-F238E27FC236}">
                <a16:creationId xmlns:a16="http://schemas.microsoft.com/office/drawing/2014/main" id="{B81F98D3-0F89-7BB6-05B5-BD56C60AD5FE}"/>
              </a:ext>
            </a:extLst>
          </p:cNvPr>
          <p:cNvPicPr>
            <a:picLocks noGrp="1" noChangeAspect="1"/>
          </p:cNvPicPr>
          <p:nvPr>
            <p:ph idx="1"/>
          </p:nvPr>
        </p:nvPicPr>
        <p:blipFill>
          <a:blip r:embed="rId2"/>
          <a:stretch>
            <a:fillRect/>
          </a:stretch>
        </p:blipFill>
        <p:spPr>
          <a:xfrm>
            <a:off x="846999" y="1874984"/>
            <a:ext cx="2198255" cy="2876438"/>
          </a:xfrm>
          <a:prstGeom prst="rect">
            <a:avLst/>
          </a:prstGeom>
        </p:spPr>
      </p:pic>
      <p:pic>
        <p:nvPicPr>
          <p:cNvPr id="5" name="Picture 4" descr="A person sitting in front of a computer&#10;&#10;AI-generated content may be incorrect.">
            <a:extLst>
              <a:ext uri="{FF2B5EF4-FFF2-40B4-BE49-F238E27FC236}">
                <a16:creationId xmlns:a16="http://schemas.microsoft.com/office/drawing/2014/main" id="{14C448D6-0E7C-D4EF-10F7-E7F379F8D199}"/>
              </a:ext>
            </a:extLst>
          </p:cNvPr>
          <p:cNvPicPr>
            <a:picLocks noChangeAspect="1"/>
          </p:cNvPicPr>
          <p:nvPr/>
        </p:nvPicPr>
        <p:blipFill>
          <a:blip r:embed="rId3"/>
          <a:srcRect l="48112" t="5621" r="-140"/>
          <a:stretch>
            <a:fillRect/>
          </a:stretch>
        </p:blipFill>
        <p:spPr>
          <a:xfrm>
            <a:off x="4805007" y="1872616"/>
            <a:ext cx="2195179" cy="2877068"/>
          </a:xfrm>
          <a:prstGeom prst="rect">
            <a:avLst/>
          </a:prstGeom>
        </p:spPr>
      </p:pic>
      <p:sp>
        <p:nvSpPr>
          <p:cNvPr id="6" name="TextBox 5">
            <a:extLst>
              <a:ext uri="{FF2B5EF4-FFF2-40B4-BE49-F238E27FC236}">
                <a16:creationId xmlns:a16="http://schemas.microsoft.com/office/drawing/2014/main" id="{F5D83865-2B3A-9442-3FEA-65D957F3F02A}"/>
              </a:ext>
            </a:extLst>
          </p:cNvPr>
          <p:cNvSpPr txBox="1"/>
          <p:nvPr/>
        </p:nvSpPr>
        <p:spPr>
          <a:xfrm>
            <a:off x="841930" y="4615437"/>
            <a:ext cx="261787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GB" b="1" dirty="0">
                <a:latin typeface="Calibri"/>
                <a:ea typeface="Calibri"/>
                <a:cs typeface="Calibri"/>
              </a:rPr>
            </a:br>
            <a:r>
              <a:rPr lang="en-GB" b="1">
                <a:solidFill>
                  <a:srgbClr val="000000"/>
                </a:solidFill>
                <a:latin typeface="Calibri"/>
                <a:ea typeface="Calibri"/>
                <a:cs typeface="Calibri"/>
              </a:rPr>
              <a:t>Dr. Issiaka Soulama</a:t>
            </a:r>
            <a:endParaRPr lang="en-US">
              <a:latin typeface="Calibri"/>
              <a:ea typeface="Calibri"/>
              <a:cs typeface="Calibri"/>
            </a:endParaRPr>
          </a:p>
          <a:p>
            <a:r>
              <a:rPr lang="en-GB">
                <a:solidFill>
                  <a:srgbClr val="000000"/>
                </a:solidFill>
                <a:latin typeface="Calibri"/>
                <a:ea typeface="Calibri"/>
                <a:cs typeface="Calibri"/>
              </a:rPr>
              <a:t>IRSS/ANRP</a:t>
            </a:r>
          </a:p>
          <a:p>
            <a:r>
              <a:rPr lang="en-GB">
                <a:solidFill>
                  <a:srgbClr val="000000"/>
                </a:solidFill>
                <a:latin typeface="Calibri"/>
                <a:ea typeface="Calibri"/>
                <a:cs typeface="Calibri"/>
              </a:rPr>
              <a:t>Burkina Faso</a:t>
            </a:r>
            <a:endParaRPr lang="en-GB">
              <a:latin typeface="Calibri"/>
              <a:ea typeface="Calibri"/>
              <a:cs typeface="Calibri"/>
            </a:endParaRPr>
          </a:p>
          <a:p>
            <a:r>
              <a:rPr lang="en-GB" u="sng">
                <a:solidFill>
                  <a:srgbClr val="006B6E"/>
                </a:solidFill>
                <a:highlight>
                  <a:srgbClr val="FFFFFF"/>
                </a:highlight>
                <a:latin typeface="Calibri"/>
                <a:ea typeface="Calibri"/>
                <a:cs typeface="Calibri"/>
              </a:rPr>
              <a:t>iss.soulama@gmail.com</a:t>
            </a:r>
            <a:r>
              <a:rPr lang="en-GB" dirty="0">
                <a:solidFill>
                  <a:srgbClr val="006B6E"/>
                </a:solidFill>
                <a:highlight>
                  <a:srgbClr val="FFFFFF"/>
                </a:highlight>
                <a:latin typeface="Calibri"/>
                <a:ea typeface="Calibri"/>
                <a:cs typeface="Calibri"/>
              </a:rPr>
              <a:t> </a:t>
            </a:r>
            <a:endParaRPr lang="en-GB">
              <a:solidFill>
                <a:srgbClr val="006B6E"/>
              </a:solidFill>
              <a:latin typeface="Calibri"/>
              <a:ea typeface="Calibri"/>
              <a:cs typeface="Calibri"/>
            </a:endParaRPr>
          </a:p>
          <a:p>
            <a:endParaRPr lang="en-GB" dirty="0"/>
          </a:p>
        </p:txBody>
      </p:sp>
      <p:sp>
        <p:nvSpPr>
          <p:cNvPr id="7" name="TextBox 6">
            <a:extLst>
              <a:ext uri="{FF2B5EF4-FFF2-40B4-BE49-F238E27FC236}">
                <a16:creationId xmlns:a16="http://schemas.microsoft.com/office/drawing/2014/main" id="{378567A6-B505-CFD4-AE57-C421144DCAEB}"/>
              </a:ext>
            </a:extLst>
          </p:cNvPr>
          <p:cNvSpPr txBox="1"/>
          <p:nvPr/>
        </p:nvSpPr>
        <p:spPr>
          <a:xfrm>
            <a:off x="4809436" y="4660716"/>
            <a:ext cx="2591054" cy="22006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GB" b="1" dirty="0">
                <a:latin typeface="Calibri"/>
                <a:ea typeface="Calibri"/>
                <a:cs typeface="Calibri"/>
              </a:rPr>
            </a:br>
            <a:r>
              <a:rPr lang="en-GB" b="1" dirty="0">
                <a:latin typeface="Calibri"/>
                <a:ea typeface="Calibri"/>
                <a:cs typeface="Calibri"/>
              </a:rPr>
              <a:t>Dr. Innocent </a:t>
            </a:r>
            <a:r>
              <a:rPr lang="en-GB" b="1" dirty="0" err="1">
                <a:latin typeface="Calibri"/>
                <a:ea typeface="Calibri"/>
                <a:cs typeface="Calibri"/>
              </a:rPr>
              <a:t>Mbulli</a:t>
            </a:r>
            <a:r>
              <a:rPr lang="en-GB" b="1" dirty="0">
                <a:latin typeface="Calibri"/>
                <a:ea typeface="Calibri"/>
                <a:cs typeface="Calibri"/>
              </a:rPr>
              <a:t> Ali</a:t>
            </a:r>
            <a:endParaRPr lang="en-GB"/>
          </a:p>
          <a:p>
            <a:r>
              <a:rPr lang="en-GB" dirty="0">
                <a:latin typeface="Calibri"/>
                <a:ea typeface="Calibri"/>
                <a:cs typeface="Calibri"/>
              </a:rPr>
              <a:t>University of </a:t>
            </a:r>
            <a:r>
              <a:rPr lang="en-GB" dirty="0" err="1">
                <a:latin typeface="Calibri"/>
                <a:ea typeface="Calibri"/>
                <a:cs typeface="Calibri"/>
              </a:rPr>
              <a:t>Dschang</a:t>
            </a:r>
            <a:r>
              <a:rPr lang="en-GB" dirty="0">
                <a:latin typeface="Calibri"/>
                <a:ea typeface="Calibri"/>
                <a:cs typeface="Calibri"/>
              </a:rPr>
              <a:t>/  University of </a:t>
            </a:r>
            <a:r>
              <a:rPr lang="en-GB" dirty="0" err="1">
                <a:latin typeface="Calibri"/>
                <a:ea typeface="Calibri"/>
                <a:cs typeface="Calibri"/>
              </a:rPr>
              <a:t>Yaounde</a:t>
            </a:r>
            <a:r>
              <a:rPr lang="en-GB" dirty="0">
                <a:latin typeface="Calibri"/>
                <a:ea typeface="Calibri"/>
                <a:cs typeface="Calibri"/>
              </a:rPr>
              <a:t> Cameroon</a:t>
            </a:r>
          </a:p>
          <a:p>
            <a:r>
              <a:rPr lang="en-GB" u="sng">
                <a:solidFill>
                  <a:srgbClr val="006B6E"/>
                </a:solidFill>
                <a:highlight>
                  <a:srgbClr val="FFFFFF"/>
                </a:highlight>
                <a:latin typeface="Calibri"/>
                <a:ea typeface="Calibri"/>
                <a:cs typeface="Calibri"/>
              </a:rPr>
              <a:t>dr.alinn@gmail.com</a:t>
            </a:r>
            <a:endParaRPr lang="en-GB" u="sng">
              <a:solidFill>
                <a:srgbClr val="006B6E"/>
              </a:solidFill>
              <a:latin typeface="Calibri"/>
              <a:ea typeface="Calibri"/>
              <a:cs typeface="Calibri"/>
            </a:endParaRPr>
          </a:p>
          <a:p>
            <a:endParaRPr lang="en-GB" sz="1100" dirty="0">
              <a:solidFill>
                <a:srgbClr val="242424"/>
              </a:solidFill>
              <a:highlight>
                <a:srgbClr val="FFFFFF"/>
              </a:highlight>
            </a:endParaRPr>
          </a:p>
          <a:p>
            <a:endParaRPr lang="en-GB" dirty="0"/>
          </a:p>
        </p:txBody>
      </p:sp>
      <p:pic>
        <p:nvPicPr>
          <p:cNvPr id="9" name="Picture 8" descr="A green and white background with white text&#10;&#10;AI-generated content may be incorrect.">
            <a:extLst>
              <a:ext uri="{FF2B5EF4-FFF2-40B4-BE49-F238E27FC236}">
                <a16:creationId xmlns:a16="http://schemas.microsoft.com/office/drawing/2014/main" id="{E11099C6-29FC-37EF-15A5-968463DBDF60}"/>
              </a:ext>
            </a:extLst>
          </p:cNvPr>
          <p:cNvPicPr>
            <a:picLocks noChangeAspect="1"/>
          </p:cNvPicPr>
          <p:nvPr/>
        </p:nvPicPr>
        <p:blipFill>
          <a:blip r:embed="rId4"/>
          <a:stretch>
            <a:fillRect/>
          </a:stretch>
        </p:blipFill>
        <p:spPr>
          <a:xfrm>
            <a:off x="8256895" y="1872393"/>
            <a:ext cx="3173105" cy="1555895"/>
          </a:xfrm>
          <a:prstGeom prst="rect">
            <a:avLst/>
          </a:prstGeom>
        </p:spPr>
      </p:pic>
      <p:sp>
        <p:nvSpPr>
          <p:cNvPr id="14" name="TextBox 13">
            <a:extLst>
              <a:ext uri="{FF2B5EF4-FFF2-40B4-BE49-F238E27FC236}">
                <a16:creationId xmlns:a16="http://schemas.microsoft.com/office/drawing/2014/main" id="{ADA0548C-731A-5EEE-1153-9842649EB70D}"/>
              </a:ext>
            </a:extLst>
          </p:cNvPr>
          <p:cNvSpPr txBox="1"/>
          <p:nvPr/>
        </p:nvSpPr>
        <p:spPr>
          <a:xfrm>
            <a:off x="8260936" y="3511335"/>
            <a:ext cx="380567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chemeClr val="accent1"/>
                </a:solidFill>
                <a:latin typeface="Calibri"/>
                <a:ea typeface="Calibri"/>
                <a:cs typeface="Calibri"/>
              </a:rPr>
              <a:t>Secretariate contact points:</a:t>
            </a:r>
          </a:p>
          <a:p>
            <a:r>
              <a:rPr lang="en-GB" b="1">
                <a:latin typeface="Calibri"/>
                <a:ea typeface="Calibri"/>
                <a:cs typeface="Calibri"/>
              </a:rPr>
              <a:t>Dr. Chuks Nnaji</a:t>
            </a:r>
          </a:p>
          <a:p>
            <a:r>
              <a:rPr lang="en-GB">
                <a:latin typeface="Calibri"/>
                <a:ea typeface="Calibri"/>
                <a:cs typeface="Calibri"/>
              </a:rPr>
              <a:t>Malaria Consortium</a:t>
            </a:r>
            <a:endParaRPr lang="en-GB" dirty="0">
              <a:latin typeface="Calibri"/>
              <a:ea typeface="Calibri"/>
              <a:cs typeface="Calibri"/>
            </a:endParaRPr>
          </a:p>
          <a:p>
            <a:r>
              <a:rPr lang="en-GB">
                <a:latin typeface="Calibri"/>
                <a:ea typeface="Calibri"/>
                <a:cs typeface="Calibri"/>
              </a:rPr>
              <a:t>London</a:t>
            </a:r>
            <a:endParaRPr lang="en-GB" dirty="0">
              <a:latin typeface="Calibri"/>
              <a:ea typeface="Calibri"/>
              <a:cs typeface="Calibri"/>
            </a:endParaRPr>
          </a:p>
          <a:p>
            <a:r>
              <a:rPr lang="en-GB" dirty="0">
                <a:latin typeface="Calibri"/>
                <a:ea typeface="Calibri"/>
                <a:cs typeface="Calibri"/>
                <a:hlinkClick r:id="rId5"/>
              </a:rPr>
              <a:t>c.nnaji.86@malariaconsortium.org</a:t>
            </a:r>
            <a:endParaRPr lang="en-GB">
              <a:latin typeface="Calibri"/>
              <a:ea typeface="Calibri"/>
              <a:cs typeface="Calibri"/>
            </a:endParaRPr>
          </a:p>
          <a:p>
            <a:endParaRPr lang="en-GB" dirty="0">
              <a:latin typeface="Calibri"/>
              <a:ea typeface="Calibri"/>
              <a:cs typeface="Calibri"/>
            </a:endParaRPr>
          </a:p>
          <a:p>
            <a:r>
              <a:rPr lang="en-GB" b="1">
                <a:latin typeface="Calibri"/>
                <a:ea typeface="Calibri"/>
                <a:cs typeface="Calibri"/>
              </a:rPr>
              <a:t>Bronwen Davies</a:t>
            </a:r>
            <a:endParaRPr lang="en-GB">
              <a:latin typeface="Calibri"/>
              <a:ea typeface="Calibri"/>
              <a:cs typeface="Calibri"/>
            </a:endParaRPr>
          </a:p>
          <a:p>
            <a:r>
              <a:rPr lang="en-GB">
                <a:latin typeface="Calibri"/>
                <a:ea typeface="Calibri"/>
                <a:cs typeface="Calibri"/>
              </a:rPr>
              <a:t>Malaria Consortium</a:t>
            </a:r>
            <a:endParaRPr lang="en-GB" dirty="0">
              <a:latin typeface="Calibri"/>
              <a:ea typeface="Calibri"/>
              <a:cs typeface="Calibri"/>
            </a:endParaRPr>
          </a:p>
          <a:p>
            <a:r>
              <a:rPr lang="en-GB">
                <a:latin typeface="Calibri"/>
                <a:ea typeface="Calibri"/>
                <a:cs typeface="Calibri"/>
              </a:rPr>
              <a:t>London</a:t>
            </a:r>
            <a:endParaRPr lang="en-GB" dirty="0">
              <a:latin typeface="Calibri"/>
              <a:ea typeface="Calibri"/>
              <a:cs typeface="Calibri"/>
            </a:endParaRPr>
          </a:p>
          <a:p>
            <a:r>
              <a:rPr lang="en-GB" dirty="0">
                <a:latin typeface="Calibri"/>
                <a:ea typeface="Calibri"/>
                <a:cs typeface="Calibri"/>
                <a:hlinkClick r:id="rId6"/>
              </a:rPr>
              <a:t>b.davies.23@malariaconsortium.org</a:t>
            </a:r>
            <a:endParaRPr lang="en-GB">
              <a:latin typeface="Calibri"/>
              <a:ea typeface="Calibri"/>
              <a:cs typeface="Calibri"/>
            </a:endParaRPr>
          </a:p>
        </p:txBody>
      </p:sp>
      <p:pic>
        <p:nvPicPr>
          <p:cNvPr id="16" name="Picture 15" descr="A logo with a mosquito&#10;&#10;AI-generated content may be incorrect.">
            <a:extLst>
              <a:ext uri="{FF2B5EF4-FFF2-40B4-BE49-F238E27FC236}">
                <a16:creationId xmlns:a16="http://schemas.microsoft.com/office/drawing/2014/main" id="{3AE8BA63-715D-0704-0402-B5ABEE89C182}"/>
              </a:ext>
            </a:extLst>
          </p:cNvPr>
          <p:cNvPicPr>
            <a:picLocks noChangeAspect="1"/>
          </p:cNvPicPr>
          <p:nvPr/>
        </p:nvPicPr>
        <p:blipFill>
          <a:blip r:embed="rId7"/>
          <a:stretch>
            <a:fillRect/>
          </a:stretch>
        </p:blipFill>
        <p:spPr>
          <a:xfrm>
            <a:off x="10486787" y="181159"/>
            <a:ext cx="1705213" cy="1409897"/>
          </a:xfrm>
          <a:prstGeom prst="rect">
            <a:avLst/>
          </a:prstGeom>
        </p:spPr>
      </p:pic>
      <p:sp>
        <p:nvSpPr>
          <p:cNvPr id="18" name="Title 1">
            <a:extLst>
              <a:ext uri="{FF2B5EF4-FFF2-40B4-BE49-F238E27FC236}">
                <a16:creationId xmlns:a16="http://schemas.microsoft.com/office/drawing/2014/main" id="{0ED21DE1-B63E-DFA1-B7C2-0AE4A879FB66}"/>
              </a:ext>
            </a:extLst>
          </p:cNvPr>
          <p:cNvSpPr txBox="1">
            <a:spLocks/>
          </p:cNvSpPr>
          <p:nvPr/>
        </p:nvSpPr>
        <p:spPr>
          <a:xfrm>
            <a:off x="404694" y="2233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1"/>
                </a:solidFill>
              </a:rPr>
              <a:t>Research Subgroup </a:t>
            </a:r>
            <a:r>
              <a:rPr lang="en-US" dirty="0" err="1">
                <a:solidFill>
                  <a:schemeClr val="accent1"/>
                </a:solidFill>
              </a:rPr>
              <a:t>Coordinatin</a:t>
            </a:r>
            <a:r>
              <a:rPr lang="en-US">
                <a:solidFill>
                  <a:schemeClr val="accent1"/>
                </a:solidFill>
              </a:rPr>
              <a:t>g Team</a:t>
            </a:r>
            <a:endParaRPr lang="en-US" dirty="0">
              <a:solidFill>
                <a:schemeClr val="accent1"/>
              </a:solidFill>
            </a:endParaRPr>
          </a:p>
        </p:txBody>
      </p:sp>
      <p:cxnSp>
        <p:nvCxnSpPr>
          <p:cNvPr id="21" name="Straight Arrow Connector 20">
            <a:extLst>
              <a:ext uri="{FF2B5EF4-FFF2-40B4-BE49-F238E27FC236}">
                <a16:creationId xmlns:a16="http://schemas.microsoft.com/office/drawing/2014/main" id="{1B9C0707-9677-AB01-BAC4-D26745CA6B0C}"/>
              </a:ext>
            </a:extLst>
          </p:cNvPr>
          <p:cNvCxnSpPr/>
          <p:nvPr/>
        </p:nvCxnSpPr>
        <p:spPr>
          <a:xfrm>
            <a:off x="3857290" y="1581597"/>
            <a:ext cx="17067" cy="4379960"/>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F674A227-E612-4C4A-F984-6B0F33D2848C}"/>
              </a:ext>
            </a:extLst>
          </p:cNvPr>
          <p:cNvCxnSpPr>
            <a:cxnSpLocks/>
          </p:cNvCxnSpPr>
          <p:nvPr/>
        </p:nvCxnSpPr>
        <p:spPr>
          <a:xfrm>
            <a:off x="7731684" y="1538667"/>
            <a:ext cx="17067" cy="4379960"/>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6E75AB0E-DA57-3BF3-9E85-23ED20EDD6D4}"/>
              </a:ext>
            </a:extLst>
          </p:cNvPr>
          <p:cNvSpPr txBox="1"/>
          <p:nvPr/>
        </p:nvSpPr>
        <p:spPr>
          <a:xfrm>
            <a:off x="8260745" y="1351178"/>
            <a:ext cx="314044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a:solidFill>
                  <a:schemeClr val="accent1"/>
                </a:solidFill>
              </a:rPr>
              <a:t>Secretariate:</a:t>
            </a:r>
          </a:p>
        </p:txBody>
      </p:sp>
      <p:sp>
        <p:nvSpPr>
          <p:cNvPr id="24" name="TextBox 23">
            <a:extLst>
              <a:ext uri="{FF2B5EF4-FFF2-40B4-BE49-F238E27FC236}">
                <a16:creationId xmlns:a16="http://schemas.microsoft.com/office/drawing/2014/main" id="{D285EF04-5E69-6C1C-57E3-E96E7BA29F2B}"/>
              </a:ext>
            </a:extLst>
          </p:cNvPr>
          <p:cNvSpPr txBox="1"/>
          <p:nvPr/>
        </p:nvSpPr>
        <p:spPr>
          <a:xfrm>
            <a:off x="837732" y="1305791"/>
            <a:ext cx="12288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a:solidFill>
                  <a:schemeClr val="accent1"/>
                </a:solidFill>
              </a:rPr>
              <a:t>Chair:</a:t>
            </a:r>
          </a:p>
        </p:txBody>
      </p:sp>
      <p:sp>
        <p:nvSpPr>
          <p:cNvPr id="26" name="TextBox 25">
            <a:extLst>
              <a:ext uri="{FF2B5EF4-FFF2-40B4-BE49-F238E27FC236}">
                <a16:creationId xmlns:a16="http://schemas.microsoft.com/office/drawing/2014/main" id="{1911629D-0A9A-3B24-33CB-4AEABC1C9035}"/>
              </a:ext>
            </a:extLst>
          </p:cNvPr>
          <p:cNvSpPr txBox="1"/>
          <p:nvPr/>
        </p:nvSpPr>
        <p:spPr>
          <a:xfrm>
            <a:off x="4669197" y="1359453"/>
            <a:ext cx="12288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a:solidFill>
                  <a:schemeClr val="accent1"/>
                </a:solidFill>
              </a:rPr>
              <a:t>Chair:</a:t>
            </a:r>
          </a:p>
        </p:txBody>
      </p:sp>
      <p:cxnSp>
        <p:nvCxnSpPr>
          <p:cNvPr id="27" name="Straight Arrow Connector 26">
            <a:extLst>
              <a:ext uri="{FF2B5EF4-FFF2-40B4-BE49-F238E27FC236}">
                <a16:creationId xmlns:a16="http://schemas.microsoft.com/office/drawing/2014/main" id="{8CB91725-8863-EAA8-4E3A-C8DD8C844B72}"/>
              </a:ext>
            </a:extLst>
          </p:cNvPr>
          <p:cNvCxnSpPr/>
          <p:nvPr/>
        </p:nvCxnSpPr>
        <p:spPr>
          <a:xfrm>
            <a:off x="938720" y="1723833"/>
            <a:ext cx="1945713" cy="17067"/>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45A47FD1-F1E4-086C-07F9-8FF4F78100FE}"/>
              </a:ext>
            </a:extLst>
          </p:cNvPr>
          <p:cNvCxnSpPr>
            <a:cxnSpLocks/>
          </p:cNvCxnSpPr>
          <p:nvPr/>
        </p:nvCxnSpPr>
        <p:spPr>
          <a:xfrm>
            <a:off x="8258213" y="1745298"/>
            <a:ext cx="1945713" cy="17067"/>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C8D39859-2145-3698-FB13-A2152FDB6A66}"/>
              </a:ext>
            </a:extLst>
          </p:cNvPr>
          <p:cNvCxnSpPr>
            <a:cxnSpLocks/>
          </p:cNvCxnSpPr>
          <p:nvPr/>
        </p:nvCxnSpPr>
        <p:spPr>
          <a:xfrm>
            <a:off x="4802382" y="1745298"/>
            <a:ext cx="1945713" cy="17067"/>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DAC555EA-92CC-9B6C-F448-67B85AE6C664}"/>
              </a:ext>
            </a:extLst>
          </p:cNvPr>
          <p:cNvSpPr/>
          <p:nvPr/>
        </p:nvSpPr>
        <p:spPr>
          <a:xfrm>
            <a:off x="17067" y="6485710"/>
            <a:ext cx="12186307" cy="3754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4733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BCD826-5916-9B99-9722-4F4709BA0DB2}"/>
              </a:ext>
            </a:extLst>
          </p:cNvPr>
          <p:cNvSpPr>
            <a:spLocks noGrp="1"/>
          </p:cNvSpPr>
          <p:nvPr>
            <p:ph sz="half" idx="1"/>
          </p:nvPr>
        </p:nvSpPr>
        <p:spPr>
          <a:xfrm>
            <a:off x="73152" y="990600"/>
            <a:ext cx="5903102" cy="5803391"/>
          </a:xfrm>
        </p:spPr>
        <p:txBody>
          <a:bodyPr>
            <a:normAutofit fontScale="92500" lnSpcReduction="20000"/>
          </a:bodyPr>
          <a:lstStyle/>
          <a:p>
            <a:r>
              <a:rPr lang="en-US" dirty="0">
                <a:latin typeface="Seaford" panose="00000500000000000000" pitchFamily="2" charset="0"/>
              </a:rPr>
              <a:t>Health facility–based cross-sectional molecular surveillance conducted in Kwara State, north-central Nigeria</a:t>
            </a:r>
          </a:p>
          <a:p>
            <a:pPr marL="0" indent="0">
              <a:buNone/>
            </a:pPr>
            <a:br>
              <a:rPr lang="en-US" dirty="0">
                <a:latin typeface="Seaford" panose="00000500000000000000" pitchFamily="2" charset="0"/>
              </a:rPr>
            </a:br>
            <a:r>
              <a:rPr lang="en-US" dirty="0">
                <a:latin typeface="Seaford" panose="00000500000000000000" pitchFamily="2" charset="0"/>
              </a:rPr>
              <a:t>• Sampling performed prior to commencement of the 2023 SMC campaign</a:t>
            </a:r>
          </a:p>
          <a:p>
            <a:pPr marL="0" indent="0">
              <a:buNone/>
            </a:pPr>
            <a:br>
              <a:rPr lang="en-US" dirty="0">
                <a:latin typeface="Seaford" panose="00000500000000000000" pitchFamily="2" charset="0"/>
              </a:rPr>
            </a:br>
            <a:r>
              <a:rPr lang="en-US" dirty="0">
                <a:latin typeface="Seaford" panose="00000500000000000000" pitchFamily="2" charset="0"/>
              </a:rPr>
              <a:t>• Dried blood spots (DBS) collected from 94 children aged 3–59 months</a:t>
            </a:r>
          </a:p>
          <a:p>
            <a:pPr marL="0" indent="0">
              <a:buNone/>
            </a:pPr>
            <a:br>
              <a:rPr lang="en-US" dirty="0">
                <a:latin typeface="Seaford" panose="00000500000000000000" pitchFamily="2" charset="0"/>
              </a:rPr>
            </a:br>
            <a:r>
              <a:rPr lang="en-US" dirty="0">
                <a:latin typeface="Seaford" panose="00000500000000000000" pitchFamily="2" charset="0"/>
              </a:rPr>
              <a:t>• Molecular analysis conducted using </a:t>
            </a:r>
            <a:r>
              <a:rPr lang="en-US" dirty="0">
                <a:solidFill>
                  <a:srgbClr val="00766F"/>
                </a:solidFill>
                <a:latin typeface="Seaford" panose="00000500000000000000" pitchFamily="2" charset="0"/>
                <a:ea typeface="Calibri (MS)"/>
                <a:cs typeface="Calibri (MS)"/>
                <a:sym typeface="Calibri (MS)"/>
              </a:rPr>
              <a:t>restriction fragment length polymorphism (</a:t>
            </a:r>
            <a:r>
              <a:rPr lang="en-US" dirty="0">
                <a:latin typeface="Seaford" panose="00000500000000000000" pitchFamily="2" charset="0"/>
              </a:rPr>
              <a:t>RFLP) to detect SP- and AQ-associated resistance markers:</a:t>
            </a:r>
            <a:br>
              <a:rPr lang="en-US" dirty="0">
                <a:latin typeface="Seaford" panose="00000500000000000000" pitchFamily="2" charset="0"/>
              </a:rPr>
            </a:br>
            <a:r>
              <a:rPr lang="en-US" dirty="0">
                <a:latin typeface="Seaford" panose="00000500000000000000" pitchFamily="2" charset="0"/>
              </a:rPr>
              <a:t>– </a:t>
            </a:r>
            <a:r>
              <a:rPr lang="en-US" i="1" dirty="0" err="1">
                <a:latin typeface="Seaford" panose="00000500000000000000" pitchFamily="2" charset="0"/>
              </a:rPr>
              <a:t>Pfdhfr</a:t>
            </a:r>
            <a:r>
              <a:rPr lang="en-US" dirty="0">
                <a:latin typeface="Seaford" panose="00000500000000000000" pitchFamily="2" charset="0"/>
              </a:rPr>
              <a:t> (codons 51, 59, 108, 164)</a:t>
            </a:r>
            <a:br>
              <a:rPr lang="en-US" dirty="0">
                <a:latin typeface="Seaford" panose="00000500000000000000" pitchFamily="2" charset="0"/>
              </a:rPr>
            </a:br>
            <a:r>
              <a:rPr lang="en-US" dirty="0">
                <a:latin typeface="Seaford" panose="00000500000000000000" pitchFamily="2" charset="0"/>
              </a:rPr>
              <a:t>– </a:t>
            </a:r>
            <a:r>
              <a:rPr lang="en-US" i="1" dirty="0" err="1">
                <a:latin typeface="Seaford" panose="00000500000000000000" pitchFamily="2" charset="0"/>
              </a:rPr>
              <a:t>Pfdhps</a:t>
            </a:r>
            <a:r>
              <a:rPr lang="en-US" dirty="0">
                <a:latin typeface="Seaford" panose="00000500000000000000" pitchFamily="2" charset="0"/>
              </a:rPr>
              <a:t> (437, 540, 581)</a:t>
            </a:r>
            <a:br>
              <a:rPr lang="en-US" dirty="0">
                <a:latin typeface="Seaford" panose="00000500000000000000" pitchFamily="2" charset="0"/>
              </a:rPr>
            </a:br>
            <a:r>
              <a:rPr lang="en-US" dirty="0">
                <a:latin typeface="Seaford" panose="00000500000000000000" pitchFamily="2" charset="0"/>
              </a:rPr>
              <a:t>– </a:t>
            </a:r>
            <a:r>
              <a:rPr lang="en-US" i="1" dirty="0" err="1">
                <a:latin typeface="Seaford" panose="00000500000000000000" pitchFamily="2" charset="0"/>
              </a:rPr>
              <a:t>Pfcrt</a:t>
            </a:r>
            <a:r>
              <a:rPr lang="en-US" dirty="0">
                <a:latin typeface="Seaford" panose="00000500000000000000" pitchFamily="2" charset="0"/>
              </a:rPr>
              <a:t> (76)</a:t>
            </a:r>
            <a:br>
              <a:rPr lang="en-US" dirty="0">
                <a:latin typeface="Seaford" panose="00000500000000000000" pitchFamily="2" charset="0"/>
              </a:rPr>
            </a:br>
            <a:r>
              <a:rPr lang="en-US" dirty="0">
                <a:latin typeface="Seaford" panose="00000500000000000000" pitchFamily="2" charset="0"/>
              </a:rPr>
              <a:t>– </a:t>
            </a:r>
            <a:r>
              <a:rPr lang="en-US" i="1" dirty="0">
                <a:latin typeface="Seaford" panose="00000500000000000000" pitchFamily="2" charset="0"/>
              </a:rPr>
              <a:t>Pfmdr1</a:t>
            </a:r>
            <a:r>
              <a:rPr lang="en-US" dirty="0">
                <a:latin typeface="Seaford" panose="00000500000000000000" pitchFamily="2" charset="0"/>
              </a:rPr>
              <a:t> (86)</a:t>
            </a:r>
          </a:p>
          <a:p>
            <a:endParaRPr lang="en-NG" dirty="0"/>
          </a:p>
        </p:txBody>
      </p:sp>
      <p:sp>
        <p:nvSpPr>
          <p:cNvPr id="4" name="Title 3">
            <a:extLst>
              <a:ext uri="{FF2B5EF4-FFF2-40B4-BE49-F238E27FC236}">
                <a16:creationId xmlns:a16="http://schemas.microsoft.com/office/drawing/2014/main" id="{41F144C0-65C9-D47D-932F-678EB70A5CCD}"/>
              </a:ext>
            </a:extLst>
          </p:cNvPr>
          <p:cNvSpPr>
            <a:spLocks noGrp="1"/>
          </p:cNvSpPr>
          <p:nvPr>
            <p:ph type="title"/>
          </p:nvPr>
        </p:nvSpPr>
        <p:spPr>
          <a:xfrm>
            <a:off x="0" y="24240"/>
            <a:ext cx="9614124" cy="617029"/>
          </a:xfrm>
        </p:spPr>
        <p:txBody>
          <a:bodyPr>
            <a:normAutofit/>
          </a:bodyPr>
          <a:lstStyle/>
          <a:p>
            <a:r>
              <a:rPr lang="en-US" sz="3600" dirty="0">
                <a:solidFill>
                  <a:srgbClr val="C00000"/>
                </a:solidFill>
              </a:rPr>
              <a:t>Study Design and Setting</a:t>
            </a:r>
            <a:endParaRPr lang="en-NG" sz="3600" dirty="0">
              <a:solidFill>
                <a:srgbClr val="C00000"/>
              </a:solidFill>
            </a:endParaRPr>
          </a:p>
        </p:txBody>
      </p:sp>
      <p:pic>
        <p:nvPicPr>
          <p:cNvPr id="9" name="Content Placeholder 8">
            <a:extLst>
              <a:ext uri="{FF2B5EF4-FFF2-40B4-BE49-F238E27FC236}">
                <a16:creationId xmlns:a16="http://schemas.microsoft.com/office/drawing/2014/main" id="{B8805EA6-4B2E-4273-4DAD-0D5E261ABDE2}"/>
              </a:ext>
            </a:extLst>
          </p:cNvPr>
          <p:cNvPicPr>
            <a:picLocks noGrp="1" noChangeAspect="1"/>
          </p:cNvPicPr>
          <p:nvPr>
            <p:ph sz="half" idx="2"/>
          </p:nvPr>
        </p:nvPicPr>
        <p:blipFill>
          <a:blip r:embed="rId2"/>
          <a:stretch>
            <a:fillRect/>
          </a:stretch>
        </p:blipFill>
        <p:spPr>
          <a:xfrm>
            <a:off x="6143593" y="641269"/>
            <a:ext cx="5061587" cy="4507992"/>
          </a:xfrm>
          <a:prstGeom prst="rect">
            <a:avLst/>
          </a:prstGeom>
        </p:spPr>
      </p:pic>
      <p:sp>
        <p:nvSpPr>
          <p:cNvPr id="10" name="TextBox 9">
            <a:extLst>
              <a:ext uri="{FF2B5EF4-FFF2-40B4-BE49-F238E27FC236}">
                <a16:creationId xmlns:a16="http://schemas.microsoft.com/office/drawing/2014/main" id="{DEA305D9-D116-5C5E-DD7C-DA9EB7415AD6}"/>
              </a:ext>
            </a:extLst>
          </p:cNvPr>
          <p:cNvSpPr txBox="1"/>
          <p:nvPr/>
        </p:nvSpPr>
        <p:spPr>
          <a:xfrm>
            <a:off x="9436100" y="4317892"/>
            <a:ext cx="2692400" cy="1200329"/>
          </a:xfrm>
          <a:prstGeom prst="rect">
            <a:avLst/>
          </a:prstGeom>
          <a:noFill/>
          <a:ln>
            <a:solidFill>
              <a:srgbClr val="006B6F"/>
            </a:solidFill>
          </a:ln>
        </p:spPr>
        <p:txBody>
          <a:bodyPr wrap="square" rtlCol="0">
            <a:spAutoFit/>
          </a:bodyPr>
          <a:lstStyle/>
          <a:p>
            <a:pPr algn="ctr"/>
            <a:r>
              <a:rPr lang="en-US" sz="1200" dirty="0">
                <a:solidFill>
                  <a:srgbClr val="006B6F"/>
                </a:solidFill>
                <a:latin typeface="Seaford" panose="00000500000000000000" pitchFamily="2" charset="0"/>
              </a:rPr>
              <a:t>Kwara State is in western Nigeria with an estimated population of 2,365,353 and a malaria prevalence of 6% among children aged 3–59 months, where P. falciparum is the dominant malaria parasite</a:t>
            </a:r>
            <a:endParaRPr lang="en-NG" sz="1200" dirty="0">
              <a:solidFill>
                <a:srgbClr val="006B6F"/>
              </a:solidFill>
              <a:latin typeface="Seaford" panose="00000500000000000000" pitchFamily="2" charset="0"/>
            </a:endParaRPr>
          </a:p>
        </p:txBody>
      </p:sp>
      <p:cxnSp>
        <p:nvCxnSpPr>
          <p:cNvPr id="11" name="Straight Arrow Connector 10">
            <a:extLst>
              <a:ext uri="{FF2B5EF4-FFF2-40B4-BE49-F238E27FC236}">
                <a16:creationId xmlns:a16="http://schemas.microsoft.com/office/drawing/2014/main" id="{0879EEAA-48E5-AE2A-620B-D9CCBC0BBA88}"/>
              </a:ext>
            </a:extLst>
          </p:cNvPr>
          <p:cNvCxnSpPr>
            <a:cxnSpLocks/>
          </p:cNvCxnSpPr>
          <p:nvPr/>
        </p:nvCxnSpPr>
        <p:spPr>
          <a:xfrm>
            <a:off x="7342490" y="3218688"/>
            <a:ext cx="2496454" cy="1099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08FE0C7-3726-4A27-96E9-AB0015C576A6}"/>
              </a:ext>
            </a:extLst>
          </p:cNvPr>
          <p:cNvSpPr txBox="1"/>
          <p:nvPr/>
        </p:nvSpPr>
        <p:spPr>
          <a:xfrm>
            <a:off x="6958584" y="5778235"/>
            <a:ext cx="4991628" cy="276999"/>
          </a:xfrm>
          <a:prstGeom prst="rect">
            <a:avLst/>
          </a:prstGeom>
          <a:noFill/>
        </p:spPr>
        <p:txBody>
          <a:bodyPr wrap="square">
            <a:spAutoFit/>
          </a:bodyPr>
          <a:lstStyle/>
          <a:p>
            <a:r>
              <a:rPr lang="en-US" sz="1200" b="1" dirty="0">
                <a:latin typeface="Calibri" panose="020F0502020204030204" pitchFamily="34" charset="0"/>
                <a:ea typeface="Aptos" panose="020B0004020202020204" pitchFamily="34" charset="0"/>
              </a:rPr>
              <a:t>Figure 1: Map of Nigeria showing Kwara State</a:t>
            </a:r>
            <a:r>
              <a:rPr lang="en-US" sz="1200" i="1" dirty="0">
                <a:latin typeface="Aptos" panose="020B0004020202020204" pitchFamily="34" charset="0"/>
                <a:ea typeface="Aptos" panose="020B0004020202020204" pitchFamily="34" charset="0"/>
                <a:cs typeface="Aptos" panose="020B0004020202020204" pitchFamily="34" charset="0"/>
              </a:rPr>
              <a:t> </a:t>
            </a:r>
            <a:endParaRPr lang="en-NG" sz="1200" dirty="0"/>
          </a:p>
        </p:txBody>
      </p:sp>
      <p:pic>
        <p:nvPicPr>
          <p:cNvPr id="12" name="Picture 11">
            <a:extLst>
              <a:ext uri="{FF2B5EF4-FFF2-40B4-BE49-F238E27FC236}">
                <a16:creationId xmlns:a16="http://schemas.microsoft.com/office/drawing/2014/main" id="{C0613762-C759-7FE5-B369-946E03156927}"/>
              </a:ext>
            </a:extLst>
          </p:cNvPr>
          <p:cNvPicPr>
            <a:picLocks noChangeAspect="1"/>
          </p:cNvPicPr>
          <p:nvPr/>
        </p:nvPicPr>
        <p:blipFill>
          <a:blip r:embed="rId3"/>
          <a:stretch>
            <a:fillRect/>
          </a:stretch>
        </p:blipFill>
        <p:spPr>
          <a:xfrm>
            <a:off x="11131204" y="120473"/>
            <a:ext cx="1060796" cy="1219306"/>
          </a:xfrm>
          <a:prstGeom prst="rect">
            <a:avLst/>
          </a:prstGeom>
        </p:spPr>
      </p:pic>
      <p:pic>
        <p:nvPicPr>
          <p:cNvPr id="13" name="Picture 12">
            <a:extLst>
              <a:ext uri="{FF2B5EF4-FFF2-40B4-BE49-F238E27FC236}">
                <a16:creationId xmlns:a16="http://schemas.microsoft.com/office/drawing/2014/main" id="{8CB1A65E-6287-3661-8406-8AAC43AC1419}"/>
              </a:ext>
            </a:extLst>
          </p:cNvPr>
          <p:cNvPicPr>
            <a:picLocks noChangeAspect="1"/>
          </p:cNvPicPr>
          <p:nvPr/>
        </p:nvPicPr>
        <p:blipFill>
          <a:blip r:embed="rId4"/>
          <a:stretch>
            <a:fillRect/>
          </a:stretch>
        </p:blipFill>
        <p:spPr>
          <a:xfrm>
            <a:off x="10710550" y="6073005"/>
            <a:ext cx="1408298" cy="664522"/>
          </a:xfrm>
          <a:prstGeom prst="rect">
            <a:avLst/>
          </a:prstGeom>
        </p:spPr>
      </p:pic>
    </p:spTree>
    <p:extLst>
      <p:ext uri="{BB962C8B-B14F-4D97-AF65-F5344CB8AC3E}">
        <p14:creationId xmlns:p14="http://schemas.microsoft.com/office/powerpoint/2010/main" val="2968448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F2E18D-C04D-2B14-C6AD-8983A69F67E4}"/>
              </a:ext>
            </a:extLst>
          </p:cNvPr>
          <p:cNvSpPr>
            <a:spLocks noGrp="1"/>
          </p:cNvSpPr>
          <p:nvPr>
            <p:ph type="title"/>
          </p:nvPr>
        </p:nvSpPr>
        <p:spPr>
          <a:xfrm>
            <a:off x="0" y="0"/>
            <a:ext cx="9454439" cy="535531"/>
          </a:xfrm>
        </p:spPr>
        <p:txBody>
          <a:bodyPr/>
          <a:lstStyle/>
          <a:p>
            <a:r>
              <a:rPr lang="en-US" sz="3200" dirty="0">
                <a:solidFill>
                  <a:srgbClr val="C00000"/>
                </a:solidFill>
              </a:rPr>
              <a:t>Analysis results</a:t>
            </a:r>
            <a:endParaRPr lang="en-NG" sz="3200" dirty="0">
              <a:solidFill>
                <a:srgbClr val="C00000"/>
              </a:solidFill>
            </a:endParaRPr>
          </a:p>
        </p:txBody>
      </p:sp>
      <p:sp>
        <p:nvSpPr>
          <p:cNvPr id="13" name="Content Placeholder 12">
            <a:extLst>
              <a:ext uri="{FF2B5EF4-FFF2-40B4-BE49-F238E27FC236}">
                <a16:creationId xmlns:a16="http://schemas.microsoft.com/office/drawing/2014/main" id="{107963DB-7366-A42B-25AC-A9C57C8A8526}"/>
              </a:ext>
            </a:extLst>
          </p:cNvPr>
          <p:cNvSpPr>
            <a:spLocks noGrp="1"/>
          </p:cNvSpPr>
          <p:nvPr>
            <p:ph sz="half" idx="1"/>
          </p:nvPr>
        </p:nvSpPr>
        <p:spPr>
          <a:xfrm>
            <a:off x="0" y="641268"/>
            <a:ext cx="6019800" cy="6216731"/>
          </a:xfrm>
        </p:spPr>
        <p:txBody>
          <a:bodyPr/>
          <a:lstStyle/>
          <a:p>
            <a:pPr marL="0" indent="0">
              <a:buNone/>
            </a:pPr>
            <a:r>
              <a:rPr lang="en-US" sz="2000" b="1" dirty="0"/>
              <a:t>Genomic DNA (gDNA) Yield and Quality</a:t>
            </a:r>
          </a:p>
          <a:p>
            <a:r>
              <a:rPr lang="en-US" sz="2000" dirty="0"/>
              <a:t>Genomic DNA successfully extracted from all 94 DBS samples with adequate concentration and purity for downstream molecular analysis. </a:t>
            </a:r>
          </a:p>
          <a:p>
            <a:r>
              <a:rPr lang="en-US" sz="2000" dirty="0"/>
              <a:t>Ten SPAQ resistance-associated loci were successfully genotyped. </a:t>
            </a:r>
          </a:p>
          <a:p>
            <a:pPr marL="0" indent="0">
              <a:buNone/>
            </a:pPr>
            <a:endParaRPr lang="en-NG" dirty="0"/>
          </a:p>
        </p:txBody>
      </p:sp>
      <p:sp>
        <p:nvSpPr>
          <p:cNvPr id="16" name="Content Placeholder 15">
            <a:extLst>
              <a:ext uri="{FF2B5EF4-FFF2-40B4-BE49-F238E27FC236}">
                <a16:creationId xmlns:a16="http://schemas.microsoft.com/office/drawing/2014/main" id="{C7C4C41C-FA97-DEFF-DD53-97352FCDFBBD}"/>
              </a:ext>
            </a:extLst>
          </p:cNvPr>
          <p:cNvSpPr>
            <a:spLocks noGrp="1"/>
          </p:cNvSpPr>
          <p:nvPr>
            <p:ph sz="half" idx="2"/>
          </p:nvPr>
        </p:nvSpPr>
        <p:spPr>
          <a:xfrm>
            <a:off x="6172199" y="535530"/>
            <a:ext cx="6019799" cy="6216731"/>
          </a:xfrm>
        </p:spPr>
        <p:txBody>
          <a:bodyPr>
            <a:normAutofit/>
          </a:bodyPr>
          <a:lstStyle/>
          <a:p>
            <a:pPr marL="0" indent="0">
              <a:buNone/>
            </a:pPr>
            <a:r>
              <a:rPr lang="en-US" sz="2000" b="1" dirty="0"/>
              <a:t>Interpretation of results</a:t>
            </a:r>
          </a:p>
          <a:p>
            <a:r>
              <a:rPr lang="en-US" sz="2000" dirty="0"/>
              <a:t>Sustained SP molecular signals indicate ongoing selection pressure under repeated SMC exposure, reinforcing the need for integrated molecular and clinical surveillance.</a:t>
            </a:r>
          </a:p>
          <a:p>
            <a:r>
              <a:rPr lang="en-US" sz="2000" dirty="0"/>
              <a:t>Absence of K540E and lack of a dominant AQ resistance pattern are reassuring; however, continued monitoring is essential to detect early shifts in susceptibility.</a:t>
            </a:r>
          </a:p>
          <a:p>
            <a:endParaRPr lang="en-NG" sz="2000" b="1" dirty="0"/>
          </a:p>
        </p:txBody>
      </p:sp>
      <p:pic>
        <p:nvPicPr>
          <p:cNvPr id="18" name="Picture 17">
            <a:extLst>
              <a:ext uri="{FF2B5EF4-FFF2-40B4-BE49-F238E27FC236}">
                <a16:creationId xmlns:a16="http://schemas.microsoft.com/office/drawing/2014/main" id="{ED0F0EC1-B3B5-4F46-0F93-FF00037631DF}"/>
              </a:ext>
            </a:extLst>
          </p:cNvPr>
          <p:cNvPicPr>
            <a:picLocks noChangeAspect="1"/>
          </p:cNvPicPr>
          <p:nvPr/>
        </p:nvPicPr>
        <p:blipFill>
          <a:blip r:embed="rId2"/>
          <a:stretch>
            <a:fillRect/>
          </a:stretch>
        </p:blipFill>
        <p:spPr>
          <a:xfrm>
            <a:off x="1" y="2631688"/>
            <a:ext cx="6019799" cy="4226312"/>
          </a:xfrm>
          <a:prstGeom prst="rect">
            <a:avLst/>
          </a:prstGeom>
        </p:spPr>
      </p:pic>
      <p:pic>
        <p:nvPicPr>
          <p:cNvPr id="20" name="Content Placeholder 3">
            <a:extLst>
              <a:ext uri="{FF2B5EF4-FFF2-40B4-BE49-F238E27FC236}">
                <a16:creationId xmlns:a16="http://schemas.microsoft.com/office/drawing/2014/main" id="{01D97C63-42EE-2F61-4873-C9D65E3AEE83}"/>
              </a:ext>
            </a:extLst>
          </p:cNvPr>
          <p:cNvPicPr>
            <a:picLocks noChangeAspect="1"/>
          </p:cNvPicPr>
          <p:nvPr/>
        </p:nvPicPr>
        <p:blipFill>
          <a:blip r:embed="rId3"/>
          <a:stretch>
            <a:fillRect/>
          </a:stretch>
        </p:blipFill>
        <p:spPr>
          <a:xfrm>
            <a:off x="6103346" y="3278459"/>
            <a:ext cx="6019800" cy="3579540"/>
          </a:xfrm>
          <a:prstGeom prst="rect">
            <a:avLst/>
          </a:prstGeom>
        </p:spPr>
      </p:pic>
      <p:pic>
        <p:nvPicPr>
          <p:cNvPr id="2" name="Picture 1">
            <a:extLst>
              <a:ext uri="{FF2B5EF4-FFF2-40B4-BE49-F238E27FC236}">
                <a16:creationId xmlns:a16="http://schemas.microsoft.com/office/drawing/2014/main" id="{46496E98-E306-ABFE-E54A-36CFC43A6174}"/>
              </a:ext>
            </a:extLst>
          </p:cNvPr>
          <p:cNvPicPr>
            <a:picLocks noChangeAspect="1"/>
          </p:cNvPicPr>
          <p:nvPr/>
        </p:nvPicPr>
        <p:blipFill>
          <a:blip r:embed="rId4"/>
          <a:stretch>
            <a:fillRect/>
          </a:stretch>
        </p:blipFill>
        <p:spPr>
          <a:xfrm>
            <a:off x="11252668" y="35254"/>
            <a:ext cx="870478" cy="1000550"/>
          </a:xfrm>
          <a:prstGeom prst="rect">
            <a:avLst/>
          </a:prstGeom>
        </p:spPr>
      </p:pic>
      <p:pic>
        <p:nvPicPr>
          <p:cNvPr id="3" name="Picture 2">
            <a:extLst>
              <a:ext uri="{FF2B5EF4-FFF2-40B4-BE49-F238E27FC236}">
                <a16:creationId xmlns:a16="http://schemas.microsoft.com/office/drawing/2014/main" id="{27EA8F1F-5C6F-BF12-5782-80BD19D49E11}"/>
              </a:ext>
            </a:extLst>
          </p:cNvPr>
          <p:cNvPicPr>
            <a:picLocks noChangeAspect="1"/>
          </p:cNvPicPr>
          <p:nvPr/>
        </p:nvPicPr>
        <p:blipFill>
          <a:blip r:embed="rId5"/>
          <a:stretch>
            <a:fillRect/>
          </a:stretch>
        </p:blipFill>
        <p:spPr>
          <a:xfrm>
            <a:off x="11114197" y="6329046"/>
            <a:ext cx="1008949" cy="476084"/>
          </a:xfrm>
          <a:prstGeom prst="rect">
            <a:avLst/>
          </a:prstGeom>
        </p:spPr>
      </p:pic>
    </p:spTree>
    <p:extLst>
      <p:ext uri="{BB962C8B-B14F-4D97-AF65-F5344CB8AC3E}">
        <p14:creationId xmlns:p14="http://schemas.microsoft.com/office/powerpoint/2010/main" val="2613728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1805-5C04-0E20-F885-30CBA9AC9254}"/>
              </a:ext>
            </a:extLst>
          </p:cNvPr>
          <p:cNvSpPr>
            <a:spLocks noGrp="1"/>
          </p:cNvSpPr>
          <p:nvPr>
            <p:ph type="title"/>
          </p:nvPr>
        </p:nvSpPr>
        <p:spPr>
          <a:xfrm>
            <a:off x="767575" y="0"/>
            <a:ext cx="10824125" cy="664523"/>
          </a:xfrm>
        </p:spPr>
        <p:txBody>
          <a:bodyPr>
            <a:normAutofit fontScale="90000"/>
          </a:bodyPr>
          <a:lstStyle/>
          <a:p>
            <a:r>
              <a:rPr lang="en-US" sz="3200" dirty="0"/>
              <a:t>Regional Context and Implications for SPAQ Resistance</a:t>
            </a:r>
            <a:endParaRPr lang="en-NG" sz="3200" dirty="0"/>
          </a:p>
        </p:txBody>
      </p:sp>
      <p:sp>
        <p:nvSpPr>
          <p:cNvPr id="3" name="Content Placeholder 2">
            <a:extLst>
              <a:ext uri="{FF2B5EF4-FFF2-40B4-BE49-F238E27FC236}">
                <a16:creationId xmlns:a16="http://schemas.microsoft.com/office/drawing/2014/main" id="{361C2A9F-F116-ADD0-FA0C-4DCDE5F15D34}"/>
              </a:ext>
            </a:extLst>
          </p:cNvPr>
          <p:cNvSpPr>
            <a:spLocks noGrp="1"/>
          </p:cNvSpPr>
          <p:nvPr>
            <p:ph idx="1"/>
          </p:nvPr>
        </p:nvSpPr>
        <p:spPr>
          <a:xfrm>
            <a:off x="767575" y="947057"/>
            <a:ext cx="11293796" cy="5584372"/>
          </a:xfrm>
        </p:spPr>
        <p:txBody>
          <a:bodyPr>
            <a:normAutofit fontScale="92500" lnSpcReduction="10000"/>
          </a:bodyPr>
          <a:lstStyle/>
          <a:p>
            <a:pPr marL="0" indent="0">
              <a:buNone/>
            </a:pPr>
            <a:r>
              <a:rPr lang="en-US" sz="3000" b="1" dirty="0"/>
              <a:t>SP markers:</a:t>
            </a:r>
          </a:p>
          <a:p>
            <a:r>
              <a:rPr lang="en-US" sz="3000" dirty="0"/>
              <a:t> High </a:t>
            </a:r>
            <a:r>
              <a:rPr lang="en-US" sz="3000" i="1" dirty="0" err="1"/>
              <a:t>Pfdhfr</a:t>
            </a:r>
            <a:r>
              <a:rPr lang="en-US" sz="3000" dirty="0"/>
              <a:t> prevalence in Kwara mirrors patterns observed across SMC and non-SMC settings in Africa, reflecting widespread historical SP pressure rather than a signal unique to SMC in Nigeria.</a:t>
            </a:r>
          </a:p>
          <a:p>
            <a:r>
              <a:rPr lang="en-US" sz="3000" dirty="0"/>
              <a:t>However, </a:t>
            </a:r>
            <a:r>
              <a:rPr lang="en-US" sz="3000" i="1" dirty="0" err="1"/>
              <a:t>Pfdhps</a:t>
            </a:r>
            <a:r>
              <a:rPr lang="en-US" sz="3000" dirty="0"/>
              <a:t> mutations associated with higher-level resistance remain comparatively moderate (~16%) in Kwara, unlike the substantially higher levels reported in parts of East and West Africa.</a:t>
            </a:r>
          </a:p>
          <a:p>
            <a:pPr marL="0" indent="0">
              <a:buNone/>
            </a:pPr>
            <a:r>
              <a:rPr lang="en-US" sz="3000" b="1" dirty="0"/>
              <a:t>AQ markers:</a:t>
            </a:r>
            <a:r>
              <a:rPr lang="en-US" sz="3000" dirty="0"/>
              <a:t> </a:t>
            </a:r>
          </a:p>
          <a:p>
            <a:r>
              <a:rPr lang="en-US" sz="3000" dirty="0"/>
              <a:t>Moderate </a:t>
            </a:r>
            <a:r>
              <a:rPr lang="en-US" sz="3000" i="1" dirty="0" err="1"/>
              <a:t>Pfcrt</a:t>
            </a:r>
            <a:r>
              <a:rPr lang="en-US" sz="3000" dirty="0"/>
              <a:t> K76T and low-to-moderate </a:t>
            </a:r>
            <a:r>
              <a:rPr lang="en-US" sz="3000" i="1" dirty="0"/>
              <a:t>Pfmdr1</a:t>
            </a:r>
            <a:r>
              <a:rPr lang="en-US" sz="3000" dirty="0"/>
              <a:t> N86Y do not demonstrate a dominant molecular profile consistent with widespread amodiaquine resistance.</a:t>
            </a:r>
          </a:p>
          <a:p>
            <a:r>
              <a:rPr lang="en-US" sz="3000" dirty="0"/>
              <a:t>The observed pattern may reflect historical chloroquine selection, regional parasite flow, or informal antimalarial use, underscoring the need for continued molecular and clinical monitoring.</a:t>
            </a:r>
          </a:p>
          <a:p>
            <a:endParaRPr lang="en-NG" dirty="0"/>
          </a:p>
        </p:txBody>
      </p:sp>
    </p:spTree>
    <p:extLst>
      <p:ext uri="{BB962C8B-B14F-4D97-AF65-F5344CB8AC3E}">
        <p14:creationId xmlns:p14="http://schemas.microsoft.com/office/powerpoint/2010/main" val="536327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BDE98-C320-DDA3-EB3B-050140B0A0E6}"/>
              </a:ext>
            </a:extLst>
          </p:cNvPr>
          <p:cNvSpPr>
            <a:spLocks noGrp="1"/>
          </p:cNvSpPr>
          <p:nvPr>
            <p:ph type="title"/>
          </p:nvPr>
        </p:nvSpPr>
        <p:spPr>
          <a:xfrm>
            <a:off x="757221" y="0"/>
            <a:ext cx="9074182" cy="758283"/>
          </a:xfrm>
        </p:spPr>
        <p:txBody>
          <a:bodyPr/>
          <a:lstStyle/>
          <a:p>
            <a:r>
              <a:rPr lang="en-US" sz="3200" dirty="0"/>
              <a:t>Next Steps</a:t>
            </a:r>
            <a:endParaRPr lang="en-NG" sz="3200" dirty="0"/>
          </a:p>
        </p:txBody>
      </p:sp>
      <p:sp>
        <p:nvSpPr>
          <p:cNvPr id="3" name="Content Placeholder 2">
            <a:extLst>
              <a:ext uri="{FF2B5EF4-FFF2-40B4-BE49-F238E27FC236}">
                <a16:creationId xmlns:a16="http://schemas.microsoft.com/office/drawing/2014/main" id="{4408BF3F-550A-7654-628E-82E5D32A3AC2}"/>
              </a:ext>
            </a:extLst>
          </p:cNvPr>
          <p:cNvSpPr>
            <a:spLocks noGrp="1"/>
          </p:cNvSpPr>
          <p:nvPr>
            <p:ph idx="1"/>
          </p:nvPr>
        </p:nvSpPr>
        <p:spPr>
          <a:xfrm>
            <a:off x="606269" y="758283"/>
            <a:ext cx="10979462" cy="6368856"/>
          </a:xfrm>
        </p:spPr>
        <p:txBody>
          <a:bodyPr vert="horz" lIns="91440" tIns="45720" rIns="91440" bIns="45720" rtlCol="0" anchor="t">
            <a:normAutofit lnSpcReduction="10000"/>
          </a:bodyPr>
          <a:lstStyle/>
          <a:p>
            <a:r>
              <a:rPr lang="en-US" i="1" dirty="0"/>
              <a:t>Complete the </a:t>
            </a:r>
            <a:r>
              <a:rPr lang="en-US" i="1" dirty="0" err="1"/>
              <a:t>chemopreventive</a:t>
            </a:r>
            <a:r>
              <a:rPr lang="en-US" i="1" dirty="0"/>
              <a:t> efficacy study (CPES): </a:t>
            </a:r>
            <a:r>
              <a:rPr lang="en-US" dirty="0"/>
              <a:t>Provide clinical context to molecular findings and assess whether observed mutation patterns translate into reduced protective effectiveness.</a:t>
            </a:r>
          </a:p>
          <a:p>
            <a:endParaRPr lang="en-US" dirty="0"/>
          </a:p>
          <a:p>
            <a:r>
              <a:rPr lang="en-US" i="1" dirty="0"/>
              <a:t>Integrate pharmacokinetic assessment in breakthrough cases: </a:t>
            </a:r>
            <a:r>
              <a:rPr lang="en-US" dirty="0"/>
              <a:t>Measure drug concentrations to distinguish subtherapeutic exposure from true parasite resistance.</a:t>
            </a:r>
          </a:p>
          <a:p>
            <a:pPr marL="0" indent="0">
              <a:buNone/>
            </a:pPr>
            <a:endParaRPr lang="en-US" dirty="0"/>
          </a:p>
          <a:p>
            <a:r>
              <a:rPr lang="en-US" i="1" dirty="0"/>
              <a:t>Genotype parasites from chemoprevention failures</a:t>
            </a:r>
            <a:r>
              <a:rPr lang="en-US" b="1" dirty="0"/>
              <a:t>:</a:t>
            </a:r>
            <a:r>
              <a:rPr lang="en-US" dirty="0"/>
              <a:t> Strengthen linkage between specific mutations and clinical outcomes to refine predictive resistance markers.</a:t>
            </a:r>
          </a:p>
          <a:p>
            <a:endParaRPr lang="en-US" dirty="0"/>
          </a:p>
          <a:p>
            <a:r>
              <a:rPr lang="en-US" i="1" dirty="0"/>
              <a:t>Establish ongoing molecular surveillance: </a:t>
            </a:r>
            <a:r>
              <a:rPr lang="en-US" dirty="0"/>
              <a:t>Monitor resistance marker trends over time to enable early detection of shifts in susceptibility and support timely programmatic and policy decisions.</a:t>
            </a:r>
          </a:p>
          <a:p>
            <a:endParaRPr lang="en-US" dirty="0">
              <a:ea typeface="Calibri"/>
              <a:cs typeface="Calibri"/>
            </a:endParaRPr>
          </a:p>
        </p:txBody>
      </p:sp>
    </p:spTree>
    <p:extLst>
      <p:ext uri="{BB962C8B-B14F-4D97-AF65-F5344CB8AC3E}">
        <p14:creationId xmlns:p14="http://schemas.microsoft.com/office/powerpoint/2010/main" val="1615039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AE8E-8B3C-301B-81BF-FA8E618970C9}"/>
              </a:ext>
            </a:extLst>
          </p:cNvPr>
          <p:cNvSpPr>
            <a:spLocks noGrp="1"/>
          </p:cNvSpPr>
          <p:nvPr>
            <p:ph type="title"/>
          </p:nvPr>
        </p:nvSpPr>
        <p:spPr>
          <a:xfrm>
            <a:off x="718457" y="0"/>
            <a:ext cx="8795401" cy="664522"/>
          </a:xfrm>
        </p:spPr>
        <p:txBody>
          <a:bodyPr>
            <a:normAutofit/>
          </a:bodyPr>
          <a:lstStyle/>
          <a:p>
            <a:r>
              <a:rPr lang="en-US" sz="3600" dirty="0">
                <a:latin typeface="Seaford" panose="00000500000000000000" pitchFamily="2" charset="0"/>
              </a:rPr>
              <a:t>Conclusion</a:t>
            </a:r>
            <a:endParaRPr lang="en-NG" sz="3600" dirty="0">
              <a:latin typeface="Seaford" panose="00000500000000000000" pitchFamily="2" charset="0"/>
            </a:endParaRPr>
          </a:p>
        </p:txBody>
      </p:sp>
      <p:sp>
        <p:nvSpPr>
          <p:cNvPr id="3" name="Content Placeholder 2">
            <a:extLst>
              <a:ext uri="{FF2B5EF4-FFF2-40B4-BE49-F238E27FC236}">
                <a16:creationId xmlns:a16="http://schemas.microsoft.com/office/drawing/2014/main" id="{4A98189A-44F8-C2DD-59FB-A2BEAB6154DF}"/>
              </a:ext>
            </a:extLst>
          </p:cNvPr>
          <p:cNvSpPr>
            <a:spLocks noGrp="1"/>
          </p:cNvSpPr>
          <p:nvPr>
            <p:ph idx="1"/>
          </p:nvPr>
        </p:nvSpPr>
        <p:spPr>
          <a:xfrm>
            <a:off x="718457" y="859971"/>
            <a:ext cx="11168744" cy="5682343"/>
          </a:xfrm>
        </p:spPr>
        <p:txBody>
          <a:bodyPr>
            <a:normAutofit fontScale="92500" lnSpcReduction="20000"/>
          </a:bodyPr>
          <a:lstStyle/>
          <a:p>
            <a:r>
              <a:rPr lang="en-US" sz="3000" dirty="0"/>
              <a:t>The interim analysis of SPAQ resistance markers in Kwara State reveals a concerning prevalence of molecular mutations associated with </a:t>
            </a:r>
            <a:r>
              <a:rPr lang="en-US" sz="3000" dirty="0" err="1"/>
              <a:t>sulfadoxine</a:t>
            </a:r>
            <a:r>
              <a:rPr lang="en-US" sz="3000" dirty="0"/>
              <a:t>-pyrimethamine and amodiaquine resistance.</a:t>
            </a:r>
            <a:br>
              <a:rPr lang="en-US" sz="3000" dirty="0"/>
            </a:br>
            <a:endParaRPr lang="en-US" sz="3000" dirty="0"/>
          </a:p>
          <a:p>
            <a:r>
              <a:rPr lang="en-US" sz="3000" dirty="0"/>
              <a:t> Although classical high‑level SP resistance haplotypes were not fully established, these findings highlight the urgency of integrating molecular resistance monitoring into routine SMC evaluations and adapting intervention strategies to sustain malaria prevention efforts in Nigeria.</a:t>
            </a:r>
            <a:br>
              <a:rPr lang="en-US" sz="3000" dirty="0"/>
            </a:br>
            <a:endParaRPr lang="en-US" sz="3000" dirty="0"/>
          </a:p>
          <a:p>
            <a:r>
              <a:rPr lang="en-US" sz="3000" dirty="0"/>
              <a:t>Key considerations include expanding molecular resistance surveillance across additional SMC-implementing states with larger sample sizes, closely monitoring high-prevalence SPAQ resistance markers, assessing SPAQ effectiveness in settings with elevated resistance signals while exploring alternative or rotational regimens, and strengthening complementary malaria prevention measures such as insecticide-treated net ownership and use.</a:t>
            </a:r>
          </a:p>
          <a:p>
            <a:endParaRPr lang="en-US" dirty="0"/>
          </a:p>
          <a:p>
            <a:endParaRPr lang="en-US" dirty="0"/>
          </a:p>
          <a:p>
            <a:endParaRPr lang="en-US" dirty="0"/>
          </a:p>
          <a:p>
            <a:endParaRPr lang="en-US" dirty="0"/>
          </a:p>
          <a:p>
            <a:endParaRPr lang="en-NG" dirty="0"/>
          </a:p>
        </p:txBody>
      </p:sp>
    </p:spTree>
    <p:extLst>
      <p:ext uri="{BB962C8B-B14F-4D97-AF65-F5344CB8AC3E}">
        <p14:creationId xmlns:p14="http://schemas.microsoft.com/office/powerpoint/2010/main" val="4048828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noChangeArrowheads="1"/>
          </p:cNvSpPr>
          <p:nvPr>
            <p:ph type="title"/>
          </p:nvPr>
        </p:nvSpPr>
        <p:spPr>
          <a:xfrm>
            <a:off x="838200" y="1603376"/>
            <a:ext cx="10515600" cy="4109055"/>
          </a:xfrm>
        </p:spPr>
        <p:txBody>
          <a:bodyPr/>
          <a:lstStyle/>
          <a:p>
            <a:pPr algn="ctr" eaLnBrk="1" hangingPunct="1"/>
            <a:r>
              <a:rPr lang="en-GB" altLang="en-US" sz="6600" b="1" dirty="0"/>
              <a:t>Thank you</a:t>
            </a:r>
            <a:endParaRPr lang="en-US" altLang="en-US" sz="6600" b="1" dirty="0"/>
          </a:p>
        </p:txBody>
      </p:sp>
      <p:pic>
        <p:nvPicPr>
          <p:cNvPr id="2" name="Picture 1">
            <a:extLst>
              <a:ext uri="{FF2B5EF4-FFF2-40B4-BE49-F238E27FC236}">
                <a16:creationId xmlns:a16="http://schemas.microsoft.com/office/drawing/2014/main" id="{50110395-F503-19E6-A7BC-37C9579B0A18}"/>
              </a:ext>
            </a:extLst>
          </p:cNvPr>
          <p:cNvPicPr>
            <a:picLocks noChangeAspect="1"/>
          </p:cNvPicPr>
          <p:nvPr/>
        </p:nvPicPr>
        <p:blipFill>
          <a:blip r:embed="rId2"/>
          <a:stretch>
            <a:fillRect/>
          </a:stretch>
        </p:blipFill>
        <p:spPr>
          <a:xfrm>
            <a:off x="9951598" y="6032761"/>
            <a:ext cx="1402202" cy="66452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62793-1A5A-4CDD-399E-715630772F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26CACC-55CD-1541-F02E-7F40FF7BD380}"/>
              </a:ext>
            </a:extLst>
          </p:cNvPr>
          <p:cNvSpPr>
            <a:spLocks noGrp="1"/>
          </p:cNvSpPr>
          <p:nvPr>
            <p:ph type="title"/>
          </p:nvPr>
        </p:nvSpPr>
        <p:spPr>
          <a:xfrm>
            <a:off x="1938894" y="2418550"/>
            <a:ext cx="8873885" cy="1689952"/>
          </a:xfrm>
        </p:spPr>
        <p:txBody>
          <a:bodyPr>
            <a:noAutofit/>
          </a:bodyPr>
          <a:lstStyle/>
          <a:p>
            <a:pPr algn="ctr"/>
            <a:r>
              <a:rPr lang="en-GB" sz="3200" b="1" dirty="0">
                <a:solidFill>
                  <a:schemeClr val="accent1"/>
                </a:solidFill>
                <a:latin typeface="Calibri" panose="020F0502020204030204" pitchFamily="34" charset="0"/>
                <a:ea typeface="Calibri" panose="020F0502020204030204" pitchFamily="34" charset="0"/>
                <a:cs typeface="Calibri" panose="020F0502020204030204" pitchFamily="34" charset="0"/>
              </a:rPr>
              <a:t>Results from a double-blinded, placebo-controlled, randomised trial of presumptive treatment of asymptomatic children 3-5 years in Cameroon: Unpacking the clinical effects of parasite resistance to SP and SPAQ</a:t>
            </a:r>
            <a:endParaRPr lang="en-US" sz="32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63D566CF-C943-CACD-2C95-1BD95C0E5014}"/>
              </a:ext>
            </a:extLst>
          </p:cNvPr>
          <p:cNvSpPr/>
          <p:nvPr/>
        </p:nvSpPr>
        <p:spPr>
          <a:xfrm>
            <a:off x="0" y="6622254"/>
            <a:ext cx="12232267" cy="231717"/>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 pie chart&#10;&#10;Description automatically generated">
            <a:extLst>
              <a:ext uri="{FF2B5EF4-FFF2-40B4-BE49-F238E27FC236}">
                <a16:creationId xmlns:a16="http://schemas.microsoft.com/office/drawing/2014/main" id="{50326916-FCA6-5E82-5BBA-7C4143AB3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592" y="1225317"/>
            <a:ext cx="1341523" cy="1271791"/>
          </a:xfrm>
          <a:prstGeom prst="rect">
            <a:avLst/>
          </a:prstGeom>
        </p:spPr>
      </p:pic>
      <p:sp>
        <p:nvSpPr>
          <p:cNvPr id="7" name="TextBox 6">
            <a:extLst>
              <a:ext uri="{FF2B5EF4-FFF2-40B4-BE49-F238E27FC236}">
                <a16:creationId xmlns:a16="http://schemas.microsoft.com/office/drawing/2014/main" id="{2D615B2A-042D-D3C5-2705-A9553148FBEB}"/>
              </a:ext>
            </a:extLst>
          </p:cNvPr>
          <p:cNvSpPr txBox="1"/>
          <p:nvPr/>
        </p:nvSpPr>
        <p:spPr>
          <a:xfrm>
            <a:off x="412592" y="4932072"/>
            <a:ext cx="5462428" cy="1077218"/>
          </a:xfrm>
          <a:prstGeom prst="rect">
            <a:avLst/>
          </a:prstGeom>
          <a:noFill/>
        </p:spPr>
        <p:txBody>
          <a:bodyPr wrap="square" rtlCol="0">
            <a:spAutoFit/>
          </a:bodyPr>
          <a:lstStyle/>
          <a:p>
            <a:r>
              <a:rPr lang="en-GB" sz="1600" b="1" dirty="0">
                <a:solidFill>
                  <a:schemeClr val="bg2">
                    <a:lumMod val="25000"/>
                  </a:schemeClr>
                </a:solidFill>
              </a:rPr>
              <a:t>R. Matthew Chico, PhD, MPH</a:t>
            </a:r>
            <a:endParaRPr lang="en-GB" sz="1600" dirty="0">
              <a:solidFill>
                <a:schemeClr val="bg2">
                  <a:lumMod val="25000"/>
                </a:schemeClr>
              </a:solidFill>
            </a:endParaRPr>
          </a:p>
          <a:p>
            <a:r>
              <a:rPr lang="en-GB" sz="1600" dirty="0"/>
              <a:t>Professor of Global Health &amp; Infectious Diseases</a:t>
            </a:r>
          </a:p>
          <a:p>
            <a:r>
              <a:rPr lang="en-GB" sz="1600" dirty="0"/>
              <a:t>Department of Disease Control</a:t>
            </a:r>
          </a:p>
          <a:p>
            <a:r>
              <a:rPr lang="en-GB" sz="1600" dirty="0"/>
              <a:t>London School of Hygiene &amp; Tropical Medicine</a:t>
            </a:r>
          </a:p>
        </p:txBody>
      </p:sp>
      <p:sp>
        <p:nvSpPr>
          <p:cNvPr id="8" name="TextBox 7">
            <a:extLst>
              <a:ext uri="{FF2B5EF4-FFF2-40B4-BE49-F238E27FC236}">
                <a16:creationId xmlns:a16="http://schemas.microsoft.com/office/drawing/2014/main" id="{E998E943-0F0D-0126-2577-057798314AF1}"/>
              </a:ext>
            </a:extLst>
          </p:cNvPr>
          <p:cNvSpPr txBox="1"/>
          <p:nvPr/>
        </p:nvSpPr>
        <p:spPr>
          <a:xfrm>
            <a:off x="586329" y="526186"/>
            <a:ext cx="11019342" cy="1292662"/>
          </a:xfrm>
          <a:prstGeom prst="rect">
            <a:avLst/>
          </a:prstGeom>
          <a:noFill/>
        </p:spPr>
        <p:txBody>
          <a:bodyPr wrap="square" rtlCol="0">
            <a:spAutoFit/>
          </a:bodyPr>
          <a:lstStyle/>
          <a:p>
            <a:pPr algn="ctr"/>
            <a:r>
              <a:rPr lang="en-US" sz="2000" b="1" dirty="0"/>
              <a:t>Joint Annual Meetings of the SMC Alliance and the Alliance for Malaria Prevention</a:t>
            </a:r>
          </a:p>
          <a:p>
            <a:pPr algn="ctr"/>
            <a:r>
              <a:rPr lang="en-GB" sz="2000" b="1" dirty="0">
                <a:solidFill>
                  <a:schemeClr val="bg1">
                    <a:lumMod val="65000"/>
                  </a:schemeClr>
                </a:solidFill>
              </a:rPr>
              <a:t> Kampala, Uganda </a:t>
            </a:r>
          </a:p>
          <a:p>
            <a:pPr algn="ctr"/>
            <a:r>
              <a:rPr lang="en-GB" sz="2000" b="1" dirty="0">
                <a:solidFill>
                  <a:schemeClr val="bg1">
                    <a:lumMod val="65000"/>
                  </a:schemeClr>
                </a:solidFill>
              </a:rPr>
              <a:t>24-27 February 2026 </a:t>
            </a:r>
            <a:endParaRPr lang="en-US" sz="2000" b="1" dirty="0">
              <a:solidFill>
                <a:schemeClr val="bg1">
                  <a:lumMod val="65000"/>
                </a:schemeClr>
              </a:solidFill>
            </a:endParaRPr>
          </a:p>
          <a:p>
            <a:pPr algn="ctr"/>
            <a:endParaRPr lang="en-GB" b="1" dirty="0"/>
          </a:p>
        </p:txBody>
      </p:sp>
      <p:grpSp>
        <p:nvGrpSpPr>
          <p:cNvPr id="6" name="Group 5">
            <a:extLst>
              <a:ext uri="{FF2B5EF4-FFF2-40B4-BE49-F238E27FC236}">
                <a16:creationId xmlns:a16="http://schemas.microsoft.com/office/drawing/2014/main" id="{8D8A21BD-E0DB-9CBA-615A-BB5E486327BB}"/>
              </a:ext>
            </a:extLst>
          </p:cNvPr>
          <p:cNvGrpSpPr/>
          <p:nvPr/>
        </p:nvGrpSpPr>
        <p:grpSpPr>
          <a:xfrm>
            <a:off x="5772150" y="5086584"/>
            <a:ext cx="5189221" cy="768193"/>
            <a:chOff x="5772150" y="5086584"/>
            <a:chExt cx="5189221" cy="768193"/>
          </a:xfrm>
        </p:grpSpPr>
        <p:grpSp>
          <p:nvGrpSpPr>
            <p:cNvPr id="19" name="Group 18">
              <a:extLst>
                <a:ext uri="{FF2B5EF4-FFF2-40B4-BE49-F238E27FC236}">
                  <a16:creationId xmlns:a16="http://schemas.microsoft.com/office/drawing/2014/main" id="{3E20E0FE-7BC1-83AF-04EA-9330711A61D2}"/>
                </a:ext>
              </a:extLst>
            </p:cNvPr>
            <p:cNvGrpSpPr/>
            <p:nvPr/>
          </p:nvGrpSpPr>
          <p:grpSpPr>
            <a:xfrm>
              <a:off x="5772150" y="5086584"/>
              <a:ext cx="4424904" cy="768193"/>
              <a:chOff x="4485071" y="6110312"/>
              <a:chExt cx="4280040" cy="707038"/>
            </a:xfrm>
          </p:grpSpPr>
          <p:pic>
            <p:nvPicPr>
              <p:cNvPr id="15" name="Picture 14" descr="A green and orange rectangles&#10;&#10;AI-generated content may be incorrect.">
                <a:extLst>
                  <a:ext uri="{FF2B5EF4-FFF2-40B4-BE49-F238E27FC236}">
                    <a16:creationId xmlns:a16="http://schemas.microsoft.com/office/drawing/2014/main" id="{377EB185-87C1-E3AC-A511-604D37C960ED}"/>
                  </a:ext>
                </a:extLst>
              </p:cNvPr>
              <p:cNvPicPr>
                <a:picLocks noChangeAspect="1"/>
              </p:cNvPicPr>
              <p:nvPr/>
            </p:nvPicPr>
            <p:blipFill>
              <a:blip r:embed="rId4"/>
              <a:stretch>
                <a:fillRect/>
              </a:stretch>
            </p:blipFill>
            <p:spPr>
              <a:xfrm>
                <a:off x="5935311" y="6110312"/>
                <a:ext cx="687861" cy="687861"/>
              </a:xfrm>
              <a:prstGeom prst="rect">
                <a:avLst/>
              </a:prstGeom>
            </p:spPr>
          </p:pic>
          <p:pic>
            <p:nvPicPr>
              <p:cNvPr id="16" name="Picture 15" descr="A black and white logo&#10;&#10;AI-generated content may be incorrect.">
                <a:extLst>
                  <a:ext uri="{FF2B5EF4-FFF2-40B4-BE49-F238E27FC236}">
                    <a16:creationId xmlns:a16="http://schemas.microsoft.com/office/drawing/2014/main" id="{7DBF468E-DAC6-8B34-F50E-1695147FBE88}"/>
                  </a:ext>
                </a:extLst>
              </p:cNvPr>
              <p:cNvPicPr>
                <a:picLocks noChangeAspect="1"/>
              </p:cNvPicPr>
              <p:nvPr/>
            </p:nvPicPr>
            <p:blipFill>
              <a:blip r:embed="rId5"/>
              <a:stretch>
                <a:fillRect/>
              </a:stretch>
            </p:blipFill>
            <p:spPr>
              <a:xfrm>
                <a:off x="6805279" y="6173125"/>
                <a:ext cx="1091000" cy="572531"/>
              </a:xfrm>
              <a:prstGeom prst="rect">
                <a:avLst/>
              </a:prstGeom>
            </p:spPr>
          </p:pic>
          <p:pic>
            <p:nvPicPr>
              <p:cNvPr id="17" name="Picture 16" descr="A logo of a book and shield&#10;&#10;AI-generated content may be incorrect.">
                <a:extLst>
                  <a:ext uri="{FF2B5EF4-FFF2-40B4-BE49-F238E27FC236}">
                    <a16:creationId xmlns:a16="http://schemas.microsoft.com/office/drawing/2014/main" id="{F532AD2D-140A-A367-566C-7D49D44904EE}"/>
                  </a:ext>
                </a:extLst>
              </p:cNvPr>
              <p:cNvPicPr>
                <a:picLocks noChangeAspect="1"/>
              </p:cNvPicPr>
              <p:nvPr/>
            </p:nvPicPr>
            <p:blipFill>
              <a:blip r:embed="rId6"/>
              <a:stretch>
                <a:fillRect/>
              </a:stretch>
            </p:blipFill>
            <p:spPr>
              <a:xfrm>
                <a:off x="8058073" y="6110312"/>
                <a:ext cx="707038" cy="707038"/>
              </a:xfrm>
              <a:prstGeom prst="rect">
                <a:avLst/>
              </a:prstGeom>
            </p:spPr>
          </p:pic>
          <p:pic>
            <p:nvPicPr>
              <p:cNvPr id="18" name="Picture 17" descr="A blue text on a white background&#10;&#10;AI-generated content may be incorrect.">
                <a:extLst>
                  <a:ext uri="{FF2B5EF4-FFF2-40B4-BE49-F238E27FC236}">
                    <a16:creationId xmlns:a16="http://schemas.microsoft.com/office/drawing/2014/main" id="{AEE00704-0B2B-B110-1781-4491FACE991A}"/>
                  </a:ext>
                </a:extLst>
              </p:cNvPr>
              <p:cNvPicPr>
                <a:picLocks noChangeAspect="1"/>
              </p:cNvPicPr>
              <p:nvPr/>
            </p:nvPicPr>
            <p:blipFill>
              <a:blip r:embed="rId7"/>
              <a:stretch>
                <a:fillRect/>
              </a:stretch>
            </p:blipFill>
            <p:spPr>
              <a:xfrm>
                <a:off x="4485071" y="6235816"/>
                <a:ext cx="1185666" cy="443959"/>
              </a:xfrm>
              <a:prstGeom prst="rect">
                <a:avLst/>
              </a:prstGeom>
            </p:spPr>
          </p:pic>
        </p:grpSp>
        <p:pic>
          <p:nvPicPr>
            <p:cNvPr id="4" name="Picture 3" descr="A red circle with a black text and a crown&#10;&#10;AI-generated content may be incorrect.">
              <a:extLst>
                <a:ext uri="{FF2B5EF4-FFF2-40B4-BE49-F238E27FC236}">
                  <a16:creationId xmlns:a16="http://schemas.microsoft.com/office/drawing/2014/main" id="{9DD05D81-48E0-A515-8141-296EA41C0AAA}"/>
                </a:ext>
              </a:extLst>
            </p:cNvPr>
            <p:cNvPicPr>
              <a:picLocks noChangeAspect="1"/>
            </p:cNvPicPr>
            <p:nvPr/>
          </p:nvPicPr>
          <p:blipFill>
            <a:blip r:embed="rId8"/>
            <a:stretch>
              <a:fillRect/>
            </a:stretch>
          </p:blipFill>
          <p:spPr>
            <a:xfrm>
              <a:off x="10352895" y="5134116"/>
              <a:ext cx="608476" cy="608476"/>
            </a:xfrm>
            <a:prstGeom prst="rect">
              <a:avLst/>
            </a:prstGeom>
          </p:spPr>
        </p:pic>
      </p:grpSp>
    </p:spTree>
    <p:extLst>
      <p:ext uri="{BB962C8B-B14F-4D97-AF65-F5344CB8AC3E}">
        <p14:creationId xmlns:p14="http://schemas.microsoft.com/office/powerpoint/2010/main" val="231737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2C90912-C030-706F-919A-2F2F563835F7}"/>
              </a:ext>
            </a:extLst>
          </p:cNvPr>
          <p:cNvGraphicFramePr>
            <a:graphicFrameLocks noGrp="1"/>
          </p:cNvGraphicFramePr>
          <p:nvPr/>
        </p:nvGraphicFramePr>
        <p:xfrm>
          <a:off x="538973" y="1577358"/>
          <a:ext cx="11255630" cy="1301299"/>
        </p:xfrm>
        <a:graphic>
          <a:graphicData uri="http://schemas.openxmlformats.org/drawingml/2006/table">
            <a:tbl>
              <a:tblPr firstRow="1" bandRow="1"/>
              <a:tblGrid>
                <a:gridCol w="1451873">
                  <a:extLst>
                    <a:ext uri="{9D8B030D-6E8A-4147-A177-3AD203B41FA5}">
                      <a16:colId xmlns:a16="http://schemas.microsoft.com/office/drawing/2014/main" val="270394788"/>
                    </a:ext>
                  </a:extLst>
                </a:gridCol>
                <a:gridCol w="9803757">
                  <a:extLst>
                    <a:ext uri="{9D8B030D-6E8A-4147-A177-3AD203B41FA5}">
                      <a16:colId xmlns:a16="http://schemas.microsoft.com/office/drawing/2014/main" val="1480082630"/>
                    </a:ext>
                  </a:extLst>
                </a:gridCol>
              </a:tblGrid>
              <a:tr h="711262">
                <a:tc>
                  <a:txBody>
                    <a:bodyPr/>
                    <a:lstStyle>
                      <a:lvl1pPr marL="0" algn="l" defTabSz="914400" rtl="0" eaLnBrk="1" latinLnBrk="0" hangingPunct="1">
                        <a:defRPr sz="1800" b="1" kern="1200">
                          <a:solidFill>
                            <a:schemeClr val="lt1"/>
                          </a:solidFill>
                          <a:latin typeface="Roboto Light"/>
                          <a:ea typeface="Roboto"/>
                        </a:defRPr>
                      </a:lvl1pPr>
                      <a:lvl2pPr marL="457200" algn="l" defTabSz="914400" rtl="0" eaLnBrk="1" latinLnBrk="0" hangingPunct="1">
                        <a:defRPr sz="1800" b="1" kern="1200">
                          <a:solidFill>
                            <a:schemeClr val="lt1"/>
                          </a:solidFill>
                          <a:latin typeface="Roboto Light"/>
                          <a:ea typeface="Roboto"/>
                        </a:defRPr>
                      </a:lvl2pPr>
                      <a:lvl3pPr marL="914400" algn="l" defTabSz="914400" rtl="0" eaLnBrk="1" latinLnBrk="0" hangingPunct="1">
                        <a:defRPr sz="1800" b="1" kern="1200">
                          <a:solidFill>
                            <a:schemeClr val="lt1"/>
                          </a:solidFill>
                          <a:latin typeface="Roboto Light"/>
                          <a:ea typeface="Roboto"/>
                        </a:defRPr>
                      </a:lvl3pPr>
                      <a:lvl4pPr marL="1371600" algn="l" defTabSz="914400" rtl="0" eaLnBrk="1" latinLnBrk="0" hangingPunct="1">
                        <a:defRPr sz="1800" b="1" kern="1200">
                          <a:solidFill>
                            <a:schemeClr val="lt1"/>
                          </a:solidFill>
                          <a:latin typeface="Roboto Light"/>
                          <a:ea typeface="Roboto"/>
                        </a:defRPr>
                      </a:lvl4pPr>
                      <a:lvl5pPr marL="1828800" algn="l" defTabSz="914400" rtl="0" eaLnBrk="1" latinLnBrk="0" hangingPunct="1">
                        <a:defRPr sz="1800" b="1" kern="1200">
                          <a:solidFill>
                            <a:schemeClr val="lt1"/>
                          </a:solidFill>
                          <a:latin typeface="Roboto Light"/>
                          <a:ea typeface="Roboto"/>
                        </a:defRPr>
                      </a:lvl5pPr>
                      <a:lvl6pPr marL="2286000" algn="l" defTabSz="914400" rtl="0" eaLnBrk="1" latinLnBrk="0" hangingPunct="1">
                        <a:defRPr sz="1800" b="1" kern="1200">
                          <a:solidFill>
                            <a:schemeClr val="lt1"/>
                          </a:solidFill>
                          <a:latin typeface="Roboto Light"/>
                          <a:ea typeface="Roboto"/>
                        </a:defRPr>
                      </a:lvl6pPr>
                      <a:lvl7pPr marL="2743200" algn="l" defTabSz="914400" rtl="0" eaLnBrk="1" latinLnBrk="0" hangingPunct="1">
                        <a:defRPr sz="1800" b="1" kern="1200">
                          <a:solidFill>
                            <a:schemeClr val="lt1"/>
                          </a:solidFill>
                          <a:latin typeface="Roboto Light"/>
                          <a:ea typeface="Roboto"/>
                        </a:defRPr>
                      </a:lvl7pPr>
                      <a:lvl8pPr marL="3200400" algn="l" defTabSz="914400" rtl="0" eaLnBrk="1" latinLnBrk="0" hangingPunct="1">
                        <a:defRPr sz="1800" b="1" kern="1200">
                          <a:solidFill>
                            <a:schemeClr val="lt1"/>
                          </a:solidFill>
                          <a:latin typeface="Roboto Light"/>
                          <a:ea typeface="Roboto"/>
                        </a:defRPr>
                      </a:lvl8pPr>
                      <a:lvl9pPr marL="3657600" algn="l" defTabSz="914400" rtl="0" eaLnBrk="1" latinLnBrk="0" hangingPunct="1">
                        <a:defRPr sz="1800" b="1" kern="1200">
                          <a:solidFill>
                            <a:schemeClr val="lt1"/>
                          </a:solidFill>
                          <a:latin typeface="Roboto Light"/>
                          <a:ea typeface="Roboto"/>
                        </a:defRPr>
                      </a:lvl9pPr>
                    </a:lstStyle>
                    <a:p>
                      <a:pPr algn="l"/>
                      <a:endParaRPr lang="en-GB" sz="1600">
                        <a:solidFill>
                          <a:schemeClr val="accent5">
                            <a:lumMod val="50000"/>
                          </a:schemeClr>
                        </a:solidFill>
                        <a:latin typeface="Poppins" panose="00000500000000000000" pitchFamily="2" charset="0"/>
                        <a:cs typeface="Poppins" panose="00000500000000000000" pitchFamily="2" charset="0"/>
                      </a:endParaRPr>
                    </a:p>
                  </a:txBody>
                  <a:tcP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Roboto Light"/>
                          <a:ea typeface="Roboto"/>
                        </a:defRPr>
                      </a:lvl1pPr>
                      <a:lvl2pPr marL="457200" algn="l" defTabSz="914400" rtl="0" eaLnBrk="1" latinLnBrk="0" hangingPunct="1">
                        <a:defRPr sz="1800" b="1" kern="1200">
                          <a:solidFill>
                            <a:schemeClr val="lt1"/>
                          </a:solidFill>
                          <a:latin typeface="Roboto Light"/>
                          <a:ea typeface="Roboto"/>
                        </a:defRPr>
                      </a:lvl2pPr>
                      <a:lvl3pPr marL="914400" algn="l" defTabSz="914400" rtl="0" eaLnBrk="1" latinLnBrk="0" hangingPunct="1">
                        <a:defRPr sz="1800" b="1" kern="1200">
                          <a:solidFill>
                            <a:schemeClr val="lt1"/>
                          </a:solidFill>
                          <a:latin typeface="Roboto Light"/>
                          <a:ea typeface="Roboto"/>
                        </a:defRPr>
                      </a:lvl3pPr>
                      <a:lvl4pPr marL="1371600" algn="l" defTabSz="914400" rtl="0" eaLnBrk="1" latinLnBrk="0" hangingPunct="1">
                        <a:defRPr sz="1800" b="1" kern="1200">
                          <a:solidFill>
                            <a:schemeClr val="lt1"/>
                          </a:solidFill>
                          <a:latin typeface="Roboto Light"/>
                          <a:ea typeface="Roboto"/>
                        </a:defRPr>
                      </a:lvl4pPr>
                      <a:lvl5pPr marL="1828800" algn="l" defTabSz="914400" rtl="0" eaLnBrk="1" latinLnBrk="0" hangingPunct="1">
                        <a:defRPr sz="1800" b="1" kern="1200">
                          <a:solidFill>
                            <a:schemeClr val="lt1"/>
                          </a:solidFill>
                          <a:latin typeface="Roboto Light"/>
                          <a:ea typeface="Roboto"/>
                        </a:defRPr>
                      </a:lvl5pPr>
                      <a:lvl6pPr marL="2286000" algn="l" defTabSz="914400" rtl="0" eaLnBrk="1" latinLnBrk="0" hangingPunct="1">
                        <a:defRPr sz="1800" b="1" kern="1200">
                          <a:solidFill>
                            <a:schemeClr val="lt1"/>
                          </a:solidFill>
                          <a:latin typeface="Roboto Light"/>
                          <a:ea typeface="Roboto"/>
                        </a:defRPr>
                      </a:lvl6pPr>
                      <a:lvl7pPr marL="2743200" algn="l" defTabSz="914400" rtl="0" eaLnBrk="1" latinLnBrk="0" hangingPunct="1">
                        <a:defRPr sz="1800" b="1" kern="1200">
                          <a:solidFill>
                            <a:schemeClr val="lt1"/>
                          </a:solidFill>
                          <a:latin typeface="Roboto Light"/>
                          <a:ea typeface="Roboto"/>
                        </a:defRPr>
                      </a:lvl7pPr>
                      <a:lvl8pPr marL="3200400" algn="l" defTabSz="914400" rtl="0" eaLnBrk="1" latinLnBrk="0" hangingPunct="1">
                        <a:defRPr sz="1800" b="1" kern="1200">
                          <a:solidFill>
                            <a:schemeClr val="lt1"/>
                          </a:solidFill>
                          <a:latin typeface="Roboto Light"/>
                          <a:ea typeface="Roboto"/>
                        </a:defRPr>
                      </a:lvl8pPr>
                      <a:lvl9pPr marL="3657600" algn="l" defTabSz="914400" rtl="0" eaLnBrk="1" latinLnBrk="0" hangingPunct="1">
                        <a:defRPr sz="1800" b="1" kern="1200">
                          <a:solidFill>
                            <a:schemeClr val="lt1"/>
                          </a:solidFill>
                          <a:latin typeface="Roboto Light"/>
                          <a:ea typeface="Roboto"/>
                        </a:defRPr>
                      </a:lvl9pPr>
                    </a:lstStyle>
                    <a:p>
                      <a:pPr algn="l">
                        <a:lnSpc>
                          <a:spcPct val="100000"/>
                        </a:lnSpc>
                        <a:spcAft>
                          <a:spcPts val="0"/>
                        </a:spcAft>
                      </a:pPr>
                      <a:endParaRPr lang="en-US" sz="1600" b="0">
                        <a:solidFill>
                          <a:schemeClr val="tx1"/>
                        </a:solidFill>
                        <a:latin typeface="Poppins" panose="00000500000000000000" pitchFamily="2" charset="0"/>
                        <a:cs typeface="Poppins" panose="00000500000000000000" pitchFamily="2" charset="0"/>
                      </a:endParaRPr>
                    </a:p>
                  </a:txBody>
                  <a:tcP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7521510"/>
                  </a:ext>
                </a:extLst>
              </a:tr>
              <a:tr h="590037">
                <a:tc>
                  <a:txBody>
                    <a:bodyPr/>
                    <a:lstStyle>
                      <a:lvl1pPr marL="0" algn="l" defTabSz="914400" rtl="0" eaLnBrk="1" latinLnBrk="0" hangingPunct="1">
                        <a:defRPr sz="1800" kern="1200">
                          <a:solidFill>
                            <a:schemeClr val="dk1"/>
                          </a:solidFill>
                          <a:latin typeface="Roboto Light"/>
                          <a:ea typeface="Roboto"/>
                        </a:defRPr>
                      </a:lvl1pPr>
                      <a:lvl2pPr marL="457200" algn="l" defTabSz="914400" rtl="0" eaLnBrk="1" latinLnBrk="0" hangingPunct="1">
                        <a:defRPr sz="1800" kern="1200">
                          <a:solidFill>
                            <a:schemeClr val="dk1"/>
                          </a:solidFill>
                          <a:latin typeface="Roboto Light"/>
                          <a:ea typeface="Roboto"/>
                        </a:defRPr>
                      </a:lvl2pPr>
                      <a:lvl3pPr marL="914400" algn="l" defTabSz="914400" rtl="0" eaLnBrk="1" latinLnBrk="0" hangingPunct="1">
                        <a:defRPr sz="1800" kern="1200">
                          <a:solidFill>
                            <a:schemeClr val="dk1"/>
                          </a:solidFill>
                          <a:latin typeface="Roboto Light"/>
                          <a:ea typeface="Roboto"/>
                        </a:defRPr>
                      </a:lvl3pPr>
                      <a:lvl4pPr marL="1371600" algn="l" defTabSz="914400" rtl="0" eaLnBrk="1" latinLnBrk="0" hangingPunct="1">
                        <a:defRPr sz="1800" kern="1200">
                          <a:solidFill>
                            <a:schemeClr val="dk1"/>
                          </a:solidFill>
                          <a:latin typeface="Roboto Light"/>
                          <a:ea typeface="Roboto"/>
                        </a:defRPr>
                      </a:lvl4pPr>
                      <a:lvl5pPr marL="1828800" algn="l" defTabSz="914400" rtl="0" eaLnBrk="1" latinLnBrk="0" hangingPunct="1">
                        <a:defRPr sz="1800" kern="1200">
                          <a:solidFill>
                            <a:schemeClr val="dk1"/>
                          </a:solidFill>
                          <a:latin typeface="Roboto Light"/>
                          <a:ea typeface="Roboto"/>
                        </a:defRPr>
                      </a:lvl5pPr>
                      <a:lvl6pPr marL="2286000" algn="l" defTabSz="914400" rtl="0" eaLnBrk="1" latinLnBrk="0" hangingPunct="1">
                        <a:defRPr sz="1800" kern="1200">
                          <a:solidFill>
                            <a:schemeClr val="dk1"/>
                          </a:solidFill>
                          <a:latin typeface="Roboto Light"/>
                          <a:ea typeface="Roboto"/>
                        </a:defRPr>
                      </a:lvl6pPr>
                      <a:lvl7pPr marL="2743200" algn="l" defTabSz="914400" rtl="0" eaLnBrk="1" latinLnBrk="0" hangingPunct="1">
                        <a:defRPr sz="1800" kern="1200">
                          <a:solidFill>
                            <a:schemeClr val="dk1"/>
                          </a:solidFill>
                          <a:latin typeface="Roboto Light"/>
                          <a:ea typeface="Roboto"/>
                        </a:defRPr>
                      </a:lvl7pPr>
                      <a:lvl8pPr marL="3200400" algn="l" defTabSz="914400" rtl="0" eaLnBrk="1" latinLnBrk="0" hangingPunct="1">
                        <a:defRPr sz="1800" kern="1200">
                          <a:solidFill>
                            <a:schemeClr val="dk1"/>
                          </a:solidFill>
                          <a:latin typeface="Roboto Light"/>
                          <a:ea typeface="Roboto"/>
                        </a:defRPr>
                      </a:lvl8pPr>
                      <a:lvl9pPr marL="3657600" algn="l" defTabSz="914400" rtl="0" eaLnBrk="1" latinLnBrk="0" hangingPunct="1">
                        <a:defRPr sz="1800" kern="1200">
                          <a:solidFill>
                            <a:schemeClr val="dk1"/>
                          </a:solidFill>
                          <a:latin typeface="Roboto Light"/>
                          <a:ea typeface="Roboto"/>
                        </a:defRPr>
                      </a:lvl9pPr>
                    </a:lstStyle>
                    <a:p>
                      <a:pPr algn="l"/>
                      <a:endParaRPr lang="en-GB" sz="1600">
                        <a:solidFill>
                          <a:schemeClr val="accent5">
                            <a:lumMod val="50000"/>
                          </a:schemeClr>
                        </a:solidFill>
                        <a:latin typeface="Poppins" panose="00000500000000000000" pitchFamily="2" charset="0"/>
                        <a:cs typeface="Poppins" panose="00000500000000000000" pitchFamily="2" charset="0"/>
                      </a:endParaRPr>
                    </a:p>
                  </a:txBody>
                  <a:tcPr>
                    <a:lnL w="381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Roboto Light"/>
                          <a:ea typeface="Roboto"/>
                        </a:defRPr>
                      </a:lvl1pPr>
                      <a:lvl2pPr marL="457200" algn="l" defTabSz="914400" rtl="0" eaLnBrk="1" latinLnBrk="0" hangingPunct="1">
                        <a:defRPr sz="1800" kern="1200">
                          <a:solidFill>
                            <a:schemeClr val="dk1"/>
                          </a:solidFill>
                          <a:latin typeface="Roboto Light"/>
                          <a:ea typeface="Roboto"/>
                        </a:defRPr>
                      </a:lvl2pPr>
                      <a:lvl3pPr marL="914400" algn="l" defTabSz="914400" rtl="0" eaLnBrk="1" latinLnBrk="0" hangingPunct="1">
                        <a:defRPr sz="1800" kern="1200">
                          <a:solidFill>
                            <a:schemeClr val="dk1"/>
                          </a:solidFill>
                          <a:latin typeface="Roboto Light"/>
                          <a:ea typeface="Roboto"/>
                        </a:defRPr>
                      </a:lvl3pPr>
                      <a:lvl4pPr marL="1371600" algn="l" defTabSz="914400" rtl="0" eaLnBrk="1" latinLnBrk="0" hangingPunct="1">
                        <a:defRPr sz="1800" kern="1200">
                          <a:solidFill>
                            <a:schemeClr val="dk1"/>
                          </a:solidFill>
                          <a:latin typeface="Roboto Light"/>
                          <a:ea typeface="Roboto"/>
                        </a:defRPr>
                      </a:lvl4pPr>
                      <a:lvl5pPr marL="1828800" algn="l" defTabSz="914400" rtl="0" eaLnBrk="1" latinLnBrk="0" hangingPunct="1">
                        <a:defRPr sz="1800" kern="1200">
                          <a:solidFill>
                            <a:schemeClr val="dk1"/>
                          </a:solidFill>
                          <a:latin typeface="Roboto Light"/>
                          <a:ea typeface="Roboto"/>
                        </a:defRPr>
                      </a:lvl5pPr>
                      <a:lvl6pPr marL="2286000" algn="l" defTabSz="914400" rtl="0" eaLnBrk="1" latinLnBrk="0" hangingPunct="1">
                        <a:defRPr sz="1800" kern="1200">
                          <a:solidFill>
                            <a:schemeClr val="dk1"/>
                          </a:solidFill>
                          <a:latin typeface="Roboto Light"/>
                          <a:ea typeface="Roboto"/>
                        </a:defRPr>
                      </a:lvl6pPr>
                      <a:lvl7pPr marL="2743200" algn="l" defTabSz="914400" rtl="0" eaLnBrk="1" latinLnBrk="0" hangingPunct="1">
                        <a:defRPr sz="1800" kern="1200">
                          <a:solidFill>
                            <a:schemeClr val="dk1"/>
                          </a:solidFill>
                          <a:latin typeface="Roboto Light"/>
                          <a:ea typeface="Roboto"/>
                        </a:defRPr>
                      </a:lvl7pPr>
                      <a:lvl8pPr marL="3200400" algn="l" defTabSz="914400" rtl="0" eaLnBrk="1" latinLnBrk="0" hangingPunct="1">
                        <a:defRPr sz="1800" kern="1200">
                          <a:solidFill>
                            <a:schemeClr val="dk1"/>
                          </a:solidFill>
                          <a:latin typeface="Roboto Light"/>
                          <a:ea typeface="Roboto"/>
                        </a:defRPr>
                      </a:lvl8pPr>
                      <a:lvl9pPr marL="3657600" algn="l" defTabSz="914400" rtl="0" eaLnBrk="1" latinLnBrk="0" hangingPunct="1">
                        <a:defRPr sz="1800" kern="1200">
                          <a:solidFill>
                            <a:schemeClr val="dk1"/>
                          </a:solidFill>
                          <a:latin typeface="Roboto Light"/>
                          <a:ea typeface="Roboto"/>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US" sz="300" b="0">
                        <a:solidFill>
                          <a:schemeClr val="tx1"/>
                        </a:solidFill>
                        <a:latin typeface="Poppins" panose="00000500000000000000" pitchFamily="2" charset="0"/>
                        <a:cs typeface="Poppins" panose="00000500000000000000" pitchFamily="2" charset="0"/>
                      </a:endParaRPr>
                    </a:p>
                  </a:txBody>
                  <a:tcPr>
                    <a:lnL w="12700" cmpd="sng">
                      <a:noFill/>
                    </a:lnL>
                    <a:lnR w="381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32956781"/>
                  </a:ext>
                </a:extLst>
              </a:tr>
            </a:tbl>
          </a:graphicData>
        </a:graphic>
      </p:graphicFrame>
      <p:sp>
        <p:nvSpPr>
          <p:cNvPr id="3" name="TextBox 2">
            <a:extLst>
              <a:ext uri="{FF2B5EF4-FFF2-40B4-BE49-F238E27FC236}">
                <a16:creationId xmlns:a16="http://schemas.microsoft.com/office/drawing/2014/main" id="{BAA1679A-D145-D00E-1328-A51B9A966658}"/>
              </a:ext>
            </a:extLst>
          </p:cNvPr>
          <p:cNvSpPr txBox="1"/>
          <p:nvPr/>
        </p:nvSpPr>
        <p:spPr>
          <a:xfrm>
            <a:off x="8704162" y="5058137"/>
            <a:ext cx="184731" cy="369332"/>
          </a:xfrm>
          <a:prstGeom prst="rect">
            <a:avLst/>
          </a:prstGeom>
          <a:noFill/>
        </p:spPr>
        <p:txBody>
          <a:bodyPr wrap="none" rtlCol="0">
            <a:spAutoFit/>
          </a:bodyPr>
          <a:lstStyle/>
          <a:p>
            <a:endParaRPr lang="en-GB"/>
          </a:p>
        </p:txBody>
      </p:sp>
      <p:graphicFrame>
        <p:nvGraphicFramePr>
          <p:cNvPr id="5" name="Table 4">
            <a:extLst>
              <a:ext uri="{FF2B5EF4-FFF2-40B4-BE49-F238E27FC236}">
                <a16:creationId xmlns:a16="http://schemas.microsoft.com/office/drawing/2014/main" id="{DC2F4B6C-829C-562D-9F43-4DF81AE42BA7}"/>
              </a:ext>
            </a:extLst>
          </p:cNvPr>
          <p:cNvGraphicFramePr>
            <a:graphicFrameLocks noGrp="1"/>
          </p:cNvGraphicFramePr>
          <p:nvPr/>
        </p:nvGraphicFramePr>
        <p:xfrm>
          <a:off x="720458" y="1678611"/>
          <a:ext cx="10944815" cy="4614613"/>
        </p:xfrm>
        <a:graphic>
          <a:graphicData uri="http://schemas.openxmlformats.org/drawingml/2006/table">
            <a:tbl>
              <a:tblPr firstRow="1" bandRow="1"/>
              <a:tblGrid>
                <a:gridCol w="2440753">
                  <a:extLst>
                    <a:ext uri="{9D8B030D-6E8A-4147-A177-3AD203B41FA5}">
                      <a16:colId xmlns:a16="http://schemas.microsoft.com/office/drawing/2014/main" val="4059383433"/>
                    </a:ext>
                  </a:extLst>
                </a:gridCol>
                <a:gridCol w="8504062">
                  <a:extLst>
                    <a:ext uri="{9D8B030D-6E8A-4147-A177-3AD203B41FA5}">
                      <a16:colId xmlns:a16="http://schemas.microsoft.com/office/drawing/2014/main" val="4123751206"/>
                    </a:ext>
                  </a:extLst>
                </a:gridCol>
              </a:tblGrid>
              <a:tr h="671501">
                <a:tc>
                  <a:txBody>
                    <a:bodyPr/>
                    <a:lstStyle>
                      <a:lvl1pPr marL="0" algn="l" defTabSz="914400" rtl="0" eaLnBrk="1" latinLnBrk="0" hangingPunct="1">
                        <a:defRPr sz="1800" b="1" kern="1200">
                          <a:solidFill>
                            <a:schemeClr val="lt1"/>
                          </a:solidFill>
                          <a:latin typeface="Roboto Light"/>
                          <a:ea typeface="Roboto"/>
                        </a:defRPr>
                      </a:lvl1pPr>
                      <a:lvl2pPr marL="457200" algn="l" defTabSz="914400" rtl="0" eaLnBrk="1" latinLnBrk="0" hangingPunct="1">
                        <a:defRPr sz="1800" b="1" kern="1200">
                          <a:solidFill>
                            <a:schemeClr val="lt1"/>
                          </a:solidFill>
                          <a:latin typeface="Roboto Light"/>
                          <a:ea typeface="Roboto"/>
                        </a:defRPr>
                      </a:lvl2pPr>
                      <a:lvl3pPr marL="914400" algn="l" defTabSz="914400" rtl="0" eaLnBrk="1" latinLnBrk="0" hangingPunct="1">
                        <a:defRPr sz="1800" b="1" kern="1200">
                          <a:solidFill>
                            <a:schemeClr val="lt1"/>
                          </a:solidFill>
                          <a:latin typeface="Roboto Light"/>
                          <a:ea typeface="Roboto"/>
                        </a:defRPr>
                      </a:lvl3pPr>
                      <a:lvl4pPr marL="1371600" algn="l" defTabSz="914400" rtl="0" eaLnBrk="1" latinLnBrk="0" hangingPunct="1">
                        <a:defRPr sz="1800" b="1" kern="1200">
                          <a:solidFill>
                            <a:schemeClr val="lt1"/>
                          </a:solidFill>
                          <a:latin typeface="Roboto Light"/>
                          <a:ea typeface="Roboto"/>
                        </a:defRPr>
                      </a:lvl4pPr>
                      <a:lvl5pPr marL="1828800" algn="l" defTabSz="914400" rtl="0" eaLnBrk="1" latinLnBrk="0" hangingPunct="1">
                        <a:defRPr sz="1800" b="1" kern="1200">
                          <a:solidFill>
                            <a:schemeClr val="lt1"/>
                          </a:solidFill>
                          <a:latin typeface="Roboto Light"/>
                          <a:ea typeface="Roboto"/>
                        </a:defRPr>
                      </a:lvl5pPr>
                      <a:lvl6pPr marL="2286000" algn="l" defTabSz="914400" rtl="0" eaLnBrk="1" latinLnBrk="0" hangingPunct="1">
                        <a:defRPr sz="1800" b="1" kern="1200">
                          <a:solidFill>
                            <a:schemeClr val="lt1"/>
                          </a:solidFill>
                          <a:latin typeface="Roboto Light"/>
                          <a:ea typeface="Roboto"/>
                        </a:defRPr>
                      </a:lvl6pPr>
                      <a:lvl7pPr marL="2743200" algn="l" defTabSz="914400" rtl="0" eaLnBrk="1" latinLnBrk="0" hangingPunct="1">
                        <a:defRPr sz="1800" b="1" kern="1200">
                          <a:solidFill>
                            <a:schemeClr val="lt1"/>
                          </a:solidFill>
                          <a:latin typeface="Roboto Light"/>
                          <a:ea typeface="Roboto"/>
                        </a:defRPr>
                      </a:lvl7pPr>
                      <a:lvl8pPr marL="3200400" algn="l" defTabSz="914400" rtl="0" eaLnBrk="1" latinLnBrk="0" hangingPunct="1">
                        <a:defRPr sz="1800" b="1" kern="1200">
                          <a:solidFill>
                            <a:schemeClr val="lt1"/>
                          </a:solidFill>
                          <a:latin typeface="Roboto Light"/>
                          <a:ea typeface="Roboto"/>
                        </a:defRPr>
                      </a:lvl8pPr>
                      <a:lvl9pPr marL="3657600" algn="l" defTabSz="914400" rtl="0" eaLnBrk="1" latinLnBrk="0" hangingPunct="1">
                        <a:defRPr sz="1800" b="1" kern="1200">
                          <a:solidFill>
                            <a:schemeClr val="lt1"/>
                          </a:solidFill>
                          <a:latin typeface="Roboto Light"/>
                          <a:ea typeface="Roboto"/>
                        </a:defRPr>
                      </a:lvl9pPr>
                    </a:lstStyle>
                    <a:p>
                      <a:pPr algn="l"/>
                      <a:r>
                        <a:rPr lang="en-US" sz="2400" b="1" dirty="0">
                          <a:solidFill>
                            <a:schemeClr val="accent5">
                              <a:lumMod val="50000"/>
                            </a:schemeClr>
                          </a:solidFill>
                          <a:latin typeface="+mj-lt"/>
                          <a:cs typeface="Poppins" panose="00000500000000000000" pitchFamily="2" charset="0"/>
                        </a:rPr>
                        <a:t>Objective</a:t>
                      </a:r>
                      <a:endParaRPr lang="en-GB" sz="2400" dirty="0">
                        <a:solidFill>
                          <a:schemeClr val="accent5">
                            <a:lumMod val="50000"/>
                          </a:schemeClr>
                        </a:solidFill>
                        <a:latin typeface="+mj-lt"/>
                        <a:cs typeface="Poppins" panose="00000500000000000000" pitchFamily="2" charset="0"/>
                      </a:endParaRPr>
                    </a:p>
                  </a:txBody>
                  <a:tcP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Roboto Light"/>
                          <a:ea typeface="Roboto"/>
                        </a:defRPr>
                      </a:lvl1pPr>
                      <a:lvl2pPr marL="457200" algn="l" defTabSz="914400" rtl="0" eaLnBrk="1" latinLnBrk="0" hangingPunct="1">
                        <a:defRPr sz="1800" b="1" kern="1200">
                          <a:solidFill>
                            <a:schemeClr val="lt1"/>
                          </a:solidFill>
                          <a:latin typeface="Roboto Light"/>
                          <a:ea typeface="Roboto"/>
                        </a:defRPr>
                      </a:lvl2pPr>
                      <a:lvl3pPr marL="914400" algn="l" defTabSz="914400" rtl="0" eaLnBrk="1" latinLnBrk="0" hangingPunct="1">
                        <a:defRPr sz="1800" b="1" kern="1200">
                          <a:solidFill>
                            <a:schemeClr val="lt1"/>
                          </a:solidFill>
                          <a:latin typeface="Roboto Light"/>
                          <a:ea typeface="Roboto"/>
                        </a:defRPr>
                      </a:lvl3pPr>
                      <a:lvl4pPr marL="1371600" algn="l" defTabSz="914400" rtl="0" eaLnBrk="1" latinLnBrk="0" hangingPunct="1">
                        <a:defRPr sz="1800" b="1" kern="1200">
                          <a:solidFill>
                            <a:schemeClr val="lt1"/>
                          </a:solidFill>
                          <a:latin typeface="Roboto Light"/>
                          <a:ea typeface="Roboto"/>
                        </a:defRPr>
                      </a:lvl4pPr>
                      <a:lvl5pPr marL="1828800" algn="l" defTabSz="914400" rtl="0" eaLnBrk="1" latinLnBrk="0" hangingPunct="1">
                        <a:defRPr sz="1800" b="1" kern="1200">
                          <a:solidFill>
                            <a:schemeClr val="lt1"/>
                          </a:solidFill>
                          <a:latin typeface="Roboto Light"/>
                          <a:ea typeface="Roboto"/>
                        </a:defRPr>
                      </a:lvl5pPr>
                      <a:lvl6pPr marL="2286000" algn="l" defTabSz="914400" rtl="0" eaLnBrk="1" latinLnBrk="0" hangingPunct="1">
                        <a:defRPr sz="1800" b="1" kern="1200">
                          <a:solidFill>
                            <a:schemeClr val="lt1"/>
                          </a:solidFill>
                          <a:latin typeface="Roboto Light"/>
                          <a:ea typeface="Roboto"/>
                        </a:defRPr>
                      </a:lvl6pPr>
                      <a:lvl7pPr marL="2743200" algn="l" defTabSz="914400" rtl="0" eaLnBrk="1" latinLnBrk="0" hangingPunct="1">
                        <a:defRPr sz="1800" b="1" kern="1200">
                          <a:solidFill>
                            <a:schemeClr val="lt1"/>
                          </a:solidFill>
                          <a:latin typeface="Roboto Light"/>
                          <a:ea typeface="Roboto"/>
                        </a:defRPr>
                      </a:lvl7pPr>
                      <a:lvl8pPr marL="3200400" algn="l" defTabSz="914400" rtl="0" eaLnBrk="1" latinLnBrk="0" hangingPunct="1">
                        <a:defRPr sz="1800" b="1" kern="1200">
                          <a:solidFill>
                            <a:schemeClr val="lt1"/>
                          </a:solidFill>
                          <a:latin typeface="Roboto Light"/>
                          <a:ea typeface="Roboto"/>
                        </a:defRPr>
                      </a:lvl8pPr>
                      <a:lvl9pPr marL="3657600" algn="l" defTabSz="914400" rtl="0" eaLnBrk="1" latinLnBrk="0" hangingPunct="1">
                        <a:defRPr sz="1800" b="1" kern="1200">
                          <a:solidFill>
                            <a:schemeClr val="lt1"/>
                          </a:solidFill>
                          <a:latin typeface="Roboto Light"/>
                          <a:ea typeface="Roboto"/>
                        </a:defRPr>
                      </a:lvl9pPr>
                    </a:lstStyle>
                    <a:p>
                      <a:pPr algn="l">
                        <a:lnSpc>
                          <a:spcPct val="100000"/>
                        </a:lnSpc>
                        <a:spcAft>
                          <a:spcPts val="0"/>
                        </a:spcAft>
                      </a:pPr>
                      <a:r>
                        <a:rPr lang="en-US" sz="2400" b="0" dirty="0">
                          <a:solidFill>
                            <a:schemeClr val="tx1"/>
                          </a:solidFill>
                          <a:latin typeface="+mj-lt"/>
                          <a:ea typeface="Roboto" panose="02000000000000000000" pitchFamily="2" charset="0"/>
                          <a:cs typeface="Roboto" panose="02000000000000000000" pitchFamily="2" charset="0"/>
                        </a:rPr>
                        <a:t>Measure the effect of parasite genotype on clearance and appearance of new infection when exposed to chemoprevention</a:t>
                      </a:r>
                    </a:p>
                  </a:txBody>
                  <a:tcP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5047494"/>
                  </a:ext>
                </a:extLst>
              </a:tr>
              <a:tr h="591253">
                <a:tc>
                  <a:txBody>
                    <a:bodyPr/>
                    <a:lstStyle>
                      <a:lvl1pPr marL="0" algn="l" defTabSz="914400" rtl="0" eaLnBrk="1" latinLnBrk="0" hangingPunct="1">
                        <a:defRPr sz="1800" kern="1200">
                          <a:solidFill>
                            <a:schemeClr val="dk1"/>
                          </a:solidFill>
                          <a:latin typeface="Roboto Light"/>
                          <a:ea typeface="Roboto"/>
                        </a:defRPr>
                      </a:lvl1pPr>
                      <a:lvl2pPr marL="457200" algn="l" defTabSz="914400" rtl="0" eaLnBrk="1" latinLnBrk="0" hangingPunct="1">
                        <a:defRPr sz="1800" kern="1200">
                          <a:solidFill>
                            <a:schemeClr val="dk1"/>
                          </a:solidFill>
                          <a:latin typeface="Roboto Light"/>
                          <a:ea typeface="Roboto"/>
                        </a:defRPr>
                      </a:lvl2pPr>
                      <a:lvl3pPr marL="914400" algn="l" defTabSz="914400" rtl="0" eaLnBrk="1" latinLnBrk="0" hangingPunct="1">
                        <a:defRPr sz="1800" kern="1200">
                          <a:solidFill>
                            <a:schemeClr val="dk1"/>
                          </a:solidFill>
                          <a:latin typeface="Roboto Light"/>
                          <a:ea typeface="Roboto"/>
                        </a:defRPr>
                      </a:lvl3pPr>
                      <a:lvl4pPr marL="1371600" algn="l" defTabSz="914400" rtl="0" eaLnBrk="1" latinLnBrk="0" hangingPunct="1">
                        <a:defRPr sz="1800" kern="1200">
                          <a:solidFill>
                            <a:schemeClr val="dk1"/>
                          </a:solidFill>
                          <a:latin typeface="Roboto Light"/>
                          <a:ea typeface="Roboto"/>
                        </a:defRPr>
                      </a:lvl4pPr>
                      <a:lvl5pPr marL="1828800" algn="l" defTabSz="914400" rtl="0" eaLnBrk="1" latinLnBrk="0" hangingPunct="1">
                        <a:defRPr sz="1800" kern="1200">
                          <a:solidFill>
                            <a:schemeClr val="dk1"/>
                          </a:solidFill>
                          <a:latin typeface="Roboto Light"/>
                          <a:ea typeface="Roboto"/>
                        </a:defRPr>
                      </a:lvl5pPr>
                      <a:lvl6pPr marL="2286000" algn="l" defTabSz="914400" rtl="0" eaLnBrk="1" latinLnBrk="0" hangingPunct="1">
                        <a:defRPr sz="1800" kern="1200">
                          <a:solidFill>
                            <a:schemeClr val="dk1"/>
                          </a:solidFill>
                          <a:latin typeface="Roboto Light"/>
                          <a:ea typeface="Roboto"/>
                        </a:defRPr>
                      </a:lvl6pPr>
                      <a:lvl7pPr marL="2743200" algn="l" defTabSz="914400" rtl="0" eaLnBrk="1" latinLnBrk="0" hangingPunct="1">
                        <a:defRPr sz="1800" kern="1200">
                          <a:solidFill>
                            <a:schemeClr val="dk1"/>
                          </a:solidFill>
                          <a:latin typeface="Roboto Light"/>
                          <a:ea typeface="Roboto"/>
                        </a:defRPr>
                      </a:lvl7pPr>
                      <a:lvl8pPr marL="3200400" algn="l" defTabSz="914400" rtl="0" eaLnBrk="1" latinLnBrk="0" hangingPunct="1">
                        <a:defRPr sz="1800" kern="1200">
                          <a:solidFill>
                            <a:schemeClr val="dk1"/>
                          </a:solidFill>
                          <a:latin typeface="Roboto Light"/>
                          <a:ea typeface="Roboto"/>
                        </a:defRPr>
                      </a:lvl8pPr>
                      <a:lvl9pPr marL="3657600" algn="l" defTabSz="914400" rtl="0" eaLnBrk="1" latinLnBrk="0" hangingPunct="1">
                        <a:defRPr sz="1800" kern="1200">
                          <a:solidFill>
                            <a:schemeClr val="dk1"/>
                          </a:solidFill>
                          <a:latin typeface="Roboto Light"/>
                          <a:ea typeface="Roboto"/>
                        </a:defRPr>
                      </a:lvl9pPr>
                    </a:lstStyle>
                    <a:p>
                      <a:pPr algn="l"/>
                      <a:r>
                        <a:rPr lang="en-US" sz="2400" b="1">
                          <a:solidFill>
                            <a:schemeClr val="accent5">
                              <a:lumMod val="50000"/>
                            </a:schemeClr>
                          </a:solidFill>
                          <a:latin typeface="+mj-lt"/>
                          <a:cs typeface="Poppins" panose="00000500000000000000" pitchFamily="2" charset="0"/>
                        </a:rPr>
                        <a:t>Population</a:t>
                      </a:r>
                    </a:p>
                  </a:txBody>
                  <a:tcP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Roboto Light"/>
                          <a:ea typeface="Roboto"/>
                        </a:defRPr>
                      </a:lvl1pPr>
                      <a:lvl2pPr marL="457200" algn="l" defTabSz="914400" rtl="0" eaLnBrk="1" latinLnBrk="0" hangingPunct="1">
                        <a:defRPr sz="1800" kern="1200">
                          <a:solidFill>
                            <a:schemeClr val="dk1"/>
                          </a:solidFill>
                          <a:latin typeface="Roboto Light"/>
                          <a:ea typeface="Roboto"/>
                        </a:defRPr>
                      </a:lvl2pPr>
                      <a:lvl3pPr marL="914400" algn="l" defTabSz="914400" rtl="0" eaLnBrk="1" latinLnBrk="0" hangingPunct="1">
                        <a:defRPr sz="1800" kern="1200">
                          <a:solidFill>
                            <a:schemeClr val="dk1"/>
                          </a:solidFill>
                          <a:latin typeface="Roboto Light"/>
                          <a:ea typeface="Roboto"/>
                        </a:defRPr>
                      </a:lvl3pPr>
                      <a:lvl4pPr marL="1371600" algn="l" defTabSz="914400" rtl="0" eaLnBrk="1" latinLnBrk="0" hangingPunct="1">
                        <a:defRPr sz="1800" kern="1200">
                          <a:solidFill>
                            <a:schemeClr val="dk1"/>
                          </a:solidFill>
                          <a:latin typeface="Roboto Light"/>
                          <a:ea typeface="Roboto"/>
                        </a:defRPr>
                      </a:lvl4pPr>
                      <a:lvl5pPr marL="1828800" algn="l" defTabSz="914400" rtl="0" eaLnBrk="1" latinLnBrk="0" hangingPunct="1">
                        <a:defRPr sz="1800" kern="1200">
                          <a:solidFill>
                            <a:schemeClr val="dk1"/>
                          </a:solidFill>
                          <a:latin typeface="Roboto Light"/>
                          <a:ea typeface="Roboto"/>
                        </a:defRPr>
                      </a:lvl5pPr>
                      <a:lvl6pPr marL="2286000" algn="l" defTabSz="914400" rtl="0" eaLnBrk="1" latinLnBrk="0" hangingPunct="1">
                        <a:defRPr sz="1800" kern="1200">
                          <a:solidFill>
                            <a:schemeClr val="dk1"/>
                          </a:solidFill>
                          <a:latin typeface="Roboto Light"/>
                          <a:ea typeface="Roboto"/>
                        </a:defRPr>
                      </a:lvl6pPr>
                      <a:lvl7pPr marL="2743200" algn="l" defTabSz="914400" rtl="0" eaLnBrk="1" latinLnBrk="0" hangingPunct="1">
                        <a:defRPr sz="1800" kern="1200">
                          <a:solidFill>
                            <a:schemeClr val="dk1"/>
                          </a:solidFill>
                          <a:latin typeface="Roboto Light"/>
                          <a:ea typeface="Roboto"/>
                        </a:defRPr>
                      </a:lvl7pPr>
                      <a:lvl8pPr marL="3200400" algn="l" defTabSz="914400" rtl="0" eaLnBrk="1" latinLnBrk="0" hangingPunct="1">
                        <a:defRPr sz="1800" kern="1200">
                          <a:solidFill>
                            <a:schemeClr val="dk1"/>
                          </a:solidFill>
                          <a:latin typeface="Roboto Light"/>
                          <a:ea typeface="Roboto"/>
                        </a:defRPr>
                      </a:lvl8pPr>
                      <a:lvl9pPr marL="3657600" algn="l" defTabSz="914400" rtl="0" eaLnBrk="1" latinLnBrk="0" hangingPunct="1">
                        <a:defRPr sz="1800" kern="1200">
                          <a:solidFill>
                            <a:schemeClr val="dk1"/>
                          </a:solidFill>
                          <a:latin typeface="Roboto Light"/>
                          <a:ea typeface="Roboto"/>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j-lt"/>
                          <a:ea typeface="Roboto" panose="02000000000000000000" pitchFamily="2" charset="0"/>
                          <a:cs typeface="Roboto" panose="02000000000000000000" pitchFamily="2" charset="0"/>
                        </a:rPr>
                        <a:t>Asymptomatic children 3 to 5 years old</a:t>
                      </a:r>
                    </a:p>
                  </a:txBody>
                  <a:tcP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1028013"/>
                  </a:ext>
                </a:extLst>
              </a:tr>
              <a:tr h="671501">
                <a:tc>
                  <a:txBody>
                    <a:bodyPr/>
                    <a:lstStyle>
                      <a:lvl1pPr marL="0" algn="l" defTabSz="914400" rtl="0" eaLnBrk="1" latinLnBrk="0" hangingPunct="1">
                        <a:defRPr sz="1800" kern="1200">
                          <a:solidFill>
                            <a:schemeClr val="dk1"/>
                          </a:solidFill>
                          <a:latin typeface="Roboto Light"/>
                          <a:ea typeface="Roboto"/>
                        </a:defRPr>
                      </a:lvl1pPr>
                      <a:lvl2pPr marL="457200" algn="l" defTabSz="914400" rtl="0" eaLnBrk="1" latinLnBrk="0" hangingPunct="1">
                        <a:defRPr sz="1800" kern="1200">
                          <a:solidFill>
                            <a:schemeClr val="dk1"/>
                          </a:solidFill>
                          <a:latin typeface="Roboto Light"/>
                          <a:ea typeface="Roboto"/>
                        </a:defRPr>
                      </a:lvl2pPr>
                      <a:lvl3pPr marL="914400" algn="l" defTabSz="914400" rtl="0" eaLnBrk="1" latinLnBrk="0" hangingPunct="1">
                        <a:defRPr sz="1800" kern="1200">
                          <a:solidFill>
                            <a:schemeClr val="dk1"/>
                          </a:solidFill>
                          <a:latin typeface="Roboto Light"/>
                          <a:ea typeface="Roboto"/>
                        </a:defRPr>
                      </a:lvl3pPr>
                      <a:lvl4pPr marL="1371600" algn="l" defTabSz="914400" rtl="0" eaLnBrk="1" latinLnBrk="0" hangingPunct="1">
                        <a:defRPr sz="1800" kern="1200">
                          <a:solidFill>
                            <a:schemeClr val="dk1"/>
                          </a:solidFill>
                          <a:latin typeface="Roboto Light"/>
                          <a:ea typeface="Roboto"/>
                        </a:defRPr>
                      </a:lvl4pPr>
                      <a:lvl5pPr marL="1828800" algn="l" defTabSz="914400" rtl="0" eaLnBrk="1" latinLnBrk="0" hangingPunct="1">
                        <a:defRPr sz="1800" kern="1200">
                          <a:solidFill>
                            <a:schemeClr val="dk1"/>
                          </a:solidFill>
                          <a:latin typeface="Roboto Light"/>
                          <a:ea typeface="Roboto"/>
                        </a:defRPr>
                      </a:lvl5pPr>
                      <a:lvl6pPr marL="2286000" algn="l" defTabSz="914400" rtl="0" eaLnBrk="1" latinLnBrk="0" hangingPunct="1">
                        <a:defRPr sz="1800" kern="1200">
                          <a:solidFill>
                            <a:schemeClr val="dk1"/>
                          </a:solidFill>
                          <a:latin typeface="Roboto Light"/>
                          <a:ea typeface="Roboto"/>
                        </a:defRPr>
                      </a:lvl6pPr>
                      <a:lvl7pPr marL="2743200" algn="l" defTabSz="914400" rtl="0" eaLnBrk="1" latinLnBrk="0" hangingPunct="1">
                        <a:defRPr sz="1800" kern="1200">
                          <a:solidFill>
                            <a:schemeClr val="dk1"/>
                          </a:solidFill>
                          <a:latin typeface="Roboto Light"/>
                          <a:ea typeface="Roboto"/>
                        </a:defRPr>
                      </a:lvl7pPr>
                      <a:lvl8pPr marL="3200400" algn="l" defTabSz="914400" rtl="0" eaLnBrk="1" latinLnBrk="0" hangingPunct="1">
                        <a:defRPr sz="1800" kern="1200">
                          <a:solidFill>
                            <a:schemeClr val="dk1"/>
                          </a:solidFill>
                          <a:latin typeface="Roboto Light"/>
                          <a:ea typeface="Roboto"/>
                        </a:defRPr>
                      </a:lvl8pPr>
                      <a:lvl9pPr marL="3657600" algn="l" defTabSz="914400" rtl="0" eaLnBrk="1" latinLnBrk="0" hangingPunct="1">
                        <a:defRPr sz="1800" kern="1200">
                          <a:solidFill>
                            <a:schemeClr val="dk1"/>
                          </a:solidFill>
                          <a:latin typeface="Roboto Light"/>
                          <a:ea typeface="Roboto"/>
                        </a:defRPr>
                      </a:lvl9pPr>
                    </a:lstStyle>
                    <a:p>
                      <a:pPr algn="l"/>
                      <a:r>
                        <a:rPr lang="en-US" sz="2400" b="1">
                          <a:solidFill>
                            <a:schemeClr val="accent5">
                              <a:lumMod val="50000"/>
                            </a:schemeClr>
                          </a:solidFill>
                          <a:latin typeface="+mj-lt"/>
                          <a:cs typeface="Poppins" panose="00000500000000000000" pitchFamily="2" charset="0"/>
                        </a:rPr>
                        <a:t>Follow up</a:t>
                      </a:r>
                      <a:endParaRPr lang="en-GB" sz="2400">
                        <a:solidFill>
                          <a:schemeClr val="accent5">
                            <a:lumMod val="50000"/>
                          </a:schemeClr>
                        </a:solidFill>
                        <a:latin typeface="+mj-lt"/>
                        <a:cs typeface="Poppins" panose="00000500000000000000" pitchFamily="2" charset="0"/>
                      </a:endParaRPr>
                    </a:p>
                  </a:txBody>
                  <a:tcP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Roboto Light"/>
                          <a:ea typeface="Roboto"/>
                        </a:defRPr>
                      </a:lvl1pPr>
                      <a:lvl2pPr marL="457200" algn="l" defTabSz="914400" rtl="0" eaLnBrk="1" latinLnBrk="0" hangingPunct="1">
                        <a:defRPr sz="1800" kern="1200">
                          <a:solidFill>
                            <a:schemeClr val="dk1"/>
                          </a:solidFill>
                          <a:latin typeface="Roboto Light"/>
                          <a:ea typeface="Roboto"/>
                        </a:defRPr>
                      </a:lvl2pPr>
                      <a:lvl3pPr marL="914400" algn="l" defTabSz="914400" rtl="0" eaLnBrk="1" latinLnBrk="0" hangingPunct="1">
                        <a:defRPr sz="1800" kern="1200">
                          <a:solidFill>
                            <a:schemeClr val="dk1"/>
                          </a:solidFill>
                          <a:latin typeface="Roboto Light"/>
                          <a:ea typeface="Roboto"/>
                        </a:defRPr>
                      </a:lvl3pPr>
                      <a:lvl4pPr marL="1371600" algn="l" defTabSz="914400" rtl="0" eaLnBrk="1" latinLnBrk="0" hangingPunct="1">
                        <a:defRPr sz="1800" kern="1200">
                          <a:solidFill>
                            <a:schemeClr val="dk1"/>
                          </a:solidFill>
                          <a:latin typeface="Roboto Light"/>
                          <a:ea typeface="Roboto"/>
                        </a:defRPr>
                      </a:lvl4pPr>
                      <a:lvl5pPr marL="1828800" algn="l" defTabSz="914400" rtl="0" eaLnBrk="1" latinLnBrk="0" hangingPunct="1">
                        <a:defRPr sz="1800" kern="1200">
                          <a:solidFill>
                            <a:schemeClr val="dk1"/>
                          </a:solidFill>
                          <a:latin typeface="Roboto Light"/>
                          <a:ea typeface="Roboto"/>
                        </a:defRPr>
                      </a:lvl5pPr>
                      <a:lvl6pPr marL="2286000" algn="l" defTabSz="914400" rtl="0" eaLnBrk="1" latinLnBrk="0" hangingPunct="1">
                        <a:defRPr sz="1800" kern="1200">
                          <a:solidFill>
                            <a:schemeClr val="dk1"/>
                          </a:solidFill>
                          <a:latin typeface="Roboto Light"/>
                          <a:ea typeface="Roboto"/>
                        </a:defRPr>
                      </a:lvl6pPr>
                      <a:lvl7pPr marL="2743200" algn="l" defTabSz="914400" rtl="0" eaLnBrk="1" latinLnBrk="0" hangingPunct="1">
                        <a:defRPr sz="1800" kern="1200">
                          <a:solidFill>
                            <a:schemeClr val="dk1"/>
                          </a:solidFill>
                          <a:latin typeface="Roboto Light"/>
                          <a:ea typeface="Roboto"/>
                        </a:defRPr>
                      </a:lvl7pPr>
                      <a:lvl8pPr marL="3200400" algn="l" defTabSz="914400" rtl="0" eaLnBrk="1" latinLnBrk="0" hangingPunct="1">
                        <a:defRPr sz="1800" kern="1200">
                          <a:solidFill>
                            <a:schemeClr val="dk1"/>
                          </a:solidFill>
                          <a:latin typeface="Roboto Light"/>
                          <a:ea typeface="Roboto"/>
                        </a:defRPr>
                      </a:lvl8pPr>
                      <a:lvl9pPr marL="3657600" algn="l" defTabSz="914400" rtl="0" eaLnBrk="1" latinLnBrk="0" hangingPunct="1">
                        <a:defRPr sz="1800" kern="1200">
                          <a:solidFill>
                            <a:schemeClr val="dk1"/>
                          </a:solidFill>
                          <a:latin typeface="Roboto Light"/>
                          <a:ea typeface="Roboto"/>
                        </a:defRPr>
                      </a:lvl9pPr>
                    </a:lstStyle>
                    <a:p>
                      <a:r>
                        <a:rPr lang="en-GB" sz="2400" u="none" kern="1200" dirty="0">
                          <a:solidFill>
                            <a:schemeClr val="dk1"/>
                          </a:solidFill>
                          <a:effectLst/>
                          <a:latin typeface="+mj-lt"/>
                          <a:ea typeface="Roboto" panose="02000000000000000000" pitchFamily="2" charset="0"/>
                          <a:cs typeface="Roboto" panose="02000000000000000000" pitchFamily="2" charset="0"/>
                        </a:rPr>
                        <a:t>70 days total </a:t>
                      </a:r>
                    </a:p>
                    <a:p>
                      <a:r>
                        <a:rPr lang="en-GB" sz="2400" u="none" kern="1200" dirty="0">
                          <a:solidFill>
                            <a:schemeClr val="dk1"/>
                          </a:solidFill>
                          <a:effectLst/>
                          <a:latin typeface="+mj-lt"/>
                          <a:ea typeface="Roboto" panose="02000000000000000000" pitchFamily="2" charset="0"/>
                          <a:cs typeface="Roboto" panose="02000000000000000000" pitchFamily="2" charset="0"/>
                        </a:rPr>
                        <a:t>Days -7, -6, -5, -4, -3, -2, -1 </a:t>
                      </a:r>
                    </a:p>
                    <a:p>
                      <a:r>
                        <a:rPr lang="en-GB" sz="2400" u="none" kern="1200" dirty="0">
                          <a:solidFill>
                            <a:schemeClr val="dk1"/>
                          </a:solidFill>
                          <a:effectLst/>
                          <a:latin typeface="+mj-lt"/>
                          <a:ea typeface="Roboto" panose="02000000000000000000" pitchFamily="2" charset="0"/>
                          <a:cs typeface="Roboto" panose="02000000000000000000" pitchFamily="2" charset="0"/>
                        </a:rPr>
                        <a:t>Days 0, 2, 5, 7, 14, 21, 28, 35, 42, 49, 56, and Day 63 </a:t>
                      </a:r>
                    </a:p>
                    <a:p>
                      <a:endParaRPr lang="en-US" sz="2400" b="0" u="none" dirty="0">
                        <a:solidFill>
                          <a:schemeClr val="tx1"/>
                        </a:solidFill>
                        <a:latin typeface="+mj-lt"/>
                        <a:ea typeface="Roboto" panose="02000000000000000000" pitchFamily="2" charset="0"/>
                        <a:cs typeface="Roboto" panose="02000000000000000000" pitchFamily="2" charset="0"/>
                      </a:endParaRPr>
                    </a:p>
                  </a:txBody>
                  <a:tcP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2239909"/>
                  </a:ext>
                </a:extLst>
              </a:tr>
              <a:tr h="634099">
                <a:tc>
                  <a:txBody>
                    <a:bodyPr/>
                    <a:lstStyle>
                      <a:lvl1pPr marL="0" algn="l" defTabSz="914400" rtl="0" eaLnBrk="1" latinLnBrk="0" hangingPunct="1">
                        <a:defRPr sz="1800" kern="1200">
                          <a:solidFill>
                            <a:schemeClr val="dk1"/>
                          </a:solidFill>
                          <a:latin typeface="Roboto Light"/>
                          <a:ea typeface="Roboto"/>
                        </a:defRPr>
                      </a:lvl1pPr>
                      <a:lvl2pPr marL="457200" algn="l" defTabSz="914400" rtl="0" eaLnBrk="1" latinLnBrk="0" hangingPunct="1">
                        <a:defRPr sz="1800" kern="1200">
                          <a:solidFill>
                            <a:schemeClr val="dk1"/>
                          </a:solidFill>
                          <a:latin typeface="Roboto Light"/>
                          <a:ea typeface="Roboto"/>
                        </a:defRPr>
                      </a:lvl2pPr>
                      <a:lvl3pPr marL="914400" algn="l" defTabSz="914400" rtl="0" eaLnBrk="1" latinLnBrk="0" hangingPunct="1">
                        <a:defRPr sz="1800" kern="1200">
                          <a:solidFill>
                            <a:schemeClr val="dk1"/>
                          </a:solidFill>
                          <a:latin typeface="Roboto Light"/>
                          <a:ea typeface="Roboto"/>
                        </a:defRPr>
                      </a:lvl3pPr>
                      <a:lvl4pPr marL="1371600" algn="l" defTabSz="914400" rtl="0" eaLnBrk="1" latinLnBrk="0" hangingPunct="1">
                        <a:defRPr sz="1800" kern="1200">
                          <a:solidFill>
                            <a:schemeClr val="dk1"/>
                          </a:solidFill>
                          <a:latin typeface="Roboto Light"/>
                          <a:ea typeface="Roboto"/>
                        </a:defRPr>
                      </a:lvl4pPr>
                      <a:lvl5pPr marL="1828800" algn="l" defTabSz="914400" rtl="0" eaLnBrk="1" latinLnBrk="0" hangingPunct="1">
                        <a:defRPr sz="1800" kern="1200">
                          <a:solidFill>
                            <a:schemeClr val="dk1"/>
                          </a:solidFill>
                          <a:latin typeface="Roboto Light"/>
                          <a:ea typeface="Roboto"/>
                        </a:defRPr>
                      </a:lvl5pPr>
                      <a:lvl6pPr marL="2286000" algn="l" defTabSz="914400" rtl="0" eaLnBrk="1" latinLnBrk="0" hangingPunct="1">
                        <a:defRPr sz="1800" kern="1200">
                          <a:solidFill>
                            <a:schemeClr val="dk1"/>
                          </a:solidFill>
                          <a:latin typeface="Roboto Light"/>
                          <a:ea typeface="Roboto"/>
                        </a:defRPr>
                      </a:lvl6pPr>
                      <a:lvl7pPr marL="2743200" algn="l" defTabSz="914400" rtl="0" eaLnBrk="1" latinLnBrk="0" hangingPunct="1">
                        <a:defRPr sz="1800" kern="1200">
                          <a:solidFill>
                            <a:schemeClr val="dk1"/>
                          </a:solidFill>
                          <a:latin typeface="Roboto Light"/>
                          <a:ea typeface="Roboto"/>
                        </a:defRPr>
                      </a:lvl7pPr>
                      <a:lvl8pPr marL="3200400" algn="l" defTabSz="914400" rtl="0" eaLnBrk="1" latinLnBrk="0" hangingPunct="1">
                        <a:defRPr sz="1800" kern="1200">
                          <a:solidFill>
                            <a:schemeClr val="dk1"/>
                          </a:solidFill>
                          <a:latin typeface="Roboto Light"/>
                          <a:ea typeface="Roboto"/>
                        </a:defRPr>
                      </a:lvl8pPr>
                      <a:lvl9pPr marL="3657600" algn="l" defTabSz="914400" rtl="0" eaLnBrk="1" latinLnBrk="0" hangingPunct="1">
                        <a:defRPr sz="1800" kern="1200">
                          <a:solidFill>
                            <a:schemeClr val="dk1"/>
                          </a:solidFill>
                          <a:latin typeface="Roboto Light"/>
                          <a:ea typeface="Roboto"/>
                        </a:defRPr>
                      </a:lvl9pPr>
                    </a:lstStyle>
                    <a:p>
                      <a:pPr algn="l"/>
                      <a:r>
                        <a:rPr lang="en-US" sz="2400" b="1">
                          <a:solidFill>
                            <a:schemeClr val="accent5">
                              <a:lumMod val="50000"/>
                            </a:schemeClr>
                          </a:solidFill>
                          <a:latin typeface="+mj-lt"/>
                          <a:cs typeface="Poppins" panose="00000500000000000000" pitchFamily="2" charset="0"/>
                        </a:rPr>
                        <a:t>Measurement</a:t>
                      </a:r>
                      <a:endParaRPr lang="en-GB" sz="2400">
                        <a:solidFill>
                          <a:schemeClr val="accent5">
                            <a:lumMod val="50000"/>
                          </a:schemeClr>
                        </a:solidFill>
                        <a:latin typeface="+mj-lt"/>
                        <a:cs typeface="Poppins" panose="00000500000000000000" pitchFamily="2" charset="0"/>
                      </a:endParaRPr>
                    </a:p>
                  </a:txBody>
                  <a:tcP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Roboto Light"/>
                          <a:ea typeface="Roboto"/>
                        </a:defRPr>
                      </a:lvl1pPr>
                      <a:lvl2pPr marL="457200" algn="l" defTabSz="914400" rtl="0" eaLnBrk="1" latinLnBrk="0" hangingPunct="1">
                        <a:defRPr sz="1800" kern="1200">
                          <a:solidFill>
                            <a:schemeClr val="dk1"/>
                          </a:solidFill>
                          <a:latin typeface="Roboto Light"/>
                          <a:ea typeface="Roboto"/>
                        </a:defRPr>
                      </a:lvl2pPr>
                      <a:lvl3pPr marL="914400" algn="l" defTabSz="914400" rtl="0" eaLnBrk="1" latinLnBrk="0" hangingPunct="1">
                        <a:defRPr sz="1800" kern="1200">
                          <a:solidFill>
                            <a:schemeClr val="dk1"/>
                          </a:solidFill>
                          <a:latin typeface="Roboto Light"/>
                          <a:ea typeface="Roboto"/>
                        </a:defRPr>
                      </a:lvl3pPr>
                      <a:lvl4pPr marL="1371600" algn="l" defTabSz="914400" rtl="0" eaLnBrk="1" latinLnBrk="0" hangingPunct="1">
                        <a:defRPr sz="1800" kern="1200">
                          <a:solidFill>
                            <a:schemeClr val="dk1"/>
                          </a:solidFill>
                          <a:latin typeface="Roboto Light"/>
                          <a:ea typeface="Roboto"/>
                        </a:defRPr>
                      </a:lvl4pPr>
                      <a:lvl5pPr marL="1828800" algn="l" defTabSz="914400" rtl="0" eaLnBrk="1" latinLnBrk="0" hangingPunct="1">
                        <a:defRPr sz="1800" kern="1200">
                          <a:solidFill>
                            <a:schemeClr val="dk1"/>
                          </a:solidFill>
                          <a:latin typeface="Roboto Light"/>
                          <a:ea typeface="Roboto"/>
                        </a:defRPr>
                      </a:lvl5pPr>
                      <a:lvl6pPr marL="2286000" algn="l" defTabSz="914400" rtl="0" eaLnBrk="1" latinLnBrk="0" hangingPunct="1">
                        <a:defRPr sz="1800" kern="1200">
                          <a:solidFill>
                            <a:schemeClr val="dk1"/>
                          </a:solidFill>
                          <a:latin typeface="Roboto Light"/>
                          <a:ea typeface="Roboto"/>
                        </a:defRPr>
                      </a:lvl6pPr>
                      <a:lvl7pPr marL="2743200" algn="l" defTabSz="914400" rtl="0" eaLnBrk="1" latinLnBrk="0" hangingPunct="1">
                        <a:defRPr sz="1800" kern="1200">
                          <a:solidFill>
                            <a:schemeClr val="dk1"/>
                          </a:solidFill>
                          <a:latin typeface="Roboto Light"/>
                          <a:ea typeface="Roboto"/>
                        </a:defRPr>
                      </a:lvl7pPr>
                      <a:lvl8pPr marL="3200400" algn="l" defTabSz="914400" rtl="0" eaLnBrk="1" latinLnBrk="0" hangingPunct="1">
                        <a:defRPr sz="1800" kern="1200">
                          <a:solidFill>
                            <a:schemeClr val="dk1"/>
                          </a:solidFill>
                          <a:latin typeface="Roboto Light"/>
                          <a:ea typeface="Roboto"/>
                        </a:defRPr>
                      </a:lvl8pPr>
                      <a:lvl9pPr marL="3657600" algn="l" defTabSz="914400" rtl="0" eaLnBrk="1" latinLnBrk="0" hangingPunct="1">
                        <a:defRPr sz="1800" kern="1200">
                          <a:solidFill>
                            <a:schemeClr val="dk1"/>
                          </a:solidFill>
                          <a:latin typeface="Roboto Light"/>
                          <a:ea typeface="Roboto"/>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j-lt"/>
                          <a:ea typeface="Roboto" panose="02000000000000000000" pitchFamily="2" charset="0"/>
                          <a:cs typeface="Roboto" panose="02000000000000000000" pitchFamily="2" charset="0"/>
                        </a:rPr>
                        <a:t>PCR on dried blood spot (all time points)</a:t>
                      </a:r>
                    </a:p>
                    <a:p>
                      <a:pPr marL="0" marR="0" lvl="0" indent="0" algn="l" defTabSz="18288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mj-lt"/>
                          <a:ea typeface="Roboto" panose="02000000000000000000" pitchFamily="2" charset="0"/>
                          <a:cs typeface="Roboto" panose="02000000000000000000" pitchFamily="2" charset="0"/>
                        </a:rPr>
                        <a:t>Microscopy slides</a:t>
                      </a:r>
                      <a:r>
                        <a:rPr lang="en-US" sz="2400" b="0" dirty="0">
                          <a:solidFill>
                            <a:schemeClr val="tx1"/>
                          </a:solidFill>
                          <a:latin typeface="+mj-lt"/>
                          <a:ea typeface="Roboto" panose="02000000000000000000" pitchFamily="2" charset="0"/>
                          <a:cs typeface="Roboto" panose="02000000000000000000" pitchFamily="2" charset="0"/>
                        </a:rPr>
                        <a:t> read retrospectively</a:t>
                      </a:r>
                      <a:br>
                        <a:rPr lang="en-US" sz="2400" b="0" dirty="0">
                          <a:solidFill>
                            <a:schemeClr val="tx1"/>
                          </a:solidFill>
                          <a:latin typeface="+mj-lt"/>
                          <a:ea typeface="Roboto" panose="02000000000000000000" pitchFamily="2" charset="0"/>
                          <a:cs typeface="Roboto" panose="02000000000000000000" pitchFamily="2" charset="0"/>
                        </a:rPr>
                      </a:br>
                      <a:r>
                        <a:rPr lang="en-US" sz="2400" b="0" dirty="0">
                          <a:solidFill>
                            <a:schemeClr val="tx1"/>
                          </a:solidFill>
                          <a:latin typeface="+mj-lt"/>
                          <a:ea typeface="Roboto" panose="02000000000000000000" pitchFamily="2" charset="0"/>
                          <a:cs typeface="Roboto" panose="02000000000000000000" pitchFamily="2" charset="0"/>
                        </a:rPr>
                        <a:t>(Days 0-28)</a:t>
                      </a:r>
                    </a:p>
                  </a:txBody>
                  <a:tcP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5567614"/>
                  </a:ext>
                </a:extLst>
              </a:tr>
              <a:tr h="373000">
                <a:tc>
                  <a:txBody>
                    <a:bodyPr/>
                    <a:lstStyle>
                      <a:lvl1pPr marL="0" algn="l" defTabSz="914400" rtl="0" eaLnBrk="1" latinLnBrk="0" hangingPunct="1">
                        <a:defRPr sz="1800" kern="1200">
                          <a:solidFill>
                            <a:schemeClr val="dk1"/>
                          </a:solidFill>
                          <a:latin typeface="Roboto Light"/>
                          <a:ea typeface="Roboto"/>
                        </a:defRPr>
                      </a:lvl1pPr>
                      <a:lvl2pPr marL="457200" algn="l" defTabSz="914400" rtl="0" eaLnBrk="1" latinLnBrk="0" hangingPunct="1">
                        <a:defRPr sz="1800" kern="1200">
                          <a:solidFill>
                            <a:schemeClr val="dk1"/>
                          </a:solidFill>
                          <a:latin typeface="Roboto Light"/>
                          <a:ea typeface="Roboto"/>
                        </a:defRPr>
                      </a:lvl2pPr>
                      <a:lvl3pPr marL="914400" algn="l" defTabSz="914400" rtl="0" eaLnBrk="1" latinLnBrk="0" hangingPunct="1">
                        <a:defRPr sz="1800" kern="1200">
                          <a:solidFill>
                            <a:schemeClr val="dk1"/>
                          </a:solidFill>
                          <a:latin typeface="Roboto Light"/>
                          <a:ea typeface="Roboto"/>
                        </a:defRPr>
                      </a:lvl3pPr>
                      <a:lvl4pPr marL="1371600" algn="l" defTabSz="914400" rtl="0" eaLnBrk="1" latinLnBrk="0" hangingPunct="1">
                        <a:defRPr sz="1800" kern="1200">
                          <a:solidFill>
                            <a:schemeClr val="dk1"/>
                          </a:solidFill>
                          <a:latin typeface="Roboto Light"/>
                          <a:ea typeface="Roboto"/>
                        </a:defRPr>
                      </a:lvl4pPr>
                      <a:lvl5pPr marL="1828800" algn="l" defTabSz="914400" rtl="0" eaLnBrk="1" latinLnBrk="0" hangingPunct="1">
                        <a:defRPr sz="1800" kern="1200">
                          <a:solidFill>
                            <a:schemeClr val="dk1"/>
                          </a:solidFill>
                          <a:latin typeface="Roboto Light"/>
                          <a:ea typeface="Roboto"/>
                        </a:defRPr>
                      </a:lvl5pPr>
                      <a:lvl6pPr marL="2286000" algn="l" defTabSz="914400" rtl="0" eaLnBrk="1" latinLnBrk="0" hangingPunct="1">
                        <a:defRPr sz="1800" kern="1200">
                          <a:solidFill>
                            <a:schemeClr val="dk1"/>
                          </a:solidFill>
                          <a:latin typeface="Roboto Light"/>
                          <a:ea typeface="Roboto"/>
                        </a:defRPr>
                      </a:lvl6pPr>
                      <a:lvl7pPr marL="2743200" algn="l" defTabSz="914400" rtl="0" eaLnBrk="1" latinLnBrk="0" hangingPunct="1">
                        <a:defRPr sz="1800" kern="1200">
                          <a:solidFill>
                            <a:schemeClr val="dk1"/>
                          </a:solidFill>
                          <a:latin typeface="Roboto Light"/>
                          <a:ea typeface="Roboto"/>
                        </a:defRPr>
                      </a:lvl7pPr>
                      <a:lvl8pPr marL="3200400" algn="l" defTabSz="914400" rtl="0" eaLnBrk="1" latinLnBrk="0" hangingPunct="1">
                        <a:defRPr sz="1800" kern="1200">
                          <a:solidFill>
                            <a:schemeClr val="dk1"/>
                          </a:solidFill>
                          <a:latin typeface="Roboto Light"/>
                          <a:ea typeface="Roboto"/>
                        </a:defRPr>
                      </a:lvl8pPr>
                      <a:lvl9pPr marL="3657600" algn="l" defTabSz="914400" rtl="0" eaLnBrk="1" latinLnBrk="0" hangingPunct="1">
                        <a:defRPr sz="1800" kern="1200">
                          <a:solidFill>
                            <a:schemeClr val="dk1"/>
                          </a:solidFill>
                          <a:latin typeface="Roboto Light"/>
                          <a:ea typeface="Roboto"/>
                        </a:defRPr>
                      </a:lvl9pPr>
                    </a:lstStyle>
                    <a:p>
                      <a:pPr algn="l"/>
                      <a:r>
                        <a:rPr lang="en-US" sz="2400" b="1">
                          <a:solidFill>
                            <a:schemeClr val="accent5">
                              <a:lumMod val="50000"/>
                            </a:schemeClr>
                          </a:solidFill>
                          <a:latin typeface="+mj-lt"/>
                          <a:cs typeface="Poppins" panose="00000500000000000000" pitchFamily="2" charset="0"/>
                        </a:rPr>
                        <a:t>Rescue Rx</a:t>
                      </a:r>
                      <a:endParaRPr lang="en-GB" sz="2400">
                        <a:solidFill>
                          <a:schemeClr val="accent5">
                            <a:lumMod val="50000"/>
                          </a:schemeClr>
                        </a:solidFill>
                        <a:latin typeface="+mj-lt"/>
                        <a:cs typeface="Poppins" panose="00000500000000000000" pitchFamily="2" charset="0"/>
                      </a:endParaRPr>
                    </a:p>
                  </a:txBody>
                  <a:tcP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Roboto Light"/>
                          <a:ea typeface="Roboto"/>
                        </a:defRPr>
                      </a:lvl1pPr>
                      <a:lvl2pPr marL="457200" algn="l" defTabSz="914400" rtl="0" eaLnBrk="1" latinLnBrk="0" hangingPunct="1">
                        <a:defRPr sz="1800" kern="1200">
                          <a:solidFill>
                            <a:schemeClr val="dk1"/>
                          </a:solidFill>
                          <a:latin typeface="Roboto Light"/>
                          <a:ea typeface="Roboto"/>
                        </a:defRPr>
                      </a:lvl2pPr>
                      <a:lvl3pPr marL="914400" algn="l" defTabSz="914400" rtl="0" eaLnBrk="1" latinLnBrk="0" hangingPunct="1">
                        <a:defRPr sz="1800" kern="1200">
                          <a:solidFill>
                            <a:schemeClr val="dk1"/>
                          </a:solidFill>
                          <a:latin typeface="Roboto Light"/>
                          <a:ea typeface="Roboto"/>
                        </a:defRPr>
                      </a:lvl3pPr>
                      <a:lvl4pPr marL="1371600" algn="l" defTabSz="914400" rtl="0" eaLnBrk="1" latinLnBrk="0" hangingPunct="1">
                        <a:defRPr sz="1800" kern="1200">
                          <a:solidFill>
                            <a:schemeClr val="dk1"/>
                          </a:solidFill>
                          <a:latin typeface="Roboto Light"/>
                          <a:ea typeface="Roboto"/>
                        </a:defRPr>
                      </a:lvl4pPr>
                      <a:lvl5pPr marL="1828800" algn="l" defTabSz="914400" rtl="0" eaLnBrk="1" latinLnBrk="0" hangingPunct="1">
                        <a:defRPr sz="1800" kern="1200">
                          <a:solidFill>
                            <a:schemeClr val="dk1"/>
                          </a:solidFill>
                          <a:latin typeface="Roboto Light"/>
                          <a:ea typeface="Roboto"/>
                        </a:defRPr>
                      </a:lvl5pPr>
                      <a:lvl6pPr marL="2286000" algn="l" defTabSz="914400" rtl="0" eaLnBrk="1" latinLnBrk="0" hangingPunct="1">
                        <a:defRPr sz="1800" kern="1200">
                          <a:solidFill>
                            <a:schemeClr val="dk1"/>
                          </a:solidFill>
                          <a:latin typeface="Roboto Light"/>
                          <a:ea typeface="Roboto"/>
                        </a:defRPr>
                      </a:lvl6pPr>
                      <a:lvl7pPr marL="2743200" algn="l" defTabSz="914400" rtl="0" eaLnBrk="1" latinLnBrk="0" hangingPunct="1">
                        <a:defRPr sz="1800" kern="1200">
                          <a:solidFill>
                            <a:schemeClr val="dk1"/>
                          </a:solidFill>
                          <a:latin typeface="Roboto Light"/>
                          <a:ea typeface="Roboto"/>
                        </a:defRPr>
                      </a:lvl7pPr>
                      <a:lvl8pPr marL="3200400" algn="l" defTabSz="914400" rtl="0" eaLnBrk="1" latinLnBrk="0" hangingPunct="1">
                        <a:defRPr sz="1800" kern="1200">
                          <a:solidFill>
                            <a:schemeClr val="dk1"/>
                          </a:solidFill>
                          <a:latin typeface="Roboto Light"/>
                          <a:ea typeface="Roboto"/>
                        </a:defRPr>
                      </a:lvl8pPr>
                      <a:lvl9pPr marL="3657600" algn="l" defTabSz="914400" rtl="0" eaLnBrk="1" latinLnBrk="0" hangingPunct="1">
                        <a:defRPr sz="1800" kern="1200">
                          <a:solidFill>
                            <a:schemeClr val="dk1"/>
                          </a:solidFill>
                          <a:latin typeface="Roboto Light"/>
                          <a:ea typeface="Roboto"/>
                        </a:defRPr>
                      </a:lvl9pPr>
                    </a:lstStyle>
                    <a:p>
                      <a:pPr algn="l">
                        <a:lnSpc>
                          <a:spcPct val="100000"/>
                        </a:lnSpc>
                        <a:spcAft>
                          <a:spcPts val="0"/>
                        </a:spcAft>
                      </a:pPr>
                      <a:r>
                        <a:rPr lang="en-US" sz="2400" dirty="0">
                          <a:solidFill>
                            <a:schemeClr val="tx1"/>
                          </a:solidFill>
                          <a:latin typeface="+mj-lt"/>
                          <a:ea typeface="Roboto" panose="02000000000000000000" pitchFamily="2" charset="0"/>
                          <a:cs typeface="Roboto" panose="02000000000000000000" pitchFamily="2" charset="0"/>
                        </a:rPr>
                        <a:t>Any child who is RDT positive</a:t>
                      </a:r>
                    </a:p>
                  </a:txBody>
                  <a:tcP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119288"/>
                  </a:ext>
                </a:extLst>
              </a:tr>
            </a:tbl>
          </a:graphicData>
        </a:graphic>
      </p:graphicFrame>
      <p:sp>
        <p:nvSpPr>
          <p:cNvPr id="4" name="Title 5">
            <a:extLst>
              <a:ext uri="{FF2B5EF4-FFF2-40B4-BE49-F238E27FC236}">
                <a16:creationId xmlns:a16="http://schemas.microsoft.com/office/drawing/2014/main" id="{0A95E158-03F1-0E8B-37B8-182E4829A7C7}"/>
              </a:ext>
            </a:extLst>
          </p:cNvPr>
          <p:cNvSpPr>
            <a:spLocks noGrp="1"/>
          </p:cNvSpPr>
          <p:nvPr>
            <p:ph type="title"/>
          </p:nvPr>
        </p:nvSpPr>
        <p:spPr>
          <a:xfrm>
            <a:off x="379342" y="509094"/>
            <a:ext cx="12113648" cy="921437"/>
          </a:xfrm>
        </p:spPr>
        <p:txBody>
          <a:bodyPr>
            <a:noAutofit/>
          </a:bodyPr>
          <a:lstStyle/>
          <a:p>
            <a:r>
              <a:rPr lang="en-US" dirty="0">
                <a:latin typeface="Poppins"/>
                <a:cs typeface="Poppins"/>
              </a:rPr>
              <a:t>PCPI = Parasite clearance &amp; protection from infection</a:t>
            </a:r>
          </a:p>
        </p:txBody>
      </p:sp>
      <p:sp>
        <p:nvSpPr>
          <p:cNvPr id="2" name="Arrow: Right 1">
            <a:extLst>
              <a:ext uri="{FF2B5EF4-FFF2-40B4-BE49-F238E27FC236}">
                <a16:creationId xmlns:a16="http://schemas.microsoft.com/office/drawing/2014/main" id="{77D7DD35-6E8F-A487-9200-627310D1EE66}"/>
              </a:ext>
            </a:extLst>
          </p:cNvPr>
          <p:cNvSpPr/>
          <p:nvPr/>
        </p:nvSpPr>
        <p:spPr>
          <a:xfrm rot="10800000">
            <a:off x="8301591" y="5058137"/>
            <a:ext cx="805142" cy="4747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D0610E1-56CC-6965-9BF1-0D63B4416A40}"/>
              </a:ext>
            </a:extLst>
          </p:cNvPr>
          <p:cNvSpPr txBox="1"/>
          <p:nvPr/>
        </p:nvSpPr>
        <p:spPr>
          <a:xfrm>
            <a:off x="9288990" y="4765749"/>
            <a:ext cx="2717397" cy="1200329"/>
          </a:xfrm>
          <a:prstGeom prst="rect">
            <a:avLst/>
          </a:prstGeom>
          <a:noFill/>
        </p:spPr>
        <p:txBody>
          <a:bodyPr wrap="square" rtlCol="0">
            <a:spAutoFit/>
          </a:bodyPr>
          <a:lstStyle/>
          <a:p>
            <a:r>
              <a:rPr lang="en-GB" dirty="0">
                <a:latin typeface="+mj-lt"/>
              </a:rPr>
              <a:t>To be consistent with </a:t>
            </a:r>
            <a:r>
              <a:rPr lang="it-IT" dirty="0" err="1">
                <a:latin typeface="+mj-lt"/>
              </a:rPr>
              <a:t>WHO’s</a:t>
            </a:r>
            <a:r>
              <a:rPr lang="it-IT" dirty="0">
                <a:latin typeface="+mj-lt"/>
              </a:rPr>
              <a:t> malaria </a:t>
            </a:r>
            <a:r>
              <a:rPr lang="it-IT" dirty="0" err="1">
                <a:latin typeface="+mj-lt"/>
              </a:rPr>
              <a:t>chemoprevention</a:t>
            </a:r>
            <a:r>
              <a:rPr lang="it-IT" dirty="0">
                <a:latin typeface="+mj-lt"/>
              </a:rPr>
              <a:t> </a:t>
            </a:r>
            <a:r>
              <a:rPr lang="it-IT" dirty="0" err="1">
                <a:latin typeface="+mj-lt"/>
              </a:rPr>
              <a:t>efficacy</a:t>
            </a:r>
            <a:r>
              <a:rPr lang="it-IT" dirty="0">
                <a:latin typeface="+mj-lt"/>
              </a:rPr>
              <a:t> study </a:t>
            </a:r>
            <a:r>
              <a:rPr lang="it-IT" dirty="0" err="1">
                <a:latin typeface="+mj-lt"/>
              </a:rPr>
              <a:t>protocol</a:t>
            </a:r>
            <a:r>
              <a:rPr lang="it-IT" dirty="0">
                <a:latin typeface="+mj-lt"/>
              </a:rPr>
              <a:t> (CPES)</a:t>
            </a:r>
            <a:endParaRPr lang="en-GB" dirty="0">
              <a:latin typeface="+mj-lt"/>
            </a:endParaRPr>
          </a:p>
        </p:txBody>
      </p:sp>
    </p:spTree>
    <p:extLst>
      <p:ext uri="{BB962C8B-B14F-4D97-AF65-F5344CB8AC3E}">
        <p14:creationId xmlns:p14="http://schemas.microsoft.com/office/powerpoint/2010/main" val="877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2AD08DE-3633-2724-9DD1-2966FC804553}"/>
              </a:ext>
            </a:extLst>
          </p:cNvPr>
          <p:cNvSpPr>
            <a:spLocks noGrp="1"/>
          </p:cNvSpPr>
          <p:nvPr>
            <p:ph type="title"/>
          </p:nvPr>
        </p:nvSpPr>
        <p:spPr>
          <a:xfrm>
            <a:off x="484946" y="192273"/>
            <a:ext cx="11459404" cy="921437"/>
          </a:xfrm>
        </p:spPr>
        <p:txBody>
          <a:bodyPr>
            <a:normAutofit/>
          </a:bodyPr>
          <a:lstStyle/>
          <a:p>
            <a:r>
              <a:rPr lang="en-US" dirty="0">
                <a:solidFill>
                  <a:schemeClr val="accent5">
                    <a:lumMod val="50000"/>
                  </a:schemeClr>
                </a:solidFill>
                <a:latin typeface="Poppins"/>
                <a:cs typeface="Poppins"/>
              </a:rPr>
              <a:t>PCPI Cameroon</a:t>
            </a:r>
            <a:endParaRPr lang="en-US" dirty="0">
              <a:latin typeface="Poppins"/>
              <a:cs typeface="Poppins"/>
            </a:endParaRPr>
          </a:p>
        </p:txBody>
      </p:sp>
      <p:sp>
        <p:nvSpPr>
          <p:cNvPr id="9" name="TextBox 8">
            <a:extLst>
              <a:ext uri="{FF2B5EF4-FFF2-40B4-BE49-F238E27FC236}">
                <a16:creationId xmlns:a16="http://schemas.microsoft.com/office/drawing/2014/main" id="{662303C9-BC7C-071F-DC69-4E4F49886218}"/>
              </a:ext>
            </a:extLst>
          </p:cNvPr>
          <p:cNvSpPr txBox="1"/>
          <p:nvPr/>
        </p:nvSpPr>
        <p:spPr>
          <a:xfrm>
            <a:off x="1394460" y="4439838"/>
            <a:ext cx="10549890" cy="2308324"/>
          </a:xfrm>
          <a:prstGeom prst="rect">
            <a:avLst/>
          </a:prstGeom>
          <a:noFill/>
        </p:spPr>
        <p:txBody>
          <a:bodyPr wrap="square">
            <a:spAutoFit/>
          </a:bodyPr>
          <a:lstStyle/>
          <a:p>
            <a:pPr>
              <a:defRPr/>
            </a:pPr>
            <a:r>
              <a:rPr lang="en-GB" sz="1800" b="1" dirty="0">
                <a:solidFill>
                  <a:schemeClr val="accent1"/>
                </a:solidFill>
                <a:latin typeface="Poppins" panose="00000500000000000000" pitchFamily="2" charset="0"/>
                <a:cs typeface="Poppins" panose="00000500000000000000" pitchFamily="2" charset="0"/>
                <a:sym typeface="Wingdings" panose="05000000000000000000" pitchFamily="2" charset="2"/>
              </a:rPr>
              <a:t>Registration</a:t>
            </a:r>
            <a:endParaRPr lang="en-GB" sz="1800" dirty="0">
              <a:latin typeface="Poppins" panose="00000500000000000000" pitchFamily="2" charset="0"/>
              <a:cs typeface="Poppins" panose="00000500000000000000" pitchFamily="2" charset="0"/>
              <a:sym typeface="Wingdings" panose="05000000000000000000" pitchFamily="2" charset="2"/>
            </a:endParaRPr>
          </a:p>
          <a:p>
            <a:pPr>
              <a:defRPr/>
            </a:pPr>
            <a:r>
              <a:rPr lang="en-GB" dirty="0">
                <a:latin typeface="Poppins" panose="00000500000000000000" pitchFamily="2" charset="0"/>
                <a:cs typeface="Poppins" panose="00000500000000000000" pitchFamily="2" charset="0"/>
                <a:sym typeface="Wingdings" panose="05000000000000000000" pitchFamily="2" charset="2"/>
                <a:hlinkClick r:id="rId3">
                  <a:extLst>
                    <a:ext uri="{A12FA001-AC4F-418D-AE19-62706E023703}">
                      <ahyp:hlinkClr xmlns:ahyp="http://schemas.microsoft.com/office/drawing/2018/hyperlinkcolor" val="tx"/>
                    </a:ext>
                  </a:extLst>
                </a:hlinkClick>
              </a:rPr>
              <a:t>https://clinicaltrials.gov/study/NCT06173206</a:t>
            </a:r>
            <a:endParaRPr lang="en-GB" dirty="0">
              <a:latin typeface="Poppins" panose="00000500000000000000" pitchFamily="2" charset="0"/>
              <a:cs typeface="Poppins" panose="00000500000000000000" pitchFamily="2" charset="0"/>
              <a:sym typeface="Wingdings" panose="05000000000000000000" pitchFamily="2" charset="2"/>
            </a:endParaRPr>
          </a:p>
          <a:p>
            <a:pPr>
              <a:defRPr/>
            </a:pPr>
            <a:endParaRPr lang="en-GB" dirty="0">
              <a:latin typeface="Poppins" panose="00000500000000000000" pitchFamily="2" charset="0"/>
              <a:cs typeface="Poppins" panose="00000500000000000000" pitchFamily="2" charset="0"/>
              <a:sym typeface="Wingdings" panose="05000000000000000000" pitchFamily="2" charset="2"/>
            </a:endParaRPr>
          </a:p>
          <a:p>
            <a:pPr>
              <a:defRPr/>
            </a:pPr>
            <a:r>
              <a:rPr lang="en-GB" b="1" dirty="0">
                <a:solidFill>
                  <a:schemeClr val="accent1"/>
                </a:solidFill>
                <a:latin typeface="Poppins" panose="00000500000000000000" pitchFamily="2" charset="0"/>
                <a:cs typeface="Poppins" panose="00000500000000000000" pitchFamily="2" charset="0"/>
                <a:sym typeface="Wingdings" panose="05000000000000000000" pitchFamily="2" charset="2"/>
              </a:rPr>
              <a:t>Protocol publication </a:t>
            </a:r>
          </a:p>
          <a:p>
            <a:pPr>
              <a:defRPr/>
            </a:pPr>
            <a:r>
              <a:rPr lang="en-GB" dirty="0">
                <a:latin typeface="Poppins" panose="00000500000000000000" pitchFamily="2" charset="0"/>
                <a:cs typeface="Poppins" panose="00000500000000000000" pitchFamily="2" charset="0"/>
              </a:rPr>
              <a:t>Martinez-Vega R, Mbacham WF, Ali I, Nji A, et al.; </a:t>
            </a:r>
          </a:p>
          <a:p>
            <a:pPr>
              <a:defRPr/>
            </a:pPr>
            <a:r>
              <a:rPr lang="en-GB" i="1" dirty="0">
                <a:latin typeface="Poppins" panose="00000500000000000000" pitchFamily="2" charset="0"/>
                <a:cs typeface="Poppins" panose="00000500000000000000" pitchFamily="2" charset="0"/>
              </a:rPr>
              <a:t>BMC Infectious Diseases</a:t>
            </a:r>
            <a:r>
              <a:rPr lang="en-GB" dirty="0">
                <a:latin typeface="Poppins" panose="00000500000000000000" pitchFamily="2" charset="0"/>
                <a:cs typeface="Poppins" panose="00000500000000000000" pitchFamily="2" charset="0"/>
              </a:rPr>
              <a:t> (2024) </a:t>
            </a:r>
            <a:r>
              <a:rPr lang="en-GB" i="1" dirty="0">
                <a:latin typeface="Poppins" panose="00000500000000000000" pitchFamily="2" charset="0"/>
                <a:cs typeface="Poppins" panose="00000500000000000000" pitchFamily="2" charset="0"/>
              </a:rPr>
              <a:t>24</a:t>
            </a:r>
            <a:r>
              <a:rPr lang="en-GB" dirty="0">
                <a:latin typeface="Poppins" panose="00000500000000000000" pitchFamily="2" charset="0"/>
                <a:cs typeface="Poppins" panose="00000500000000000000" pitchFamily="2" charset="0"/>
              </a:rPr>
              <a:t> (1), 1028 </a:t>
            </a:r>
          </a:p>
          <a:p>
            <a:pPr>
              <a:defRPr/>
            </a:pPr>
            <a:r>
              <a:rPr lang="en-GB" u="sng" dirty="0">
                <a:latin typeface="Poppins" panose="00000500000000000000" pitchFamily="2" charset="0"/>
                <a:cs typeface="Poppins" panose="00000500000000000000" pitchFamily="2" charset="0"/>
                <a:hlinkClick r:id="rId4"/>
              </a:rPr>
              <a:t>https://doi.org/</a:t>
            </a:r>
            <a:r>
              <a:rPr lang="en-GB" dirty="0">
                <a:latin typeface="Poppins" panose="00000500000000000000" pitchFamily="2" charset="0"/>
                <a:cs typeface="Poppins" panose="00000500000000000000" pitchFamily="2" charset="0"/>
                <a:hlinkClick r:id="rId5"/>
              </a:rPr>
              <a:t>10.1186/s12879-024-09868-y</a:t>
            </a:r>
            <a:r>
              <a:rPr lang="en-GB" dirty="0">
                <a:latin typeface="Poppins" panose="00000500000000000000" pitchFamily="2" charset="0"/>
                <a:cs typeface="Poppins" panose="00000500000000000000" pitchFamily="2" charset="0"/>
              </a:rPr>
              <a:t>. </a:t>
            </a:r>
          </a:p>
          <a:p>
            <a:pPr>
              <a:defRPr/>
            </a:pPr>
            <a:endParaRPr lang="en-GB" b="1" dirty="0">
              <a:solidFill>
                <a:schemeClr val="accent1"/>
              </a:solidFill>
              <a:latin typeface="Poppins" panose="00000500000000000000" pitchFamily="2" charset="0"/>
              <a:cs typeface="Poppins" panose="00000500000000000000" pitchFamily="2" charset="0"/>
              <a:sym typeface="Wingdings" panose="05000000000000000000" pitchFamily="2" charset="2"/>
            </a:endParaRPr>
          </a:p>
        </p:txBody>
      </p:sp>
      <p:graphicFrame>
        <p:nvGraphicFramePr>
          <p:cNvPr id="4" name="Table 3">
            <a:extLst>
              <a:ext uri="{FF2B5EF4-FFF2-40B4-BE49-F238E27FC236}">
                <a16:creationId xmlns:a16="http://schemas.microsoft.com/office/drawing/2014/main" id="{C491CBC7-1AD2-6898-F0BF-6F5ABF5A45F5}"/>
              </a:ext>
            </a:extLst>
          </p:cNvPr>
          <p:cNvGraphicFramePr>
            <a:graphicFrameLocks noGrp="1"/>
          </p:cNvGraphicFramePr>
          <p:nvPr/>
        </p:nvGraphicFramePr>
        <p:xfrm>
          <a:off x="939703" y="1219754"/>
          <a:ext cx="9989820" cy="3114040"/>
        </p:xfrm>
        <a:graphic>
          <a:graphicData uri="http://schemas.openxmlformats.org/drawingml/2006/table">
            <a:tbl>
              <a:tblPr firstRow="1" bandRow="1">
                <a:tableStyleId>{5C22544A-7EE6-4342-B048-85BDC9FD1C3A}</a:tableStyleId>
              </a:tblPr>
              <a:tblGrid>
                <a:gridCol w="3329940">
                  <a:extLst>
                    <a:ext uri="{9D8B030D-6E8A-4147-A177-3AD203B41FA5}">
                      <a16:colId xmlns:a16="http://schemas.microsoft.com/office/drawing/2014/main" val="460261750"/>
                    </a:ext>
                  </a:extLst>
                </a:gridCol>
                <a:gridCol w="3722370">
                  <a:extLst>
                    <a:ext uri="{9D8B030D-6E8A-4147-A177-3AD203B41FA5}">
                      <a16:colId xmlns:a16="http://schemas.microsoft.com/office/drawing/2014/main" val="4058669870"/>
                    </a:ext>
                  </a:extLst>
                </a:gridCol>
                <a:gridCol w="2937510">
                  <a:extLst>
                    <a:ext uri="{9D8B030D-6E8A-4147-A177-3AD203B41FA5}">
                      <a16:colId xmlns:a16="http://schemas.microsoft.com/office/drawing/2014/main" val="504233629"/>
                    </a:ext>
                  </a:extLst>
                </a:gridCol>
              </a:tblGrid>
              <a:tr h="370840">
                <a:tc>
                  <a:txBody>
                    <a:bodyPr/>
                    <a:lstStyle/>
                    <a:p>
                      <a:r>
                        <a:rPr lang="en-GB" dirty="0"/>
                        <a:t>Treatment arm</a:t>
                      </a:r>
                    </a:p>
                  </a:txBody>
                  <a:tcPr/>
                </a:tc>
                <a:tc>
                  <a:txBody>
                    <a:bodyPr/>
                    <a:lstStyle/>
                    <a:p>
                      <a:r>
                        <a:rPr lang="en-GB" dirty="0"/>
                        <a:t>Regimen</a:t>
                      </a:r>
                    </a:p>
                  </a:txBody>
                  <a:tcPr/>
                </a:tc>
                <a:tc>
                  <a:txBody>
                    <a:bodyPr/>
                    <a:lstStyle/>
                    <a:p>
                      <a:r>
                        <a:rPr lang="en-GB" dirty="0"/>
                        <a:t>Days</a:t>
                      </a:r>
                    </a:p>
                  </a:txBody>
                  <a:tcPr/>
                </a:tc>
                <a:extLst>
                  <a:ext uri="{0D108BD9-81ED-4DB2-BD59-A6C34878D82A}">
                    <a16:rowId xmlns:a16="http://schemas.microsoft.com/office/drawing/2014/main" val="8453347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effectLst/>
                          <a:uFill>
                            <a:solidFill>
                              <a:srgbClr val="000000"/>
                            </a:solidFill>
                          </a:uFill>
                          <a:latin typeface="Poppins" panose="00000500000000000000" pitchFamily="2" charset="0"/>
                          <a:ea typeface="+mn-ea"/>
                          <a:cs typeface="Poppins" panose="00000500000000000000" pitchFamily="2" charset="0"/>
                        </a:rPr>
                        <a:t>Control Group </a:t>
                      </a:r>
                      <a:r>
                        <a:rPr lang="en-GB" sz="1800" b="0" kern="1200" dirty="0">
                          <a:solidFill>
                            <a:schemeClr val="tx1"/>
                          </a:solidFill>
                          <a:effectLst/>
                          <a:uFill>
                            <a:solidFill>
                              <a:srgbClr val="000000"/>
                            </a:solidFill>
                          </a:uFill>
                          <a:latin typeface="Poppins" panose="00000500000000000000" pitchFamily="2" charset="0"/>
                          <a:ea typeface="+mn-ea"/>
                          <a:cs typeface="Poppins" panose="00000500000000000000" pitchFamily="2" charset="0"/>
                        </a:rPr>
                        <a:t>(n= 200)</a:t>
                      </a:r>
                    </a:p>
                  </a:txBody>
                  <a:tcPr/>
                </a:tc>
                <a:tc>
                  <a:txBody>
                    <a:bodyPr/>
                    <a:lstStyle/>
                    <a:p>
                      <a:r>
                        <a:rPr lang="en-GB" sz="1800" b="1" kern="1200" dirty="0">
                          <a:solidFill>
                            <a:schemeClr val="tx1"/>
                          </a:solidFill>
                          <a:effectLst/>
                          <a:uFill>
                            <a:solidFill>
                              <a:srgbClr val="000000"/>
                            </a:solidFill>
                          </a:uFill>
                          <a:latin typeface="Poppins" panose="00000500000000000000" pitchFamily="2" charset="0"/>
                          <a:ea typeface="+mn-ea"/>
                          <a:cs typeface="Poppins" panose="00000500000000000000" pitchFamily="2" charset="0"/>
                        </a:rPr>
                        <a:t>Artesunate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kern="1200" dirty="0">
                          <a:solidFill>
                            <a:schemeClr val="tx1"/>
                          </a:solidFill>
                          <a:effectLst/>
                          <a:uFill>
                            <a:solidFill>
                              <a:srgbClr val="000000"/>
                            </a:solidFill>
                          </a:uFill>
                          <a:latin typeface="Poppins" panose="00000500000000000000" pitchFamily="2" charset="0"/>
                          <a:ea typeface="+mn-ea"/>
                          <a:cs typeface="Poppins" panose="00000500000000000000" pitchFamily="2" charset="0"/>
                        </a:rPr>
                        <a:t>SP </a:t>
                      </a:r>
                      <a:r>
                        <a:rPr lang="en-GB" sz="1800" b="0" u="sng" kern="1200" dirty="0">
                          <a:solidFill>
                            <a:schemeClr val="tx1"/>
                          </a:solidFill>
                          <a:effectLst/>
                          <a:uFill>
                            <a:solidFill>
                              <a:srgbClr val="000000"/>
                            </a:solidFill>
                          </a:uFill>
                          <a:latin typeface="Poppins" panose="00000500000000000000" pitchFamily="2" charset="0"/>
                          <a:ea typeface="+mn-ea"/>
                          <a:cs typeface="Poppins" panose="00000500000000000000" pitchFamily="2" charset="0"/>
                        </a:rPr>
                        <a:t>placebo</a:t>
                      </a:r>
                      <a:r>
                        <a:rPr lang="en-GB" sz="1800" b="0" u="none" kern="1200" dirty="0">
                          <a:solidFill>
                            <a:schemeClr val="tx1"/>
                          </a:solidFill>
                          <a:effectLst/>
                          <a:uFill>
                            <a:solidFill>
                              <a:srgbClr val="000000"/>
                            </a:solidFill>
                          </a:uFill>
                          <a:latin typeface="Poppins" panose="00000500000000000000" pitchFamily="2" charset="0"/>
                          <a:ea typeface="+mn-ea"/>
                          <a:cs typeface="Poppins" panose="00000500000000000000" pitchFamily="2" charset="0"/>
                        </a:rPr>
                        <a:t> and AQ </a:t>
                      </a:r>
                      <a:r>
                        <a:rPr lang="en-GB" sz="1800" b="0" u="sng" kern="1200" dirty="0">
                          <a:solidFill>
                            <a:schemeClr val="tx1"/>
                          </a:solidFill>
                          <a:effectLst/>
                          <a:uFill>
                            <a:solidFill>
                              <a:srgbClr val="000000"/>
                            </a:solidFill>
                          </a:uFill>
                          <a:latin typeface="Poppins" panose="00000500000000000000" pitchFamily="2" charset="0"/>
                          <a:ea typeface="+mn-ea"/>
                          <a:cs typeface="Poppins" panose="00000500000000000000" pitchFamily="2" charset="0"/>
                        </a:rPr>
                        <a:t>placebo</a:t>
                      </a:r>
                    </a:p>
                    <a:p>
                      <a:endParaRPr lang="en-GB" sz="1800" b="0" kern="1200" dirty="0">
                        <a:solidFill>
                          <a:schemeClr val="tx1"/>
                        </a:solidFill>
                        <a:effectLst/>
                        <a:uFill>
                          <a:solidFill>
                            <a:srgbClr val="000000"/>
                          </a:solidFill>
                        </a:uFill>
                        <a:latin typeface="Poppins" panose="00000500000000000000" pitchFamily="2" charset="0"/>
                        <a:ea typeface="+mn-ea"/>
                        <a:cs typeface="Poppins" panose="000005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kern="1200" dirty="0">
                          <a:solidFill>
                            <a:schemeClr val="dk1"/>
                          </a:solidFill>
                          <a:effectLst/>
                          <a:latin typeface="Poppins" panose="00000500000000000000" pitchFamily="2" charset="0"/>
                          <a:ea typeface="Roboto" panose="02000000000000000000" pitchFamily="2" charset="0"/>
                          <a:cs typeface="Poppins" panose="00000500000000000000" pitchFamily="2" charset="0"/>
                        </a:rPr>
                        <a:t>7 days</a:t>
                      </a:r>
                    </a:p>
                    <a:p>
                      <a:r>
                        <a:rPr lang="en-GB" dirty="0">
                          <a:latin typeface="Poppins" panose="00000500000000000000" pitchFamily="2" charset="0"/>
                          <a:cs typeface="Poppins" panose="00000500000000000000" pitchFamily="2" charset="0"/>
                        </a:rPr>
                        <a:t>3 days</a:t>
                      </a:r>
                    </a:p>
                  </a:txBody>
                  <a:tcPr/>
                </a:tc>
                <a:extLst>
                  <a:ext uri="{0D108BD9-81ED-4DB2-BD59-A6C34878D82A}">
                    <a16:rowId xmlns:a16="http://schemas.microsoft.com/office/drawing/2014/main" val="17560467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effectLst/>
                          <a:uFill>
                            <a:solidFill>
                              <a:srgbClr val="000000"/>
                            </a:solidFill>
                          </a:uFill>
                          <a:latin typeface="Poppins" panose="00000500000000000000" pitchFamily="2" charset="0"/>
                          <a:cs typeface="Poppins" panose="00000500000000000000" pitchFamily="2" charset="0"/>
                        </a:rPr>
                        <a:t>SP Group </a:t>
                      </a:r>
                      <a:r>
                        <a:rPr lang="en-GB" sz="1800" b="0" dirty="0">
                          <a:solidFill>
                            <a:schemeClr val="tx1"/>
                          </a:solidFill>
                          <a:effectLst/>
                          <a:uFill>
                            <a:solidFill>
                              <a:srgbClr val="000000"/>
                            </a:solidFill>
                          </a:uFill>
                          <a:latin typeface="Poppins" panose="00000500000000000000" pitchFamily="2" charset="0"/>
                          <a:cs typeface="Poppins" panose="00000500000000000000" pitchFamily="2" charset="0"/>
                        </a:rPr>
                        <a:t>(n= 450)</a:t>
                      </a:r>
                    </a:p>
                    <a:p>
                      <a:endParaRPr lang="en-GB" dirty="0">
                        <a:solidFill>
                          <a:schemeClr val="tx1"/>
                        </a:solidFill>
                        <a:latin typeface="Poppins" panose="00000500000000000000" pitchFamily="2" charset="0"/>
                        <a:cs typeface="Poppins" panose="00000500000000000000" pitchFamily="2" charset="0"/>
                      </a:endParaRPr>
                    </a:p>
                  </a:txBody>
                  <a:tcPr/>
                </a:tc>
                <a:tc>
                  <a:txBody>
                    <a:bodyPr/>
                    <a:lstStyle/>
                    <a:p>
                      <a:r>
                        <a:rPr lang="en-GB" sz="1800" b="0" kern="1200" dirty="0">
                          <a:solidFill>
                            <a:schemeClr val="tx1"/>
                          </a:solidFill>
                          <a:effectLst/>
                          <a:uFill>
                            <a:solidFill>
                              <a:srgbClr val="000000"/>
                            </a:solidFill>
                          </a:uFill>
                          <a:latin typeface="Poppins" panose="00000500000000000000" pitchFamily="2" charset="0"/>
                          <a:ea typeface="+mn-ea"/>
                          <a:cs typeface="Poppins" panose="00000500000000000000" pitchFamily="2" charset="0"/>
                        </a:rPr>
                        <a:t>Artesunate </a:t>
                      </a:r>
                      <a:r>
                        <a:rPr lang="en-GB" sz="1800" b="0" u="sng" kern="1200" dirty="0">
                          <a:solidFill>
                            <a:schemeClr val="tx1"/>
                          </a:solidFill>
                          <a:effectLst/>
                          <a:uFill>
                            <a:solidFill>
                              <a:srgbClr val="000000"/>
                            </a:solidFill>
                          </a:uFill>
                          <a:latin typeface="Poppins" panose="00000500000000000000" pitchFamily="2" charset="0"/>
                          <a:ea typeface="+mn-ea"/>
                          <a:cs typeface="Poppins" panose="00000500000000000000" pitchFamily="2" charset="0"/>
                        </a:rPr>
                        <a:t>placebo</a:t>
                      </a:r>
                    </a:p>
                    <a:p>
                      <a:r>
                        <a:rPr lang="en-GB" sz="1800" b="1" u="none" kern="1200" dirty="0">
                          <a:solidFill>
                            <a:schemeClr val="tx1"/>
                          </a:solidFill>
                          <a:effectLst/>
                          <a:uFill>
                            <a:solidFill>
                              <a:srgbClr val="000000"/>
                            </a:solidFill>
                          </a:uFill>
                          <a:latin typeface="Poppins" panose="00000500000000000000" pitchFamily="2" charset="0"/>
                          <a:ea typeface="+mn-ea"/>
                          <a:cs typeface="Poppins" panose="00000500000000000000" pitchFamily="2" charset="0"/>
                        </a:rPr>
                        <a:t>SP</a:t>
                      </a:r>
                      <a:r>
                        <a:rPr lang="en-GB" sz="1800" b="0" u="none" kern="1200" dirty="0">
                          <a:solidFill>
                            <a:schemeClr val="tx1"/>
                          </a:solidFill>
                          <a:effectLst/>
                          <a:uFill>
                            <a:solidFill>
                              <a:srgbClr val="000000"/>
                            </a:solidFill>
                          </a:uFill>
                          <a:latin typeface="Poppins" panose="00000500000000000000" pitchFamily="2" charset="0"/>
                          <a:ea typeface="+mn-ea"/>
                          <a:cs typeface="Poppins" panose="00000500000000000000" pitchFamily="2" charset="0"/>
                        </a:rPr>
                        <a:t> and AQ </a:t>
                      </a:r>
                      <a:r>
                        <a:rPr lang="en-GB" sz="1800" b="0" u="sng" kern="1200" dirty="0">
                          <a:solidFill>
                            <a:schemeClr val="tx1"/>
                          </a:solidFill>
                          <a:effectLst/>
                          <a:uFill>
                            <a:solidFill>
                              <a:srgbClr val="000000"/>
                            </a:solidFill>
                          </a:uFill>
                          <a:latin typeface="Poppins" panose="00000500000000000000" pitchFamily="2" charset="0"/>
                          <a:ea typeface="+mn-ea"/>
                          <a:cs typeface="Poppins" panose="00000500000000000000" pitchFamily="2" charset="0"/>
                        </a:rPr>
                        <a:t>placebo</a:t>
                      </a:r>
                    </a:p>
                    <a:p>
                      <a:endParaRPr lang="en-GB" dirty="0">
                        <a:latin typeface="Poppins" panose="00000500000000000000" pitchFamily="2" charset="0"/>
                        <a:cs typeface="Poppins" panose="000005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kern="1200" dirty="0">
                          <a:solidFill>
                            <a:schemeClr val="dk1"/>
                          </a:solidFill>
                          <a:effectLst/>
                          <a:latin typeface="Poppins" panose="00000500000000000000" pitchFamily="2" charset="0"/>
                          <a:ea typeface="Roboto" panose="02000000000000000000" pitchFamily="2" charset="0"/>
                          <a:cs typeface="Poppins" panose="00000500000000000000" pitchFamily="2" charset="0"/>
                        </a:rPr>
                        <a:t>7 days</a:t>
                      </a:r>
                    </a:p>
                    <a:p>
                      <a:r>
                        <a:rPr lang="en-GB" dirty="0">
                          <a:latin typeface="Poppins" panose="00000500000000000000" pitchFamily="2" charset="0"/>
                          <a:cs typeface="Poppins" panose="00000500000000000000" pitchFamily="2" charset="0"/>
                        </a:rPr>
                        <a:t>3 days</a:t>
                      </a:r>
                    </a:p>
                    <a:p>
                      <a:endParaRPr lang="en-GB" dirty="0">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35659542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effectLst/>
                          <a:uFill>
                            <a:solidFill>
                              <a:srgbClr val="000000"/>
                            </a:solidFill>
                          </a:uFill>
                          <a:latin typeface="Poppins" panose="00000500000000000000" pitchFamily="2" charset="0"/>
                          <a:cs typeface="Poppins" panose="00000500000000000000" pitchFamily="2" charset="0"/>
                        </a:rPr>
                        <a:t>SPAQ Group </a:t>
                      </a:r>
                      <a:r>
                        <a:rPr lang="en-GB" sz="1800" b="0" dirty="0">
                          <a:solidFill>
                            <a:schemeClr val="tx1"/>
                          </a:solidFill>
                          <a:effectLst/>
                          <a:uFill>
                            <a:solidFill>
                              <a:srgbClr val="000000"/>
                            </a:solidFill>
                          </a:uFill>
                          <a:latin typeface="Poppins" panose="00000500000000000000" pitchFamily="2" charset="0"/>
                          <a:cs typeface="Poppins" panose="00000500000000000000" pitchFamily="2" charset="0"/>
                        </a:rPr>
                        <a:t>(n= 250)</a:t>
                      </a:r>
                    </a:p>
                    <a:p>
                      <a:endParaRPr lang="en-GB" dirty="0">
                        <a:solidFill>
                          <a:schemeClr val="tx1"/>
                        </a:solidFill>
                        <a:latin typeface="Poppins" panose="00000500000000000000" pitchFamily="2" charset="0"/>
                        <a:cs typeface="Poppins" panose="00000500000000000000" pitchFamily="2" charset="0"/>
                      </a:endParaRPr>
                    </a:p>
                  </a:txBody>
                  <a:tcPr/>
                </a:tc>
                <a:tc>
                  <a:txBody>
                    <a:bodyPr/>
                    <a:lstStyle/>
                    <a:p>
                      <a:r>
                        <a:rPr lang="en-GB" sz="1800" b="0" kern="1200" dirty="0">
                          <a:solidFill>
                            <a:schemeClr val="tx1"/>
                          </a:solidFill>
                          <a:effectLst/>
                          <a:uFill>
                            <a:solidFill>
                              <a:srgbClr val="000000"/>
                            </a:solidFill>
                          </a:uFill>
                          <a:latin typeface="Poppins" panose="00000500000000000000" pitchFamily="2" charset="0"/>
                          <a:ea typeface="+mn-ea"/>
                          <a:cs typeface="Poppins" panose="00000500000000000000" pitchFamily="2" charset="0"/>
                        </a:rPr>
                        <a:t>Artesunate </a:t>
                      </a:r>
                      <a:r>
                        <a:rPr lang="en-GB" sz="1800" b="0" u="sng" kern="1200" dirty="0">
                          <a:solidFill>
                            <a:schemeClr val="tx1"/>
                          </a:solidFill>
                          <a:effectLst/>
                          <a:uFill>
                            <a:solidFill>
                              <a:srgbClr val="000000"/>
                            </a:solidFill>
                          </a:uFill>
                          <a:latin typeface="Poppins" panose="00000500000000000000" pitchFamily="2" charset="0"/>
                          <a:ea typeface="+mn-ea"/>
                          <a:cs typeface="Poppins" panose="00000500000000000000" pitchFamily="2" charset="0"/>
                        </a:rPr>
                        <a:t>placebo</a:t>
                      </a:r>
                    </a:p>
                    <a:p>
                      <a:r>
                        <a:rPr lang="en-GB" sz="1800" b="1" u="none" kern="1200" dirty="0">
                          <a:solidFill>
                            <a:schemeClr val="tx1"/>
                          </a:solidFill>
                          <a:effectLst/>
                          <a:uFill>
                            <a:solidFill>
                              <a:srgbClr val="000000"/>
                            </a:solidFill>
                          </a:uFill>
                          <a:latin typeface="Poppins" panose="00000500000000000000" pitchFamily="2" charset="0"/>
                          <a:ea typeface="+mn-ea"/>
                          <a:cs typeface="Poppins" panose="00000500000000000000" pitchFamily="2" charset="0"/>
                        </a:rPr>
                        <a:t>SP</a:t>
                      </a:r>
                      <a:r>
                        <a:rPr lang="en-GB" sz="1800" b="0" u="none" kern="1200" dirty="0">
                          <a:solidFill>
                            <a:schemeClr val="tx1"/>
                          </a:solidFill>
                          <a:effectLst/>
                          <a:uFill>
                            <a:solidFill>
                              <a:srgbClr val="000000"/>
                            </a:solidFill>
                          </a:uFill>
                          <a:latin typeface="Poppins" panose="00000500000000000000" pitchFamily="2" charset="0"/>
                          <a:ea typeface="+mn-ea"/>
                          <a:cs typeface="Poppins" panose="00000500000000000000" pitchFamily="2" charset="0"/>
                        </a:rPr>
                        <a:t> </a:t>
                      </a:r>
                      <a:r>
                        <a:rPr lang="en-GB" sz="1800" b="1" u="none" kern="1200" dirty="0">
                          <a:solidFill>
                            <a:schemeClr val="tx1"/>
                          </a:solidFill>
                          <a:effectLst/>
                          <a:uFill>
                            <a:solidFill>
                              <a:srgbClr val="000000"/>
                            </a:solidFill>
                          </a:uFill>
                          <a:latin typeface="Poppins" panose="00000500000000000000" pitchFamily="2" charset="0"/>
                          <a:ea typeface="+mn-ea"/>
                          <a:cs typeface="Poppins" panose="00000500000000000000" pitchFamily="2" charset="0"/>
                        </a:rPr>
                        <a:t>AQ</a:t>
                      </a:r>
                    </a:p>
                    <a:p>
                      <a:endParaRPr lang="en-GB" sz="1800" b="0" u="sng" kern="1200" dirty="0">
                        <a:solidFill>
                          <a:schemeClr val="tx1"/>
                        </a:solidFill>
                        <a:effectLst/>
                        <a:uFill>
                          <a:solidFill>
                            <a:srgbClr val="000000"/>
                          </a:solidFill>
                        </a:uFill>
                        <a:latin typeface="Poppins" panose="00000500000000000000" pitchFamily="2" charset="0"/>
                        <a:ea typeface="+mn-ea"/>
                        <a:cs typeface="Poppins" panose="000005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kern="1200" dirty="0">
                          <a:solidFill>
                            <a:schemeClr val="dk1"/>
                          </a:solidFill>
                          <a:effectLst/>
                          <a:latin typeface="Poppins" panose="00000500000000000000" pitchFamily="2" charset="0"/>
                          <a:ea typeface="Roboto" panose="02000000000000000000" pitchFamily="2" charset="0"/>
                          <a:cs typeface="Poppins" panose="00000500000000000000" pitchFamily="2" charset="0"/>
                        </a:rPr>
                        <a:t>7 days</a:t>
                      </a:r>
                    </a:p>
                    <a:p>
                      <a:r>
                        <a:rPr lang="en-GB" dirty="0">
                          <a:latin typeface="Poppins" panose="00000500000000000000" pitchFamily="2" charset="0"/>
                          <a:cs typeface="Poppins" panose="00000500000000000000" pitchFamily="2" charset="0"/>
                        </a:rPr>
                        <a:t>3 days</a:t>
                      </a:r>
                    </a:p>
                    <a:p>
                      <a:endParaRPr lang="en-GB" dirty="0">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1201401766"/>
                  </a:ext>
                </a:extLst>
              </a:tr>
            </a:tbl>
          </a:graphicData>
        </a:graphic>
      </p:graphicFrame>
      <p:pic>
        <p:nvPicPr>
          <p:cNvPr id="5" name="Picture 4">
            <a:extLst>
              <a:ext uri="{FF2B5EF4-FFF2-40B4-BE49-F238E27FC236}">
                <a16:creationId xmlns:a16="http://schemas.microsoft.com/office/drawing/2014/main" id="{15AA6A38-28EF-5E3A-D867-CC36F8B3E14E}"/>
              </a:ext>
            </a:extLst>
          </p:cNvPr>
          <p:cNvPicPr>
            <a:picLocks noChangeAspect="1"/>
          </p:cNvPicPr>
          <p:nvPr/>
        </p:nvPicPr>
        <p:blipFill>
          <a:blip r:embed="rId6"/>
          <a:stretch>
            <a:fillRect/>
          </a:stretch>
        </p:blipFill>
        <p:spPr>
          <a:xfrm>
            <a:off x="7216511" y="4556216"/>
            <a:ext cx="2933329" cy="1964425"/>
          </a:xfrm>
          <a:prstGeom prst="rect">
            <a:avLst/>
          </a:prstGeom>
          <a:ln>
            <a:solidFill>
              <a:schemeClr val="tx1"/>
            </a:solidFill>
          </a:ln>
        </p:spPr>
      </p:pic>
    </p:spTree>
    <p:extLst>
      <p:ext uri="{BB962C8B-B14F-4D97-AF65-F5344CB8AC3E}">
        <p14:creationId xmlns:p14="http://schemas.microsoft.com/office/powerpoint/2010/main" val="846708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7A73FD-E20C-AB77-02B9-C8A1CEF1B769}"/>
              </a:ext>
            </a:extLst>
          </p:cNvPr>
          <p:cNvSpPr>
            <a:spLocks noGrp="1"/>
          </p:cNvSpPr>
          <p:nvPr>
            <p:ph type="title"/>
          </p:nvPr>
        </p:nvSpPr>
        <p:spPr>
          <a:xfrm>
            <a:off x="1059102" y="1619794"/>
            <a:ext cx="10073796" cy="2561426"/>
          </a:xfrm>
        </p:spPr>
        <p:txBody>
          <a:bodyPr>
            <a:normAutofit/>
          </a:bodyPr>
          <a:lstStyle/>
          <a:p>
            <a:pPr algn="ctr"/>
            <a:r>
              <a:rPr lang="en-GB" sz="3500" dirty="0">
                <a:latin typeface="Poppins"/>
                <a:cs typeface="Poppins"/>
              </a:rPr>
              <a:t>Results: Parasite clearance</a:t>
            </a:r>
            <a:br>
              <a:rPr lang="en-GB" dirty="0">
                <a:latin typeface="Poppins"/>
                <a:cs typeface="Poppins"/>
              </a:rPr>
            </a:br>
            <a:br>
              <a:rPr lang="en-GB" dirty="0">
                <a:latin typeface="Poppins"/>
                <a:cs typeface="Poppins"/>
              </a:rPr>
            </a:br>
            <a:r>
              <a:rPr lang="en-GB" sz="2400" i="1" dirty="0">
                <a:solidFill>
                  <a:schemeClr val="tx1"/>
                </a:solidFill>
                <a:latin typeface="Poppins"/>
                <a:cs typeface="Poppins"/>
              </a:rPr>
              <a:t>Among participants with </a:t>
            </a:r>
            <a:br>
              <a:rPr lang="en-GB" sz="2400" i="1" dirty="0">
                <a:solidFill>
                  <a:schemeClr val="tx1"/>
                </a:solidFill>
                <a:latin typeface="Poppins"/>
                <a:cs typeface="Poppins"/>
              </a:rPr>
            </a:br>
            <a:r>
              <a:rPr lang="en-GB" sz="2400" i="1" dirty="0">
                <a:solidFill>
                  <a:schemeClr val="tx1"/>
                </a:solidFill>
                <a:latin typeface="Poppins"/>
                <a:cs typeface="Poppins"/>
              </a:rPr>
              <a:t>asymptomatic parasitaemia on Day 0</a:t>
            </a:r>
            <a:endParaRPr lang="en-GB" sz="2400" i="1" dirty="0">
              <a:solidFill>
                <a:schemeClr val="tx1"/>
              </a:solidFill>
            </a:endParaRPr>
          </a:p>
        </p:txBody>
      </p:sp>
    </p:spTree>
    <p:extLst>
      <p:ext uri="{BB962C8B-B14F-4D97-AF65-F5344CB8AC3E}">
        <p14:creationId xmlns:p14="http://schemas.microsoft.com/office/powerpoint/2010/main" val="246417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E3989-E45B-CB1E-E2D8-206C83C4E6F2}"/>
              </a:ext>
            </a:extLst>
          </p:cNvPr>
          <p:cNvSpPr>
            <a:spLocks noGrp="1"/>
          </p:cNvSpPr>
          <p:nvPr>
            <p:ph type="title"/>
          </p:nvPr>
        </p:nvSpPr>
        <p:spPr>
          <a:xfrm>
            <a:off x="404694" y="223326"/>
            <a:ext cx="10515600" cy="1325563"/>
          </a:xfrm>
        </p:spPr>
        <p:txBody>
          <a:bodyPr/>
          <a:lstStyle/>
          <a:p>
            <a:r>
              <a:rPr lang="en-US" dirty="0">
                <a:solidFill>
                  <a:schemeClr val="accent1"/>
                </a:solidFill>
              </a:rPr>
              <a:t>Research </a:t>
            </a:r>
            <a:r>
              <a:rPr lang="en-US">
                <a:solidFill>
                  <a:schemeClr val="accent1"/>
                </a:solidFill>
              </a:rPr>
              <a:t>Subgroup Presentations 2025-26</a:t>
            </a:r>
          </a:p>
        </p:txBody>
      </p:sp>
      <p:sp>
        <p:nvSpPr>
          <p:cNvPr id="3" name="Content Placeholder 2">
            <a:extLst>
              <a:ext uri="{FF2B5EF4-FFF2-40B4-BE49-F238E27FC236}">
                <a16:creationId xmlns:a16="http://schemas.microsoft.com/office/drawing/2014/main" id="{56F23251-8E7E-06BC-F9B4-C290F4A41697}"/>
              </a:ext>
            </a:extLst>
          </p:cNvPr>
          <p:cNvSpPr>
            <a:spLocks noGrp="1"/>
          </p:cNvSpPr>
          <p:nvPr>
            <p:ph idx="1"/>
          </p:nvPr>
        </p:nvSpPr>
        <p:spPr>
          <a:xfrm>
            <a:off x="838200" y="1420459"/>
            <a:ext cx="10939272" cy="5056631"/>
          </a:xfrm>
        </p:spPr>
        <p:txBody>
          <a:bodyPr>
            <a:normAutofit fontScale="32500" lnSpcReduction="20000"/>
          </a:bodyPr>
          <a:lstStyle/>
          <a:p>
            <a:pPr marL="0" lvl="0" indent="0">
              <a:buNone/>
            </a:pPr>
            <a:r>
              <a:rPr lang="en-US" sz="5500" u="sng" dirty="0">
                <a:solidFill>
                  <a:schemeClr val="accent1"/>
                </a:solidFill>
              </a:rPr>
              <a:t>24</a:t>
            </a:r>
            <a:r>
              <a:rPr lang="en-US" sz="5500" u="sng" baseline="30000" dirty="0">
                <a:solidFill>
                  <a:schemeClr val="accent1"/>
                </a:solidFill>
              </a:rPr>
              <a:t>th</a:t>
            </a:r>
            <a:r>
              <a:rPr lang="en-US" sz="5500" u="sng" dirty="0">
                <a:solidFill>
                  <a:schemeClr val="accent1"/>
                </a:solidFill>
              </a:rPr>
              <a:t> April 2025</a:t>
            </a:r>
            <a:endParaRPr lang="en-US" sz="5500" dirty="0">
              <a:solidFill>
                <a:schemeClr val="accent1"/>
              </a:solidFill>
            </a:endParaRPr>
          </a:p>
          <a:p>
            <a:r>
              <a:rPr lang="en-US" sz="5500" b="1" dirty="0">
                <a:solidFill>
                  <a:schemeClr val="accent1"/>
                </a:solidFill>
              </a:rPr>
              <a:t>Prof. Halidou Tinto- </a:t>
            </a:r>
            <a:r>
              <a:rPr lang="en-US" sz="5500" dirty="0">
                <a:solidFill>
                  <a:schemeClr val="accent1"/>
                </a:solidFill>
              </a:rPr>
              <a:t>“How best to deliver malaria vaccine in the seasonal transmission settings”</a:t>
            </a:r>
          </a:p>
          <a:p>
            <a:pPr marL="0" indent="0">
              <a:buNone/>
            </a:pPr>
            <a:r>
              <a:rPr lang="en-US" sz="5500" u="sng" dirty="0">
                <a:solidFill>
                  <a:schemeClr val="accent1"/>
                </a:solidFill>
              </a:rPr>
              <a:t>26</a:t>
            </a:r>
            <a:r>
              <a:rPr lang="en-US" sz="5500" u="sng" baseline="30000" dirty="0">
                <a:solidFill>
                  <a:schemeClr val="accent1"/>
                </a:solidFill>
              </a:rPr>
              <a:t>th</a:t>
            </a:r>
            <a:r>
              <a:rPr lang="en-US" sz="5500" u="sng" dirty="0">
                <a:solidFill>
                  <a:schemeClr val="accent1"/>
                </a:solidFill>
              </a:rPr>
              <a:t> June 2025</a:t>
            </a:r>
            <a:endParaRPr lang="en-US" sz="5500" dirty="0">
              <a:solidFill>
                <a:schemeClr val="accent1"/>
              </a:solidFill>
            </a:endParaRPr>
          </a:p>
          <a:p>
            <a:r>
              <a:rPr lang="en-US" sz="5500" b="1" dirty="0">
                <a:solidFill>
                  <a:schemeClr val="accent1"/>
                </a:solidFill>
              </a:rPr>
              <a:t>Dr. James Watson- </a:t>
            </a:r>
            <a:r>
              <a:rPr lang="en-US" sz="5500" dirty="0">
                <a:solidFill>
                  <a:schemeClr val="accent1"/>
                </a:solidFill>
              </a:rPr>
              <a:t>“Developing a WWARN data platform for malaria chemoprevention in Africa to </a:t>
            </a:r>
            <a:r>
              <a:rPr lang="en-US" sz="5500" dirty="0" err="1">
                <a:solidFill>
                  <a:schemeClr val="accent1"/>
                </a:solidFill>
              </a:rPr>
              <a:t>optimise</a:t>
            </a:r>
            <a:r>
              <a:rPr lang="en-US" sz="5500" dirty="0">
                <a:solidFill>
                  <a:schemeClr val="accent1"/>
                </a:solidFill>
              </a:rPr>
              <a:t> deployment and track resistance”</a:t>
            </a:r>
          </a:p>
          <a:p>
            <a:pPr marL="0" lvl="0" indent="0">
              <a:buNone/>
            </a:pPr>
            <a:r>
              <a:rPr lang="en-US" sz="5500" u="sng" dirty="0">
                <a:solidFill>
                  <a:schemeClr val="accent1"/>
                </a:solidFill>
              </a:rPr>
              <a:t>17</a:t>
            </a:r>
            <a:r>
              <a:rPr lang="en-US" sz="5500" u="sng" baseline="30000" dirty="0">
                <a:solidFill>
                  <a:schemeClr val="accent1"/>
                </a:solidFill>
              </a:rPr>
              <a:t>th</a:t>
            </a:r>
            <a:r>
              <a:rPr lang="en-US" sz="5500" u="sng" dirty="0">
                <a:solidFill>
                  <a:schemeClr val="accent1"/>
                </a:solidFill>
              </a:rPr>
              <a:t> September 2025</a:t>
            </a:r>
            <a:endParaRPr lang="en-US" sz="5500" dirty="0">
              <a:solidFill>
                <a:schemeClr val="accent1"/>
              </a:solidFill>
            </a:endParaRPr>
          </a:p>
          <a:p>
            <a:r>
              <a:rPr lang="en-US" sz="5500" b="1" dirty="0">
                <a:solidFill>
                  <a:schemeClr val="accent1"/>
                </a:solidFill>
              </a:rPr>
              <a:t>Dr. Lauren Cohee- </a:t>
            </a:r>
            <a:r>
              <a:rPr lang="en-US" sz="5500" dirty="0">
                <a:solidFill>
                  <a:schemeClr val="accent1"/>
                </a:solidFill>
              </a:rPr>
              <a:t>“An introduction to </a:t>
            </a:r>
            <a:r>
              <a:rPr lang="en-US" sz="5500" dirty="0" err="1">
                <a:solidFill>
                  <a:schemeClr val="accent1"/>
                </a:solidFill>
              </a:rPr>
              <a:t>IPTsc</a:t>
            </a:r>
            <a:r>
              <a:rPr lang="en-US" sz="5500" dirty="0">
                <a:solidFill>
                  <a:schemeClr val="accent1"/>
                </a:solidFill>
              </a:rPr>
              <a:t> and the current state of research”-</a:t>
            </a:r>
          </a:p>
          <a:p>
            <a:pPr marL="0" indent="0">
              <a:buNone/>
            </a:pPr>
            <a:r>
              <a:rPr lang="en-US" sz="5500" u="sng" dirty="0">
                <a:solidFill>
                  <a:schemeClr val="accent1"/>
                </a:solidFill>
              </a:rPr>
              <a:t>12</a:t>
            </a:r>
            <a:r>
              <a:rPr lang="en-US" sz="5500" u="sng" baseline="30000" dirty="0">
                <a:solidFill>
                  <a:schemeClr val="accent1"/>
                </a:solidFill>
              </a:rPr>
              <a:t>th</a:t>
            </a:r>
            <a:r>
              <a:rPr lang="en-US" sz="5500" u="sng" dirty="0">
                <a:solidFill>
                  <a:schemeClr val="accent1"/>
                </a:solidFill>
              </a:rPr>
              <a:t> November 2025</a:t>
            </a:r>
            <a:endParaRPr lang="en-US" sz="5500" dirty="0">
              <a:solidFill>
                <a:schemeClr val="accent1"/>
              </a:solidFill>
            </a:endParaRPr>
          </a:p>
          <a:p>
            <a:r>
              <a:rPr lang="en-US" sz="5500" b="1" dirty="0">
                <a:solidFill>
                  <a:schemeClr val="accent1"/>
                </a:solidFill>
              </a:rPr>
              <a:t>In-person ASTMH meeting- </a:t>
            </a:r>
            <a:r>
              <a:rPr lang="en-US" sz="5500" dirty="0">
                <a:solidFill>
                  <a:schemeClr val="accent1"/>
                </a:solidFill>
              </a:rPr>
              <a:t>“Introductions, funding cuts, and aligning and integrating research agendas of chemoprevention interventions in a period of limited resources”</a:t>
            </a:r>
          </a:p>
          <a:p>
            <a:pPr marL="0" indent="0">
              <a:buNone/>
            </a:pPr>
            <a:r>
              <a:rPr lang="en-US" sz="5500" u="sng" dirty="0">
                <a:solidFill>
                  <a:schemeClr val="accent1"/>
                </a:solidFill>
              </a:rPr>
              <a:t>11</a:t>
            </a:r>
            <a:r>
              <a:rPr lang="en-US" sz="5500" u="sng" baseline="30000" dirty="0">
                <a:solidFill>
                  <a:schemeClr val="accent1"/>
                </a:solidFill>
              </a:rPr>
              <a:t>th</a:t>
            </a:r>
            <a:r>
              <a:rPr lang="en-US" sz="5500" u="sng" dirty="0">
                <a:solidFill>
                  <a:schemeClr val="accent1"/>
                </a:solidFill>
              </a:rPr>
              <a:t> February 2026</a:t>
            </a:r>
            <a:endParaRPr lang="en-US" sz="5500" dirty="0">
              <a:solidFill>
                <a:schemeClr val="accent1"/>
              </a:solidFill>
            </a:endParaRPr>
          </a:p>
          <a:p>
            <a:r>
              <a:rPr lang="en-US" sz="5500" b="1" dirty="0">
                <a:solidFill>
                  <a:schemeClr val="accent1"/>
                </a:solidFill>
              </a:rPr>
              <a:t>David Ekai and Dr, Wendy Prudhomme O’Meara- </a:t>
            </a:r>
            <a:r>
              <a:rPr lang="en-US" sz="5500" dirty="0">
                <a:solidFill>
                  <a:schemeClr val="accent1"/>
                </a:solidFill>
              </a:rPr>
              <a:t>“Scale-up and delivery of Seasonal Malaria Chemoprevention in pastoralist communities of northwest Kenya”</a:t>
            </a:r>
          </a:p>
          <a:p>
            <a:pPr marL="0" lvl="0" indent="0">
              <a:buNone/>
            </a:pPr>
            <a:r>
              <a:rPr lang="en-US" sz="5500" u="sng" dirty="0">
                <a:solidFill>
                  <a:schemeClr val="accent1"/>
                </a:solidFill>
              </a:rPr>
              <a:t>26</a:t>
            </a:r>
            <a:r>
              <a:rPr lang="en-US" sz="5500" u="sng" baseline="30000" dirty="0">
                <a:solidFill>
                  <a:schemeClr val="accent1"/>
                </a:solidFill>
              </a:rPr>
              <a:t>th</a:t>
            </a:r>
            <a:r>
              <a:rPr lang="en-US" sz="5500" u="sng" dirty="0">
                <a:solidFill>
                  <a:schemeClr val="accent1"/>
                </a:solidFill>
              </a:rPr>
              <a:t> February 2026</a:t>
            </a:r>
            <a:endParaRPr lang="en-US" sz="5500" dirty="0">
              <a:solidFill>
                <a:schemeClr val="accent1"/>
              </a:solidFill>
            </a:endParaRPr>
          </a:p>
          <a:p>
            <a:r>
              <a:rPr lang="en-US" sz="5500" b="1" dirty="0">
                <a:solidFill>
                  <a:schemeClr val="accent1"/>
                </a:solidFill>
              </a:rPr>
              <a:t>In-person annual meeting- </a:t>
            </a:r>
            <a:r>
              <a:rPr lang="en-US" sz="5500" dirty="0">
                <a:solidFill>
                  <a:schemeClr val="accent1"/>
                </a:solidFill>
              </a:rPr>
              <a:t>“Drug resistance in chemoprevention targeted at children”</a:t>
            </a:r>
          </a:p>
          <a:p>
            <a:pPr marL="0" lvl="0" indent="0">
              <a:buNone/>
            </a:pPr>
            <a:r>
              <a:rPr lang="en-US" sz="5500" i="1" u="sng" dirty="0">
                <a:solidFill>
                  <a:schemeClr val="accent1"/>
                </a:solidFill>
              </a:rPr>
              <a:t>TBC April 2026</a:t>
            </a:r>
            <a:endParaRPr lang="en-US" sz="5500" dirty="0">
              <a:solidFill>
                <a:schemeClr val="accent1"/>
              </a:solidFill>
            </a:endParaRPr>
          </a:p>
          <a:p>
            <a:r>
              <a:rPr lang="en-US" sz="5500" i="1" dirty="0">
                <a:solidFill>
                  <a:schemeClr val="accent1"/>
                </a:solidFill>
              </a:rPr>
              <a:t>Theme TBC</a:t>
            </a:r>
            <a:endParaRPr lang="en-US" sz="5500" dirty="0">
              <a:solidFill>
                <a:schemeClr val="accent1"/>
              </a:solidFill>
            </a:endParaRPr>
          </a:p>
          <a:p>
            <a:endParaRPr lang="en-US" dirty="0"/>
          </a:p>
        </p:txBody>
      </p:sp>
      <p:pic>
        <p:nvPicPr>
          <p:cNvPr id="5" name="Picture 4">
            <a:extLst>
              <a:ext uri="{FF2B5EF4-FFF2-40B4-BE49-F238E27FC236}">
                <a16:creationId xmlns:a16="http://schemas.microsoft.com/office/drawing/2014/main" id="{13388517-AA68-F8D4-EB62-084AC1E75DD4}"/>
              </a:ext>
            </a:extLst>
          </p:cNvPr>
          <p:cNvPicPr>
            <a:picLocks noChangeAspect="1"/>
          </p:cNvPicPr>
          <p:nvPr/>
        </p:nvPicPr>
        <p:blipFill>
          <a:blip r:embed="rId2"/>
          <a:srcRect t="1958" r="-628" b="6426"/>
          <a:stretch>
            <a:fillRect/>
          </a:stretch>
        </p:blipFill>
        <p:spPr>
          <a:xfrm>
            <a:off x="10486787" y="208740"/>
            <a:ext cx="1715922" cy="1291702"/>
          </a:xfrm>
          <a:prstGeom prst="rect">
            <a:avLst/>
          </a:prstGeom>
        </p:spPr>
      </p:pic>
      <p:sp>
        <p:nvSpPr>
          <p:cNvPr id="4" name="Rectangle 3">
            <a:extLst>
              <a:ext uri="{FF2B5EF4-FFF2-40B4-BE49-F238E27FC236}">
                <a16:creationId xmlns:a16="http://schemas.microsoft.com/office/drawing/2014/main" id="{728F7A42-AF8B-D21B-E939-953534B92133}"/>
              </a:ext>
            </a:extLst>
          </p:cNvPr>
          <p:cNvSpPr/>
          <p:nvPr/>
        </p:nvSpPr>
        <p:spPr>
          <a:xfrm>
            <a:off x="17067" y="6485710"/>
            <a:ext cx="12186307" cy="3754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6153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9152D-595D-B3F4-AC7A-7A7706E5BC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AED162C-AE42-ABE0-F33E-4461DDA069E1}"/>
              </a:ext>
            </a:extLst>
          </p:cNvPr>
          <p:cNvSpPr>
            <a:spLocks noGrp="1"/>
          </p:cNvSpPr>
          <p:nvPr>
            <p:ph type="title"/>
          </p:nvPr>
        </p:nvSpPr>
        <p:spPr>
          <a:xfrm>
            <a:off x="478417" y="67937"/>
            <a:ext cx="10094333" cy="959160"/>
          </a:xfrm>
        </p:spPr>
        <p:txBody>
          <a:bodyPr/>
          <a:lstStyle/>
          <a:p>
            <a:r>
              <a:rPr lang="en-GB">
                <a:latin typeface="Poppins"/>
                <a:cs typeface="Poppins"/>
              </a:rPr>
              <a:t>Time to clearance</a:t>
            </a:r>
            <a:r>
              <a:rPr lang="en-GB">
                <a:solidFill>
                  <a:schemeClr val="tx1"/>
                </a:solidFill>
                <a:latin typeface="Poppins"/>
                <a:cs typeface="Poppins"/>
              </a:rPr>
              <a:t>*</a:t>
            </a:r>
            <a:r>
              <a:rPr lang="en-GB">
                <a:latin typeface="Poppins"/>
                <a:cs typeface="Poppins"/>
              </a:rPr>
              <a:t> among all genotypes</a:t>
            </a:r>
            <a:endParaRPr lang="en-GB"/>
          </a:p>
        </p:txBody>
      </p:sp>
      <p:sp>
        <p:nvSpPr>
          <p:cNvPr id="7" name="Title 1">
            <a:extLst>
              <a:ext uri="{FF2B5EF4-FFF2-40B4-BE49-F238E27FC236}">
                <a16:creationId xmlns:a16="http://schemas.microsoft.com/office/drawing/2014/main" id="{5403A86F-7E78-615B-FAE0-B3AAA5BD086A}"/>
              </a:ext>
            </a:extLst>
          </p:cNvPr>
          <p:cNvSpPr txBox="1">
            <a:spLocks/>
          </p:cNvSpPr>
          <p:nvPr/>
        </p:nvSpPr>
        <p:spPr>
          <a:xfrm>
            <a:off x="1519354" y="811828"/>
            <a:ext cx="48895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accent1"/>
                </a:solidFill>
                <a:latin typeface="Poppins" pitchFamily="2" charset="77"/>
                <a:ea typeface="+mj-ea"/>
                <a:cs typeface="Poppins" pitchFamily="2" charset="77"/>
              </a:defRPr>
            </a:lvl1pPr>
          </a:lstStyle>
          <a:p>
            <a:r>
              <a:rPr lang="en-US" sz="2000">
                <a:solidFill>
                  <a:schemeClr val="tx1"/>
                </a:solidFill>
                <a:latin typeface="Poppins"/>
                <a:cs typeface="Poppins"/>
              </a:rPr>
              <a:t>By microscopy</a:t>
            </a:r>
          </a:p>
        </p:txBody>
      </p:sp>
      <p:sp>
        <p:nvSpPr>
          <p:cNvPr id="9" name="Title 1">
            <a:extLst>
              <a:ext uri="{FF2B5EF4-FFF2-40B4-BE49-F238E27FC236}">
                <a16:creationId xmlns:a16="http://schemas.microsoft.com/office/drawing/2014/main" id="{E0F738A5-F30D-EE6A-4A65-C94720202D95}"/>
              </a:ext>
            </a:extLst>
          </p:cNvPr>
          <p:cNvSpPr txBox="1">
            <a:spLocks/>
          </p:cNvSpPr>
          <p:nvPr/>
        </p:nvSpPr>
        <p:spPr>
          <a:xfrm>
            <a:off x="7607300" y="679227"/>
            <a:ext cx="41275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accent1"/>
                </a:solidFill>
                <a:latin typeface="Poppins" pitchFamily="2" charset="77"/>
                <a:ea typeface="+mj-ea"/>
                <a:cs typeface="Poppins" pitchFamily="2" charset="77"/>
              </a:defRPr>
            </a:lvl1pPr>
          </a:lstStyle>
          <a:p>
            <a:r>
              <a:rPr lang="en-US" sz="2000">
                <a:solidFill>
                  <a:schemeClr val="tx1"/>
                </a:solidFill>
                <a:latin typeface="Poppins"/>
                <a:cs typeface="Poppins"/>
              </a:rPr>
              <a:t>By qPCR</a:t>
            </a:r>
            <a:endParaRPr lang="en-US">
              <a:solidFill>
                <a:schemeClr val="tx1"/>
              </a:solidFill>
              <a:latin typeface="Poppins"/>
              <a:cs typeface="Poppins"/>
            </a:endParaRPr>
          </a:p>
        </p:txBody>
      </p:sp>
      <p:sp>
        <p:nvSpPr>
          <p:cNvPr id="13" name="TextBox 12">
            <a:extLst>
              <a:ext uri="{FF2B5EF4-FFF2-40B4-BE49-F238E27FC236}">
                <a16:creationId xmlns:a16="http://schemas.microsoft.com/office/drawing/2014/main" id="{447CED29-9D7B-9F21-28F3-24D85A9BE049}"/>
              </a:ext>
            </a:extLst>
          </p:cNvPr>
          <p:cNvSpPr txBox="1"/>
          <p:nvPr/>
        </p:nvSpPr>
        <p:spPr>
          <a:xfrm>
            <a:off x="478417" y="6489199"/>
            <a:ext cx="466975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i="1">
                <a:cs typeface="Roboto Light"/>
              </a:rPr>
              <a:t>*clearance unadjusted for new infections</a:t>
            </a:r>
          </a:p>
        </p:txBody>
      </p:sp>
      <p:pic>
        <p:nvPicPr>
          <p:cNvPr id="18" name="Picture 17">
            <a:extLst>
              <a:ext uri="{FF2B5EF4-FFF2-40B4-BE49-F238E27FC236}">
                <a16:creationId xmlns:a16="http://schemas.microsoft.com/office/drawing/2014/main" id="{0B6BA1D1-BD69-BB2D-5DB5-BCD5A1F0A9A0}"/>
              </a:ext>
            </a:extLst>
          </p:cNvPr>
          <p:cNvPicPr>
            <a:picLocks noChangeAspect="1"/>
          </p:cNvPicPr>
          <p:nvPr/>
        </p:nvPicPr>
        <p:blipFill>
          <a:blip r:embed="rId2"/>
          <a:stretch>
            <a:fillRect/>
          </a:stretch>
        </p:blipFill>
        <p:spPr>
          <a:xfrm>
            <a:off x="6408854" y="1731869"/>
            <a:ext cx="4307937" cy="4446904"/>
          </a:xfrm>
          <a:prstGeom prst="rect">
            <a:avLst/>
          </a:prstGeom>
        </p:spPr>
      </p:pic>
      <p:pic>
        <p:nvPicPr>
          <p:cNvPr id="2" name="Picture 1">
            <a:extLst>
              <a:ext uri="{FF2B5EF4-FFF2-40B4-BE49-F238E27FC236}">
                <a16:creationId xmlns:a16="http://schemas.microsoft.com/office/drawing/2014/main" id="{1E8B5AAB-66D6-1B19-41F8-592C40F3663B}"/>
              </a:ext>
            </a:extLst>
          </p:cNvPr>
          <p:cNvPicPr>
            <a:picLocks noChangeAspect="1"/>
          </p:cNvPicPr>
          <p:nvPr/>
        </p:nvPicPr>
        <p:blipFill>
          <a:blip r:embed="rId3"/>
          <a:stretch>
            <a:fillRect/>
          </a:stretch>
        </p:blipFill>
        <p:spPr>
          <a:xfrm>
            <a:off x="827140" y="1881830"/>
            <a:ext cx="3972312" cy="4245979"/>
          </a:xfrm>
          <a:prstGeom prst="rect">
            <a:avLst/>
          </a:prstGeom>
        </p:spPr>
      </p:pic>
      <p:sp>
        <p:nvSpPr>
          <p:cNvPr id="4" name="TextBox 3">
            <a:extLst>
              <a:ext uri="{FF2B5EF4-FFF2-40B4-BE49-F238E27FC236}">
                <a16:creationId xmlns:a16="http://schemas.microsoft.com/office/drawing/2014/main" id="{B54B005C-3988-22D7-2202-C42E56E7181C}"/>
              </a:ext>
            </a:extLst>
          </p:cNvPr>
          <p:cNvSpPr txBox="1"/>
          <p:nvPr/>
        </p:nvSpPr>
        <p:spPr>
          <a:xfrm>
            <a:off x="1670473" y="4069749"/>
            <a:ext cx="775724" cy="148364"/>
          </a:xfrm>
          <a:prstGeom prst="rect">
            <a:avLst/>
          </a:prstGeom>
          <a:solidFill>
            <a:schemeClr val="bg1"/>
          </a:solidFill>
        </p:spPr>
        <p:txBody>
          <a:bodyPr wrap="square" rtlCol="0">
            <a:spAutoFit/>
          </a:bodyPr>
          <a:lstStyle/>
          <a:p>
            <a:endParaRPr lang="en-GB" sz="600" dirty="0"/>
          </a:p>
        </p:txBody>
      </p:sp>
      <p:sp>
        <p:nvSpPr>
          <p:cNvPr id="5" name="TextBox 4">
            <a:extLst>
              <a:ext uri="{FF2B5EF4-FFF2-40B4-BE49-F238E27FC236}">
                <a16:creationId xmlns:a16="http://schemas.microsoft.com/office/drawing/2014/main" id="{6EE65CFE-56D1-8301-337D-D42CAF5BB67E}"/>
              </a:ext>
            </a:extLst>
          </p:cNvPr>
          <p:cNvSpPr txBox="1"/>
          <p:nvPr/>
        </p:nvSpPr>
        <p:spPr>
          <a:xfrm>
            <a:off x="7125756" y="4007588"/>
            <a:ext cx="937260" cy="184666"/>
          </a:xfrm>
          <a:prstGeom prst="rect">
            <a:avLst/>
          </a:prstGeom>
          <a:solidFill>
            <a:schemeClr val="bg1"/>
          </a:solidFill>
        </p:spPr>
        <p:txBody>
          <a:bodyPr wrap="square" rtlCol="0">
            <a:spAutoFit/>
          </a:bodyPr>
          <a:lstStyle/>
          <a:p>
            <a:endParaRPr lang="en-GB" sz="600" dirty="0"/>
          </a:p>
        </p:txBody>
      </p:sp>
      <p:pic>
        <p:nvPicPr>
          <p:cNvPr id="11" name="Picture 10">
            <a:extLst>
              <a:ext uri="{FF2B5EF4-FFF2-40B4-BE49-F238E27FC236}">
                <a16:creationId xmlns:a16="http://schemas.microsoft.com/office/drawing/2014/main" id="{05C88218-9F76-1104-2429-599C8F7BE243}"/>
              </a:ext>
            </a:extLst>
          </p:cNvPr>
          <p:cNvPicPr>
            <a:picLocks noChangeAspect="1"/>
          </p:cNvPicPr>
          <p:nvPr/>
        </p:nvPicPr>
        <p:blipFill>
          <a:blip r:embed="rId4"/>
          <a:stretch>
            <a:fillRect/>
          </a:stretch>
        </p:blipFill>
        <p:spPr>
          <a:xfrm>
            <a:off x="7823121" y="3612167"/>
            <a:ext cx="45719" cy="685773"/>
          </a:xfrm>
          <a:prstGeom prst="rect">
            <a:avLst/>
          </a:prstGeom>
        </p:spPr>
      </p:pic>
    </p:spTree>
    <p:extLst>
      <p:ext uri="{BB962C8B-B14F-4D97-AF65-F5344CB8AC3E}">
        <p14:creationId xmlns:p14="http://schemas.microsoft.com/office/powerpoint/2010/main" val="2227799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A04E3-2859-1F6A-0FCD-C6F225C773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44573B-6D62-CD9C-8A80-17F8E2CA7385}"/>
              </a:ext>
            </a:extLst>
          </p:cNvPr>
          <p:cNvSpPr>
            <a:spLocks noGrp="1"/>
          </p:cNvSpPr>
          <p:nvPr>
            <p:ph type="title"/>
          </p:nvPr>
        </p:nvSpPr>
        <p:spPr>
          <a:xfrm>
            <a:off x="849630" y="382316"/>
            <a:ext cx="10812965" cy="1524468"/>
          </a:xfrm>
        </p:spPr>
        <p:txBody>
          <a:bodyPr vert="horz" lIns="91440" tIns="45720" rIns="91440" bIns="45720" rtlCol="0" anchor="ctr">
            <a:noAutofit/>
          </a:bodyPr>
          <a:lstStyle/>
          <a:p>
            <a:r>
              <a:rPr lang="en-US" sz="3600" b="1" dirty="0">
                <a:latin typeface="Poppins"/>
                <a:cs typeface="Poppins"/>
              </a:rPr>
              <a:t>Time to clearance</a:t>
            </a:r>
            <a:r>
              <a:rPr lang="en-US" sz="3600" dirty="0">
                <a:solidFill>
                  <a:schemeClr val="tx1"/>
                </a:solidFill>
                <a:latin typeface="Poppins"/>
                <a:cs typeface="Poppins"/>
              </a:rPr>
              <a:t>*</a:t>
            </a:r>
            <a:r>
              <a:rPr lang="en-US" sz="3600" b="1" dirty="0">
                <a:latin typeface="Poppins"/>
                <a:cs typeface="Poppins"/>
              </a:rPr>
              <a:t> by microscopy and qPCR, by treatment group and </a:t>
            </a:r>
            <a:r>
              <a:rPr lang="en-US" sz="3600" b="1" u="sng" dirty="0">
                <a:latin typeface="Poppins"/>
                <a:cs typeface="Poppins"/>
              </a:rPr>
              <a:t>all genotypes</a:t>
            </a:r>
            <a:endParaRPr lang="en-US" sz="3600" b="1" u="sng" kern="1200" dirty="0">
              <a:latin typeface="Poppins"/>
              <a:ea typeface="+mj-ea"/>
              <a:cs typeface="Poppins"/>
            </a:endParaRPr>
          </a:p>
        </p:txBody>
      </p:sp>
      <p:graphicFrame>
        <p:nvGraphicFramePr>
          <p:cNvPr id="14" name="Table 13">
            <a:extLst>
              <a:ext uri="{FF2B5EF4-FFF2-40B4-BE49-F238E27FC236}">
                <a16:creationId xmlns:a16="http://schemas.microsoft.com/office/drawing/2014/main" id="{0949D189-58A0-D8E3-ABD7-90975E23CC84}"/>
              </a:ext>
            </a:extLst>
          </p:cNvPr>
          <p:cNvGraphicFramePr>
            <a:graphicFrameLocks noGrp="1"/>
          </p:cNvGraphicFramePr>
          <p:nvPr/>
        </p:nvGraphicFramePr>
        <p:xfrm>
          <a:off x="971022" y="2503964"/>
          <a:ext cx="10459142" cy="2324659"/>
        </p:xfrm>
        <a:graphic>
          <a:graphicData uri="http://schemas.openxmlformats.org/drawingml/2006/table">
            <a:tbl>
              <a:tblPr/>
              <a:tblGrid>
                <a:gridCol w="1812166">
                  <a:extLst>
                    <a:ext uri="{9D8B030D-6E8A-4147-A177-3AD203B41FA5}">
                      <a16:colId xmlns:a16="http://schemas.microsoft.com/office/drawing/2014/main" val="2100087908"/>
                    </a:ext>
                  </a:extLst>
                </a:gridCol>
                <a:gridCol w="1560376">
                  <a:extLst>
                    <a:ext uri="{9D8B030D-6E8A-4147-A177-3AD203B41FA5}">
                      <a16:colId xmlns:a16="http://schemas.microsoft.com/office/drawing/2014/main" val="1183368023"/>
                    </a:ext>
                  </a:extLst>
                </a:gridCol>
                <a:gridCol w="2997200">
                  <a:extLst>
                    <a:ext uri="{9D8B030D-6E8A-4147-A177-3AD203B41FA5}">
                      <a16:colId xmlns:a16="http://schemas.microsoft.com/office/drawing/2014/main" val="389976639"/>
                    </a:ext>
                  </a:extLst>
                </a:gridCol>
                <a:gridCol w="2815156">
                  <a:extLst>
                    <a:ext uri="{9D8B030D-6E8A-4147-A177-3AD203B41FA5}">
                      <a16:colId xmlns:a16="http://schemas.microsoft.com/office/drawing/2014/main" val="2257805425"/>
                    </a:ext>
                  </a:extLst>
                </a:gridCol>
                <a:gridCol w="1274244">
                  <a:extLst>
                    <a:ext uri="{9D8B030D-6E8A-4147-A177-3AD203B41FA5}">
                      <a16:colId xmlns:a16="http://schemas.microsoft.com/office/drawing/2014/main" val="3986802094"/>
                    </a:ext>
                  </a:extLst>
                </a:gridCol>
              </a:tblGrid>
              <a:tr h="715084">
                <a:tc>
                  <a:txBody>
                    <a:bodyPr/>
                    <a:lstStyle/>
                    <a:p>
                      <a:pPr marL="88900" marR="0" lvl="0" indent="0" algn="l" defTabSz="914400" rtl="0" eaLnBrk="1" fontAlgn="b" latinLnBrk="0" hangingPunct="1">
                        <a:lnSpc>
                          <a:spcPct val="100000"/>
                        </a:lnSpc>
                        <a:spcBef>
                          <a:spcPts val="0"/>
                        </a:spcBef>
                        <a:spcAft>
                          <a:spcPts val="0"/>
                        </a:spcAft>
                        <a:buClrTx/>
                        <a:buSzTx/>
                        <a:buFontTx/>
                        <a:buNone/>
                        <a:tabLst/>
                        <a:defRPr/>
                      </a:pPr>
                      <a:r>
                        <a:rPr lang="en-GB" sz="2000" b="1" i="0" u="none" strike="noStrike" dirty="0">
                          <a:solidFill>
                            <a:schemeClr val="bg1"/>
                          </a:solidFill>
                          <a:effectLst/>
                          <a:latin typeface="+mj-lt"/>
                        </a:rPr>
                        <a:t>Outcome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88900" indent="0" algn="l" fontAlgn="b">
                        <a:buNone/>
                      </a:pPr>
                      <a:r>
                        <a:rPr lang="en-GB" sz="2000" b="1" i="0" u="none" strike="noStrike" dirty="0">
                          <a:solidFill>
                            <a:schemeClr val="bg1"/>
                          </a:solidFill>
                          <a:effectLst/>
                          <a:latin typeface="+mj-lt"/>
                        </a:rPr>
                        <a:t>Treatment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88900" marR="0" lvl="0" indent="0" algn="ctr" defTabSz="914400" rtl="0" eaLnBrk="1" fontAlgn="b" latinLnBrk="0" hangingPunct="1">
                        <a:lnSpc>
                          <a:spcPct val="100000"/>
                        </a:lnSpc>
                        <a:spcBef>
                          <a:spcPts val="0"/>
                        </a:spcBef>
                        <a:spcAft>
                          <a:spcPts val="0"/>
                        </a:spcAft>
                        <a:buClrTx/>
                        <a:buSzTx/>
                        <a:buFontTx/>
                        <a:buNone/>
                        <a:tabLst/>
                        <a:defRPr/>
                      </a:pPr>
                      <a:r>
                        <a:rPr lang="en-GB" sz="2000" b="1" i="0" u="none" strike="noStrike" dirty="0">
                          <a:solidFill>
                            <a:schemeClr val="bg1"/>
                          </a:solidFill>
                          <a:effectLst/>
                          <a:latin typeface="+mj-lt"/>
                        </a:rPr>
                        <a:t>Median days to clearance (</a:t>
                      </a:r>
                      <a:r>
                        <a:rPr kumimoji="0" lang="en-GB" sz="2000" b="1" i="0" u="none" strike="noStrike" kern="1200" cap="none" spc="0" normalizeH="0" baseline="0" noProof="0" dirty="0">
                          <a:ln>
                            <a:noFill/>
                          </a:ln>
                          <a:solidFill>
                            <a:srgbClr val="FFFFFF"/>
                          </a:solidFill>
                          <a:effectLst/>
                          <a:uLnTx/>
                          <a:uFillTx/>
                          <a:latin typeface="Poppins"/>
                          <a:ea typeface="+mn-ea"/>
                          <a:cs typeface="+mn-cs"/>
                        </a:rPr>
                        <a:t>IQR</a:t>
                      </a:r>
                      <a:r>
                        <a:rPr lang="en-GB" sz="2000" b="1" i="0" u="none" strike="noStrike" dirty="0">
                          <a:solidFill>
                            <a:schemeClr val="bg1"/>
                          </a:solidFill>
                          <a:effectLst/>
                          <a:latin typeface="+mj-lt"/>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88900" lvl="0" indent="0" algn="ctr">
                        <a:lnSpc>
                          <a:spcPct val="100000"/>
                        </a:lnSpc>
                        <a:spcBef>
                          <a:spcPts val="0"/>
                        </a:spcBef>
                        <a:spcAft>
                          <a:spcPts val="0"/>
                        </a:spcAft>
                        <a:buNone/>
                      </a:pPr>
                      <a:r>
                        <a:rPr lang="en-GB" sz="2000" b="1" i="0" u="none" strike="noStrike" dirty="0">
                          <a:solidFill>
                            <a:schemeClr val="bg1"/>
                          </a:solidFill>
                          <a:effectLst/>
                          <a:latin typeface="+mj-lt"/>
                        </a:rPr>
                        <a:t>Hazard Ratio (95%CI)</a:t>
                      </a:r>
                    </a:p>
                  </a:txBody>
                  <a:tcPr marL="9524" marR="9524" marT="9524" marB="0">
                    <a:lnL w="12700">
                      <a:solidFill>
                        <a:schemeClr val="tx1"/>
                      </a:solidFill>
                    </a:lnL>
                    <a:lnR w="12700">
                      <a:solidFill>
                        <a:schemeClr val="tx1"/>
                      </a:solidFill>
                    </a:lnR>
                    <a:lnT w="12700">
                      <a:solidFill>
                        <a:schemeClr val="tx1"/>
                      </a:solidFill>
                    </a:lnT>
                    <a:lnB w="12700">
                      <a:solidFill>
                        <a:schemeClr val="tx1"/>
                      </a:solidFill>
                    </a:lnB>
                    <a:solidFill>
                      <a:schemeClr val="accent1"/>
                    </a:solidFill>
                  </a:tcPr>
                </a:tc>
                <a:tc>
                  <a:txBody>
                    <a:bodyPr/>
                    <a:lstStyle/>
                    <a:p>
                      <a:pPr marL="88900" indent="0" algn="ctr" fontAlgn="b">
                        <a:buNone/>
                      </a:pPr>
                      <a:r>
                        <a:rPr lang="en-GB" sz="2000" b="1" i="1" u="none" strike="noStrike" kern="1200" dirty="0">
                          <a:solidFill>
                            <a:schemeClr val="bg1"/>
                          </a:solidFill>
                          <a:effectLst/>
                          <a:latin typeface="+mj-lt"/>
                          <a:ea typeface="+mn-ea"/>
                          <a:cs typeface="+mn-cs"/>
                        </a:rPr>
                        <a:t>P</a:t>
                      </a:r>
                      <a:r>
                        <a:rPr lang="en-GB" sz="2000" b="1" i="0" u="none" strike="noStrike" kern="1200" dirty="0">
                          <a:solidFill>
                            <a:schemeClr val="bg1"/>
                          </a:solidFill>
                          <a:effectLst/>
                          <a:latin typeface="+mj-lt"/>
                          <a:ea typeface="+mn-ea"/>
                          <a:cs typeface="+mn-cs"/>
                        </a:rPr>
                        <a:t>-value</a:t>
                      </a:r>
                      <a:endParaRPr lang="en-GB" sz="2400" b="1" i="0" u="none" strike="noStrike" dirty="0">
                        <a:solidFill>
                          <a:schemeClr val="bg1"/>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804089198"/>
                  </a:ext>
                </a:extLst>
              </a:tr>
              <a:tr h="396386">
                <a:tc rowSpan="2">
                  <a:txBody>
                    <a:bodyPr/>
                    <a:lstStyle/>
                    <a:p>
                      <a:pPr marL="88900" indent="0" algn="l" fontAlgn="ctr">
                        <a:buNone/>
                      </a:pPr>
                      <a:r>
                        <a:rPr lang="en-GB" sz="2000" b="1" i="0" u="none" strike="noStrike">
                          <a:solidFill>
                            <a:schemeClr val="tx1"/>
                          </a:solidFill>
                          <a:effectLst/>
                          <a:latin typeface="+mj-lt"/>
                        </a:rPr>
                        <a:t>Microscopy negative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2000" kern="1200">
                          <a:solidFill>
                            <a:schemeClr val="tx1"/>
                          </a:solidFill>
                          <a:latin typeface="+mj-lt"/>
                          <a:ea typeface="+mn-ea"/>
                          <a:cs typeface="+mn-cs"/>
                        </a:rPr>
                        <a:t>SP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2000" kern="1200" dirty="0">
                          <a:solidFill>
                            <a:schemeClr val="tx1"/>
                          </a:solidFill>
                          <a:latin typeface="+mj-lt"/>
                          <a:ea typeface="+mn-ea"/>
                          <a:cs typeface="+mn-cs"/>
                        </a:rPr>
                        <a:t>9 days (7-9)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GB" sz="2000" kern="1200" dirty="0">
                          <a:solidFill>
                            <a:schemeClr val="tx1"/>
                          </a:solidFill>
                          <a:latin typeface="+mj-lt"/>
                          <a:ea typeface="+mn-ea"/>
                          <a:cs typeface="+mn-cs"/>
                        </a:rPr>
                        <a:t>Ref</a:t>
                      </a:r>
                    </a:p>
                  </a:txBody>
                  <a:tcPr marL="9524" marR="9524" marT="9524" marB="0" anchor="b">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rowSpan="2">
                  <a:txBody>
                    <a:bodyPr/>
                    <a:lstStyle/>
                    <a:p>
                      <a:pPr lvl="0" algn="ctr">
                        <a:buNone/>
                      </a:pPr>
                      <a:r>
                        <a:rPr lang="en-US" sz="2000" kern="1200">
                          <a:solidFill>
                            <a:schemeClr val="tx1"/>
                          </a:solidFill>
                          <a:latin typeface="+mj-lt"/>
                          <a:ea typeface="+mn-ea"/>
                          <a:cs typeface="+mn-cs"/>
                        </a:rPr>
                        <a:t>0.515</a:t>
                      </a:r>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8076934"/>
                  </a:ext>
                </a:extLst>
              </a:tr>
              <a:tr h="420417">
                <a:tc vMerge="1">
                  <a:txBody>
                    <a:bodyPr/>
                    <a:lstStyle/>
                    <a:p>
                      <a:endParaRPr lang="en-GB"/>
                    </a:p>
                  </a:txBody>
                  <a:tcPr/>
                </a:tc>
                <a:tc>
                  <a:txBody>
                    <a:bodyPr/>
                    <a:lstStyle/>
                    <a:p>
                      <a:pPr algn="ctr"/>
                      <a:r>
                        <a:rPr lang="en-GB" sz="2000" kern="1200">
                          <a:solidFill>
                            <a:schemeClr val="tx1"/>
                          </a:solidFill>
                          <a:latin typeface="+mj-lt"/>
                          <a:ea typeface="+mn-ea"/>
                          <a:cs typeface="+mn-cs"/>
                        </a:rPr>
                        <a:t>SPAQ</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2000" kern="1200">
                          <a:solidFill>
                            <a:schemeClr val="tx1"/>
                          </a:solidFill>
                          <a:latin typeface="+mj-lt"/>
                          <a:ea typeface="+mn-ea"/>
                          <a:cs typeface="+mn-cs"/>
                        </a:rPr>
                        <a:t>9 days (7-9)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2000" kern="1200">
                          <a:solidFill>
                            <a:schemeClr val="tx1"/>
                          </a:solidFill>
                          <a:latin typeface="+mj-lt"/>
                          <a:ea typeface="+mn-ea"/>
                          <a:cs typeface="+mn-cs"/>
                        </a:rPr>
                        <a:t>1.15 (0.76–1.73)</a:t>
                      </a:r>
                      <a:endParaRPr lang="en-GB" sz="2000" kern="1200">
                        <a:solidFill>
                          <a:schemeClr val="tx1"/>
                        </a:solidFill>
                        <a:latin typeface="+mj-lt"/>
                        <a:ea typeface="+mn-ea"/>
                        <a:cs typeface="+mn-cs"/>
                      </a:endParaRPr>
                    </a:p>
                  </a:txBody>
                  <a:tcPr marL="9524" marR="9524" marT="9524" marB="0" anchor="b">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2000" kern="1200">
                        <a:solidFill>
                          <a:schemeClr val="tx1"/>
                        </a:solidFill>
                        <a:latin typeface="+mj-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8430673"/>
                  </a:ext>
                </a:extLst>
              </a:tr>
              <a:tr h="396386">
                <a:tc rowSpan="2">
                  <a:txBody>
                    <a:bodyPr/>
                    <a:lstStyle/>
                    <a:p>
                      <a:pPr marL="88900" lvl="0" indent="0" algn="l">
                        <a:buNone/>
                      </a:pPr>
                      <a:r>
                        <a:rPr lang="en-GB" sz="2000" b="1" i="0" u="none" strike="noStrike">
                          <a:solidFill>
                            <a:srgbClr val="000000"/>
                          </a:solidFill>
                          <a:effectLst/>
                          <a:latin typeface="+mj-lt"/>
                        </a:rPr>
                        <a:t>qPCR negative</a:t>
                      </a:r>
                      <a:endParaRPr lang="en-US" sz="1600">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2000">
                          <a:latin typeface="+mj-lt"/>
                        </a:rPr>
                        <a:t>SP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2000" kern="1200">
                          <a:solidFill>
                            <a:schemeClr val="tx1"/>
                          </a:solidFill>
                          <a:latin typeface="+mj-lt"/>
                          <a:ea typeface="+mn-ea"/>
                          <a:cs typeface="+mn-cs"/>
                        </a:rPr>
                        <a:t>9 days (9-12)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lvl="0" algn="ctr">
                        <a:buNone/>
                      </a:pPr>
                      <a:r>
                        <a:rPr lang="en-GB" sz="2000" kern="1200">
                          <a:solidFill>
                            <a:schemeClr val="tx1"/>
                          </a:solidFill>
                          <a:latin typeface="+mj-lt"/>
                          <a:ea typeface="+mn-ea"/>
                          <a:cs typeface="+mn-cs"/>
                        </a:rPr>
                        <a:t>Ref</a:t>
                      </a:r>
                    </a:p>
                  </a:txBody>
                  <a:tcPr marL="9524" marR="9524" marT="9524" marB="0" anchor="b">
                    <a:lnL w="12700">
                      <a:solidFill>
                        <a:schemeClr val="tx1"/>
                      </a:solidFill>
                    </a:lnL>
                    <a:lnR w="12700">
                      <a:solidFill>
                        <a:schemeClr val="tx1"/>
                      </a:solidFill>
                    </a:lnR>
                    <a:lnT w="12700">
                      <a:solidFill>
                        <a:schemeClr val="tx1"/>
                      </a:solidFill>
                    </a:lnT>
                    <a:solidFill>
                      <a:schemeClr val="bg1"/>
                    </a:solidFill>
                  </a:tcPr>
                </a:tc>
                <a:tc rowSpan="2">
                  <a:txBody>
                    <a:bodyPr/>
                    <a:lstStyle/>
                    <a:p>
                      <a:pPr lvl="0" algn="ctr">
                        <a:buNone/>
                      </a:pPr>
                      <a:r>
                        <a:rPr lang="en-US" sz="2000" kern="1200">
                          <a:solidFill>
                            <a:schemeClr val="tx1"/>
                          </a:solidFill>
                          <a:latin typeface="+mj-lt"/>
                          <a:ea typeface="+mn-ea"/>
                          <a:cs typeface="+mn-cs"/>
                        </a:rPr>
                        <a:t>0.634</a:t>
                      </a:r>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1754823"/>
                  </a:ext>
                </a:extLst>
              </a:tr>
              <a:tr h="396386">
                <a:tc vMerge="1">
                  <a:txBody>
                    <a:bodyPr/>
                    <a:lstStyle/>
                    <a:p>
                      <a:endParaRPr lang="en-GB" sz="2400" b="1" i="0" u="none" strike="noStrike">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2000" b="0" i="0" u="none" strike="noStrike">
                          <a:solidFill>
                            <a:srgbClr val="000000"/>
                          </a:solidFill>
                          <a:effectLst/>
                          <a:latin typeface="+mj-lt"/>
                        </a:rPr>
                        <a:t>SPAQ</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2000" kern="1200">
                          <a:solidFill>
                            <a:schemeClr val="tx1"/>
                          </a:solidFill>
                          <a:latin typeface="+mj-lt"/>
                          <a:ea typeface="+mn-ea"/>
                          <a:cs typeface="+mn-cs"/>
                        </a:rPr>
                        <a:t>12 days (9-12)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GB" sz="2000" kern="1200" dirty="0">
                          <a:solidFill>
                            <a:schemeClr val="tx1"/>
                          </a:solidFill>
                          <a:latin typeface="+mj-lt"/>
                          <a:ea typeface="+mn-ea"/>
                          <a:cs typeface="+mn-cs"/>
                        </a:rPr>
                        <a:t>0.90 (0.60-1.37)</a:t>
                      </a:r>
                    </a:p>
                  </a:txBody>
                  <a:tcPr marL="9524" marR="9524" marT="9524" marB="0" anchor="b">
                    <a:lnL w="12700">
                      <a:solidFill>
                        <a:schemeClr val="tx1"/>
                      </a:solidFill>
                    </a:lnL>
                    <a:lnR w="12700">
                      <a:solidFill>
                        <a:schemeClr val="tx1"/>
                      </a:solidFill>
                    </a:lnR>
                    <a:lnB w="12700">
                      <a:solidFill>
                        <a:schemeClr val="tx1"/>
                      </a:solidFill>
                    </a:lnB>
                    <a:solidFill>
                      <a:schemeClr val="bg1"/>
                    </a:solidFill>
                  </a:tcPr>
                </a:tc>
                <a:tc vMerge="1">
                  <a:txBody>
                    <a:bodyPr/>
                    <a:lstStyle/>
                    <a:p>
                      <a:endParaRPr lang="en-US" sz="2000" kern="1200">
                        <a:solidFill>
                          <a:schemeClr val="tx1"/>
                        </a:solidFill>
                        <a:latin typeface="+mj-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9745974"/>
                  </a:ext>
                </a:extLst>
              </a:tr>
            </a:tbl>
          </a:graphicData>
        </a:graphic>
      </p:graphicFrame>
      <p:sp>
        <p:nvSpPr>
          <p:cNvPr id="3" name="TextBox 2">
            <a:extLst>
              <a:ext uri="{FF2B5EF4-FFF2-40B4-BE49-F238E27FC236}">
                <a16:creationId xmlns:a16="http://schemas.microsoft.com/office/drawing/2014/main" id="{6220EF57-B558-420E-B3AD-AC6942111FF0}"/>
              </a:ext>
            </a:extLst>
          </p:cNvPr>
          <p:cNvSpPr txBox="1"/>
          <p:nvPr/>
        </p:nvSpPr>
        <p:spPr>
          <a:xfrm>
            <a:off x="971022" y="5411793"/>
            <a:ext cx="68128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i="1" dirty="0">
                <a:cs typeface="Roboto Light"/>
              </a:rPr>
              <a:t>*clearance unadjusted for new infections and parasite density</a:t>
            </a:r>
          </a:p>
        </p:txBody>
      </p:sp>
      <p:sp>
        <p:nvSpPr>
          <p:cNvPr id="4" name="Rectangle 3">
            <a:extLst>
              <a:ext uri="{FF2B5EF4-FFF2-40B4-BE49-F238E27FC236}">
                <a16:creationId xmlns:a16="http://schemas.microsoft.com/office/drawing/2014/main" id="{3DE65417-EE16-AB4A-7C27-BFDC3E96783F}"/>
              </a:ext>
            </a:extLst>
          </p:cNvPr>
          <p:cNvSpPr/>
          <p:nvPr/>
        </p:nvSpPr>
        <p:spPr>
          <a:xfrm>
            <a:off x="4354830" y="3271800"/>
            <a:ext cx="2960370" cy="1556823"/>
          </a:xfrm>
          <a:prstGeom prst="rect">
            <a:avLst/>
          </a:prstGeom>
          <a:noFill/>
          <a:ln w="571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3713809B-0759-06EA-2973-ABC98962B9B9}"/>
              </a:ext>
            </a:extLst>
          </p:cNvPr>
          <p:cNvSpPr/>
          <p:nvPr/>
        </p:nvSpPr>
        <p:spPr>
          <a:xfrm>
            <a:off x="10155487" y="3271799"/>
            <a:ext cx="1274678" cy="1556823"/>
          </a:xfrm>
          <a:prstGeom prst="rect">
            <a:avLst/>
          </a:prstGeom>
          <a:noFill/>
          <a:ln w="571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1875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9377A-CCEF-4961-4049-F9D943ABD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6446BC-98BF-06EF-43A1-6C38416107DE}"/>
              </a:ext>
            </a:extLst>
          </p:cNvPr>
          <p:cNvSpPr>
            <a:spLocks noGrp="1"/>
          </p:cNvSpPr>
          <p:nvPr>
            <p:ph type="title"/>
          </p:nvPr>
        </p:nvSpPr>
        <p:spPr>
          <a:xfrm>
            <a:off x="838200" y="184805"/>
            <a:ext cx="10812965" cy="1524468"/>
          </a:xfrm>
        </p:spPr>
        <p:txBody>
          <a:bodyPr vert="horz" lIns="91440" tIns="45720" rIns="91440" bIns="45720" rtlCol="0" anchor="ctr">
            <a:normAutofit/>
          </a:bodyPr>
          <a:lstStyle/>
          <a:p>
            <a:r>
              <a:rPr lang="en-US" sz="3600" b="1" dirty="0">
                <a:latin typeface="Poppins"/>
                <a:cs typeface="Poppins"/>
              </a:rPr>
              <a:t>Time to clearance</a:t>
            </a:r>
            <a:r>
              <a:rPr lang="en-US" sz="3600" dirty="0">
                <a:latin typeface="Poppins"/>
                <a:cs typeface="Poppins"/>
              </a:rPr>
              <a:t>*</a:t>
            </a:r>
            <a:r>
              <a:rPr lang="en-US" sz="3600" b="1" dirty="0">
                <a:latin typeface="Poppins"/>
                <a:cs typeface="Poppins"/>
              </a:rPr>
              <a:t> by microscopy and qPCR, by </a:t>
            </a:r>
            <a:r>
              <a:rPr lang="en-US" sz="3600" b="1" i="1" dirty="0">
                <a:latin typeface="Poppins"/>
                <a:cs typeface="Poppins"/>
              </a:rPr>
              <a:t>dhps</a:t>
            </a:r>
            <a:r>
              <a:rPr lang="en-US" sz="3600" b="1" dirty="0">
                <a:latin typeface="Poppins"/>
                <a:cs typeface="Poppins"/>
              </a:rPr>
              <a:t> 431 genotype</a:t>
            </a:r>
            <a:endParaRPr lang="en-US" sz="3600" b="1" kern="1200" dirty="0">
              <a:latin typeface="Poppins"/>
              <a:ea typeface="+mj-ea"/>
              <a:cs typeface="Poppins"/>
            </a:endParaRPr>
          </a:p>
        </p:txBody>
      </p:sp>
      <p:graphicFrame>
        <p:nvGraphicFramePr>
          <p:cNvPr id="14" name="Table 13">
            <a:extLst>
              <a:ext uri="{FF2B5EF4-FFF2-40B4-BE49-F238E27FC236}">
                <a16:creationId xmlns:a16="http://schemas.microsoft.com/office/drawing/2014/main" id="{9F4E8D5E-4FE5-9BE3-0B22-7F83498671B5}"/>
              </a:ext>
            </a:extLst>
          </p:cNvPr>
          <p:cNvGraphicFramePr>
            <a:graphicFrameLocks noGrp="1"/>
          </p:cNvGraphicFramePr>
          <p:nvPr/>
        </p:nvGraphicFramePr>
        <p:xfrm>
          <a:off x="392470" y="1709273"/>
          <a:ext cx="11407060" cy="3817614"/>
        </p:xfrm>
        <a:graphic>
          <a:graphicData uri="http://schemas.openxmlformats.org/drawingml/2006/table">
            <a:tbl>
              <a:tblPr/>
              <a:tblGrid>
                <a:gridCol w="1554480">
                  <a:extLst>
                    <a:ext uri="{9D8B030D-6E8A-4147-A177-3AD203B41FA5}">
                      <a16:colId xmlns:a16="http://schemas.microsoft.com/office/drawing/2014/main" val="2100087908"/>
                    </a:ext>
                  </a:extLst>
                </a:gridCol>
                <a:gridCol w="1619794">
                  <a:extLst>
                    <a:ext uri="{9D8B030D-6E8A-4147-A177-3AD203B41FA5}">
                      <a16:colId xmlns:a16="http://schemas.microsoft.com/office/drawing/2014/main" val="1183368023"/>
                    </a:ext>
                  </a:extLst>
                </a:gridCol>
                <a:gridCol w="1985554">
                  <a:extLst>
                    <a:ext uri="{9D8B030D-6E8A-4147-A177-3AD203B41FA5}">
                      <a16:colId xmlns:a16="http://schemas.microsoft.com/office/drawing/2014/main" val="3074791146"/>
                    </a:ext>
                  </a:extLst>
                </a:gridCol>
                <a:gridCol w="2756263">
                  <a:extLst>
                    <a:ext uri="{9D8B030D-6E8A-4147-A177-3AD203B41FA5}">
                      <a16:colId xmlns:a16="http://schemas.microsoft.com/office/drawing/2014/main" val="389976639"/>
                    </a:ext>
                  </a:extLst>
                </a:gridCol>
                <a:gridCol w="2129246">
                  <a:extLst>
                    <a:ext uri="{9D8B030D-6E8A-4147-A177-3AD203B41FA5}">
                      <a16:colId xmlns:a16="http://schemas.microsoft.com/office/drawing/2014/main" val="3239706153"/>
                    </a:ext>
                  </a:extLst>
                </a:gridCol>
                <a:gridCol w="1361723">
                  <a:extLst>
                    <a:ext uri="{9D8B030D-6E8A-4147-A177-3AD203B41FA5}">
                      <a16:colId xmlns:a16="http://schemas.microsoft.com/office/drawing/2014/main" val="3986802094"/>
                    </a:ext>
                  </a:extLst>
                </a:gridCol>
              </a:tblGrid>
              <a:tr h="696686">
                <a:tc>
                  <a:txBody>
                    <a:bodyPr/>
                    <a:lstStyle/>
                    <a:p>
                      <a:pPr marL="88900" marR="0" lvl="0" indent="0" algn="l" defTabSz="914400" rtl="0" eaLnBrk="1" fontAlgn="b" latinLnBrk="0" hangingPunct="1">
                        <a:lnSpc>
                          <a:spcPct val="100000"/>
                        </a:lnSpc>
                        <a:spcBef>
                          <a:spcPts val="0"/>
                        </a:spcBef>
                        <a:spcAft>
                          <a:spcPts val="0"/>
                        </a:spcAft>
                        <a:buClrTx/>
                        <a:buSzTx/>
                        <a:buFontTx/>
                        <a:buNone/>
                        <a:tabLst/>
                        <a:defRPr/>
                      </a:pPr>
                      <a:r>
                        <a:rPr lang="en-GB" sz="2000" b="1" i="0" u="none" strike="noStrike" dirty="0">
                          <a:solidFill>
                            <a:schemeClr val="bg1"/>
                          </a:solidFill>
                          <a:effectLst/>
                          <a:latin typeface="+mj-lt"/>
                        </a:rPr>
                        <a:t>Outcome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88900" indent="0" algn="l" fontAlgn="b">
                        <a:buNone/>
                      </a:pPr>
                      <a:r>
                        <a:rPr lang="en-GB" sz="2000" b="1" i="0" u="none" strike="noStrike" dirty="0">
                          <a:solidFill>
                            <a:schemeClr val="bg1"/>
                          </a:solidFill>
                          <a:effectLst/>
                          <a:latin typeface="+mj-lt"/>
                        </a:rPr>
                        <a:t>Treatment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88900" lvl="0" indent="0" algn="l">
                        <a:buNone/>
                      </a:pPr>
                      <a:r>
                        <a:rPr lang="en-GB" sz="2000" b="1" i="0" u="none" strike="noStrike" dirty="0">
                          <a:solidFill>
                            <a:schemeClr val="bg1"/>
                          </a:solidFill>
                          <a:effectLst/>
                          <a:latin typeface="+mj-lt"/>
                        </a:rPr>
                        <a:t>Genotype</a:t>
                      </a:r>
                    </a:p>
                    <a:p>
                      <a:pPr marL="88900" lvl="0" indent="0" algn="l">
                        <a:buNone/>
                      </a:pPr>
                      <a:endParaRPr lang="en-GB" sz="2000" b="1" i="0" u="none" strike="noStrike" dirty="0">
                        <a:solidFill>
                          <a:schemeClr val="bg1"/>
                        </a:solidFill>
                        <a:effectLst/>
                        <a:latin typeface="+mj-lt"/>
                      </a:endParaRPr>
                    </a:p>
                  </a:txBody>
                  <a:tcPr marL="9524" marR="9524" marT="9524" marB="0">
                    <a:lnL w="12700">
                      <a:solidFill>
                        <a:schemeClr val="tx1"/>
                      </a:solidFill>
                    </a:lnL>
                    <a:lnR w="12700">
                      <a:solidFill>
                        <a:schemeClr val="tx1"/>
                      </a:solidFill>
                    </a:lnR>
                    <a:lnT w="12700">
                      <a:solidFill>
                        <a:schemeClr val="tx1"/>
                      </a:solidFill>
                    </a:lnT>
                    <a:lnB w="12700">
                      <a:solidFill>
                        <a:schemeClr val="tx1"/>
                      </a:solidFill>
                    </a:lnB>
                    <a:solidFill>
                      <a:schemeClr val="accent1"/>
                    </a:solidFill>
                  </a:tcPr>
                </a:tc>
                <a:tc>
                  <a:txBody>
                    <a:bodyPr/>
                    <a:lstStyle/>
                    <a:p>
                      <a:pPr marL="88900" marR="0" lvl="0" indent="0" algn="ctr" rtl="0" eaLnBrk="1" fontAlgn="b" latinLnBrk="0" hangingPunct="1">
                        <a:lnSpc>
                          <a:spcPct val="100000"/>
                        </a:lnSpc>
                        <a:spcBef>
                          <a:spcPts val="0"/>
                        </a:spcBef>
                        <a:spcAft>
                          <a:spcPts val="0"/>
                        </a:spcAft>
                        <a:buClrTx/>
                        <a:buSzTx/>
                        <a:buFontTx/>
                        <a:buNone/>
                      </a:pPr>
                      <a:r>
                        <a:rPr lang="en-GB" sz="2000" b="1" i="0" u="none" strike="noStrike" dirty="0">
                          <a:solidFill>
                            <a:schemeClr val="bg1"/>
                          </a:solidFill>
                          <a:effectLst/>
                          <a:latin typeface="+mj-lt"/>
                        </a:rPr>
                        <a:t>Median days to clearance (IQR)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88900" lvl="0" indent="0" algn="ctr">
                        <a:buNone/>
                      </a:pPr>
                      <a:r>
                        <a:rPr lang="en-GB" sz="2000" b="1" i="0" u="none" strike="noStrike" kern="1200" dirty="0">
                          <a:solidFill>
                            <a:schemeClr val="bg1"/>
                          </a:solidFill>
                          <a:effectLst/>
                          <a:latin typeface="+mj-lt"/>
                          <a:ea typeface="+mn-ea"/>
                          <a:cs typeface="+mn-cs"/>
                        </a:rPr>
                        <a:t>Hazard Ratio </a:t>
                      </a:r>
                      <a:r>
                        <a:rPr lang="en-GB" sz="2000" b="1" i="0" u="none" strike="noStrike" kern="1200" noProof="0" dirty="0">
                          <a:solidFill>
                            <a:schemeClr val="bg1"/>
                          </a:solidFill>
                          <a:effectLst/>
                          <a:latin typeface="Poppins"/>
                        </a:rPr>
                        <a:t>(95%CI)</a:t>
                      </a:r>
                      <a:endParaRPr lang="en-GB" sz="2000" b="1" i="0" u="none" strike="noStrike" kern="1200" dirty="0">
                        <a:solidFill>
                          <a:schemeClr val="bg1"/>
                        </a:solidFill>
                        <a:effectLst/>
                        <a:latin typeface="+mj-lt"/>
                        <a:ea typeface="+mn-ea"/>
                        <a:cs typeface="+mn-cs"/>
                      </a:endParaRPr>
                    </a:p>
                  </a:txBody>
                  <a:tcPr marL="9524" marR="9524" marT="9524" marB="0">
                    <a:lnL w="12700">
                      <a:solidFill>
                        <a:schemeClr val="tx1"/>
                      </a:solidFill>
                    </a:lnL>
                    <a:lnR w="12700">
                      <a:solidFill>
                        <a:schemeClr val="tx1"/>
                      </a:solidFill>
                    </a:lnR>
                    <a:lnT w="12700">
                      <a:solidFill>
                        <a:schemeClr val="tx1"/>
                      </a:solidFill>
                    </a:lnT>
                    <a:lnB w="12700">
                      <a:solidFill>
                        <a:schemeClr val="tx1"/>
                      </a:solidFill>
                    </a:lnB>
                    <a:solidFill>
                      <a:schemeClr val="accent1"/>
                    </a:solidFill>
                  </a:tcPr>
                </a:tc>
                <a:tc>
                  <a:txBody>
                    <a:bodyPr/>
                    <a:lstStyle/>
                    <a:p>
                      <a:pPr marL="88900" indent="0" algn="ctr" fontAlgn="b">
                        <a:buNone/>
                      </a:pPr>
                      <a:r>
                        <a:rPr lang="en-GB" sz="2000" b="1" i="1" u="none" strike="noStrike" kern="1200" dirty="0">
                          <a:solidFill>
                            <a:schemeClr val="bg1"/>
                          </a:solidFill>
                          <a:effectLst/>
                          <a:latin typeface="+mj-lt"/>
                          <a:ea typeface="+mn-ea"/>
                          <a:cs typeface="+mn-cs"/>
                        </a:rPr>
                        <a:t>P</a:t>
                      </a:r>
                      <a:r>
                        <a:rPr lang="en-GB" sz="2000" b="1" i="0" u="none" strike="noStrike" kern="1200" dirty="0">
                          <a:solidFill>
                            <a:schemeClr val="bg1"/>
                          </a:solidFill>
                          <a:effectLst/>
                          <a:latin typeface="+mj-lt"/>
                          <a:ea typeface="+mn-ea"/>
                          <a:cs typeface="+mn-cs"/>
                        </a:rPr>
                        <a:t>-value</a:t>
                      </a:r>
                      <a:endParaRPr lang="en-GB" sz="2400" b="1" i="0" u="none" strike="noStrike" dirty="0">
                        <a:solidFill>
                          <a:schemeClr val="bg1"/>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804089198"/>
                  </a:ext>
                </a:extLst>
              </a:tr>
              <a:tr h="390116">
                <a:tc rowSpan="4">
                  <a:txBody>
                    <a:bodyPr/>
                    <a:lstStyle/>
                    <a:p>
                      <a:pPr marL="88900" indent="0" algn="l" fontAlgn="ctr">
                        <a:buNone/>
                      </a:pPr>
                      <a:r>
                        <a:rPr lang="en-GB" sz="1800" b="1" i="0" u="none" strike="noStrike">
                          <a:solidFill>
                            <a:schemeClr val="tx1"/>
                          </a:solidFill>
                          <a:effectLst/>
                          <a:latin typeface="+mj-lt"/>
                        </a:rPr>
                        <a:t>Microscopy negative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FFFFFF"/>
                    </a:solidFill>
                  </a:tcPr>
                </a:tc>
                <a:tc rowSpan="2">
                  <a:txBody>
                    <a:bodyPr/>
                    <a:lstStyle/>
                    <a:p>
                      <a:pPr algn="ctr"/>
                      <a:r>
                        <a:rPr lang="en-GB" sz="2000" kern="1200">
                          <a:solidFill>
                            <a:schemeClr val="tx1"/>
                          </a:solidFill>
                          <a:latin typeface="+mj-lt"/>
                          <a:ea typeface="+mn-ea"/>
                          <a:cs typeface="+mn-cs"/>
                        </a:rPr>
                        <a:t>SP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lvl="0">
                        <a:buNone/>
                      </a:pPr>
                      <a:r>
                        <a:rPr lang="en-GB" sz="2000" kern="1200">
                          <a:solidFill>
                            <a:schemeClr val="tx1"/>
                          </a:solidFill>
                          <a:latin typeface="+mj-lt"/>
                          <a:ea typeface="+mn-ea"/>
                          <a:cs typeface="+mn-cs"/>
                        </a:rPr>
                        <a:t> 431I</a:t>
                      </a:r>
                    </a:p>
                  </a:txBody>
                  <a:tcPr marL="9524" marR="9524" marT="9524" marB="0" anchor="b">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gn="ctr"/>
                      <a:r>
                        <a:rPr lang="en-GB" sz="2000" kern="1200">
                          <a:solidFill>
                            <a:schemeClr val="tx1"/>
                          </a:solidFill>
                          <a:latin typeface="+mj-lt"/>
                          <a:ea typeface="+mn-ea"/>
                          <a:cs typeface="+mn-cs"/>
                        </a:rPr>
                        <a:t> 7 days (7-9)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lvl="0" algn="ctr">
                        <a:buNone/>
                      </a:pPr>
                      <a:r>
                        <a:rPr lang="en-US" sz="2000" kern="1200" dirty="0">
                          <a:solidFill>
                            <a:schemeClr val="tx1"/>
                          </a:solidFill>
                          <a:latin typeface="+mj-lt"/>
                          <a:ea typeface="+mn-ea"/>
                          <a:cs typeface="+mn-cs"/>
                        </a:rPr>
                        <a:t>0.57 (0.33–1.01)</a:t>
                      </a:r>
                    </a:p>
                  </a:txBody>
                  <a:tcPr marL="9524" marR="9524" marT="9524"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rowSpan="2">
                  <a:txBody>
                    <a:bodyPr/>
                    <a:lstStyle/>
                    <a:p>
                      <a:pPr algn="ctr"/>
                      <a:r>
                        <a:rPr lang="en-US" sz="2000" b="1" kern="1200" dirty="0">
                          <a:solidFill>
                            <a:schemeClr val="tx1"/>
                          </a:solidFill>
                          <a:latin typeface="+mj-lt"/>
                          <a:ea typeface="+mn-ea"/>
                          <a:cs typeface="+mn-cs"/>
                        </a:rPr>
                        <a:t>0.055</a:t>
                      </a:r>
                      <a:endParaRPr lang="en-GB" sz="2000" b="1" kern="1200" dirty="0">
                        <a:solidFill>
                          <a:schemeClr val="tx1"/>
                        </a:solidFill>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8076934"/>
                  </a:ext>
                </a:extLst>
              </a:tr>
              <a:tr h="390116">
                <a:tc vMerge="1">
                  <a:txBody>
                    <a:bodyPr/>
                    <a:lstStyle/>
                    <a:p>
                      <a:endParaRPr lang="en-GB"/>
                    </a:p>
                  </a:txBody>
                  <a:tcPr/>
                </a:tc>
                <a:tc vMerge="1">
                  <a:txBody>
                    <a:bodyPr/>
                    <a:lstStyle/>
                    <a:p>
                      <a:endParaRPr lang="en-US"/>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lvl="0">
                        <a:buNone/>
                      </a:pPr>
                      <a:r>
                        <a:rPr lang="en-GB" sz="2000" kern="1200">
                          <a:solidFill>
                            <a:schemeClr val="tx1"/>
                          </a:solidFill>
                          <a:latin typeface="+mj-lt"/>
                          <a:ea typeface="+mn-ea"/>
                          <a:cs typeface="+mn-cs"/>
                        </a:rPr>
                        <a:t> 431V (mutant)</a:t>
                      </a:r>
                    </a:p>
                  </a:txBody>
                  <a:tcPr marL="9524" marR="9524"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FFFFFF"/>
                    </a:solidFill>
                  </a:tcPr>
                </a:tc>
                <a:tc>
                  <a:txBody>
                    <a:bodyPr/>
                    <a:lstStyle/>
                    <a:p>
                      <a:pPr algn="ctr"/>
                      <a:r>
                        <a:rPr lang="en-GB" sz="2000" kern="1200">
                          <a:solidFill>
                            <a:schemeClr val="tx1"/>
                          </a:solidFill>
                          <a:latin typeface="+mj-lt"/>
                          <a:ea typeface="+mn-ea"/>
                          <a:cs typeface="+mn-cs"/>
                        </a:rPr>
                        <a:t> 9 days (9-9)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US"/>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8430673"/>
                  </a:ext>
                </a:extLst>
              </a:tr>
              <a:tr h="390116">
                <a:tc vMerge="1">
                  <a:txBody>
                    <a:bodyPr/>
                    <a:lstStyle/>
                    <a:p>
                      <a:endParaRPr lang="en-US"/>
                    </a:p>
                  </a:txBody>
                  <a:tcPr marL="9524" marR="9524" marT="9524" marB="0"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rowSpan="2">
                  <a:txBody>
                    <a:bodyPr/>
                    <a:lstStyle/>
                    <a:p>
                      <a:pPr lvl="0" algn="ctr">
                        <a:buNone/>
                      </a:pPr>
                      <a:r>
                        <a:rPr lang="en-GB" sz="2000" kern="1200">
                          <a:solidFill>
                            <a:schemeClr val="tx1"/>
                          </a:solidFill>
                          <a:latin typeface="+mj-lt"/>
                          <a:ea typeface="+mn-ea"/>
                          <a:cs typeface="+mn-cs"/>
                        </a:rPr>
                        <a:t>SPAQ</a:t>
                      </a:r>
                    </a:p>
                  </a:txBody>
                  <a:tcPr marL="9524" marR="9524" marT="9524" marB="0"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lvl="0">
                        <a:buNone/>
                      </a:pPr>
                      <a:r>
                        <a:rPr lang="en-GB" sz="2000" b="0" i="0" u="none" strike="noStrike" kern="1200" noProof="0">
                          <a:solidFill>
                            <a:schemeClr val="tx1"/>
                          </a:solidFill>
                          <a:latin typeface="Poppins"/>
                        </a:rPr>
                        <a:t> 431I</a:t>
                      </a:r>
                      <a:endParaRPr lang="en-US" sz="2000" b="0" i="0" u="none" strike="noStrike" kern="1200" noProof="0">
                        <a:solidFill>
                          <a:srgbClr val="000000"/>
                        </a:solidFill>
                        <a:latin typeface="Poppins"/>
                      </a:endParaRPr>
                    </a:p>
                  </a:txBody>
                  <a:tcPr marL="9524" marR="9524" marT="9524" marB="0" anchor="b">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lvl="0" algn="ctr">
                        <a:buNone/>
                      </a:pPr>
                      <a:r>
                        <a:rPr lang="en-GB" sz="2000" kern="1200">
                          <a:solidFill>
                            <a:schemeClr val="tx1"/>
                          </a:solidFill>
                          <a:latin typeface="+mj-lt"/>
                          <a:ea typeface="+mn-ea"/>
                          <a:cs typeface="+mn-cs"/>
                        </a:rPr>
                        <a:t> 9 days (7-9)</a:t>
                      </a:r>
                    </a:p>
                  </a:txBody>
                  <a:tcPr marL="9524" marR="9524" marT="9524" marB="0" anchor="b">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lvl="0" algn="ctr">
                        <a:buNone/>
                      </a:pPr>
                      <a:r>
                        <a:rPr lang="en-US" sz="2000" kern="1200">
                          <a:solidFill>
                            <a:schemeClr val="tx1"/>
                          </a:solidFill>
                          <a:latin typeface="+mj-lt"/>
                          <a:ea typeface="+mn-ea"/>
                          <a:cs typeface="+mn-cs"/>
                        </a:rPr>
                        <a:t>0.71 (0.36–1.42)</a:t>
                      </a:r>
                      <a:endParaRPr lang="en-GB" sz="2000" kern="1200">
                        <a:solidFill>
                          <a:schemeClr val="tx1"/>
                        </a:solidFill>
                        <a:latin typeface="+mj-lt"/>
                        <a:ea typeface="+mn-ea"/>
                        <a:cs typeface="+mn-cs"/>
                      </a:endParaRPr>
                    </a:p>
                  </a:txBody>
                  <a:tcPr marL="9524" marR="9524" marT="9524"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rowSpan="2">
                  <a:txBody>
                    <a:bodyPr/>
                    <a:lstStyle/>
                    <a:p>
                      <a:pPr lvl="0" algn="ctr">
                        <a:buNone/>
                      </a:pPr>
                      <a:r>
                        <a:rPr lang="en-GB" sz="2000" kern="1200">
                          <a:solidFill>
                            <a:schemeClr val="tx1"/>
                          </a:solidFill>
                          <a:latin typeface="+mj-lt"/>
                          <a:ea typeface="+mn-ea"/>
                          <a:cs typeface="+mn-cs"/>
                        </a:rPr>
                        <a:t>0.335</a:t>
                      </a:r>
                    </a:p>
                  </a:txBody>
                  <a:tcPr marL="9524" marR="9524" marT="9524"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137984454"/>
                  </a:ext>
                </a:extLst>
              </a:tr>
              <a:tr h="390116">
                <a:tc vMerge="1">
                  <a:txBody>
                    <a:bodyPr/>
                    <a:lstStyle/>
                    <a:p>
                      <a:endParaRPr lang="en-US"/>
                    </a:p>
                  </a:txBody>
                  <a:tcPr marL="9524" marR="9524" marT="9524" marB="0"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vMerge="1">
                  <a:txBody>
                    <a:bodyPr/>
                    <a:lstStyle/>
                    <a:p>
                      <a:endParaRPr lang="en-US"/>
                    </a:p>
                  </a:txBody>
                  <a:tcPr marL="9524" marR="9524" marT="9524" marB="0" anchor="b">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lvl="0">
                        <a:buNone/>
                      </a:pPr>
                      <a:r>
                        <a:rPr lang="en-GB" sz="2000" b="0" i="0" u="none" strike="noStrike" kern="1200" noProof="0">
                          <a:solidFill>
                            <a:schemeClr val="tx1"/>
                          </a:solidFill>
                          <a:latin typeface="Poppins"/>
                        </a:rPr>
                        <a:t> 431V (</a:t>
                      </a:r>
                      <a:r>
                        <a:rPr lang="en-GB" sz="2000" kern="1200">
                          <a:solidFill>
                            <a:schemeClr val="tx1"/>
                          </a:solidFill>
                          <a:latin typeface="+mj-lt"/>
                          <a:ea typeface="+mn-ea"/>
                          <a:cs typeface="+mn-cs"/>
                        </a:rPr>
                        <a:t>mutant</a:t>
                      </a:r>
                      <a:r>
                        <a:rPr lang="en-GB" sz="2000" b="0" i="0" u="none" strike="noStrike" kern="1200" noProof="0">
                          <a:solidFill>
                            <a:schemeClr val="tx1"/>
                          </a:solidFill>
                          <a:latin typeface="Poppins"/>
                        </a:rPr>
                        <a:t>)</a:t>
                      </a:r>
                      <a:endParaRPr lang="en-US" sz="2000" b="0" i="0" u="none" strike="noStrike" kern="1200" noProof="0">
                        <a:solidFill>
                          <a:srgbClr val="000000"/>
                        </a:solidFill>
                        <a:latin typeface="Poppins"/>
                      </a:endParaRPr>
                    </a:p>
                  </a:txBody>
                  <a:tcPr marL="9524" marR="9524" marT="9524" marB="0" anchor="b">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lvl="0" algn="ctr">
                        <a:buNone/>
                      </a:pPr>
                      <a:r>
                        <a:rPr lang="en-GB" sz="2000" kern="1200">
                          <a:solidFill>
                            <a:schemeClr val="tx1"/>
                          </a:solidFill>
                          <a:latin typeface="+mj-lt"/>
                          <a:ea typeface="+mn-ea"/>
                          <a:cs typeface="+mn-cs"/>
                        </a:rPr>
                        <a:t> 9 days (9-9)</a:t>
                      </a:r>
                    </a:p>
                  </a:txBody>
                  <a:tcPr marL="9524" marR="9524" marT="9524" marB="0" anchor="b">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US"/>
                    </a:p>
                  </a:txBody>
                  <a:tcPr marL="9524" marR="9524" marT="9524" marB="0" anchor="b">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775048272"/>
                  </a:ext>
                </a:extLst>
              </a:tr>
              <a:tr h="390116">
                <a:tc rowSpan="4">
                  <a:txBody>
                    <a:bodyPr/>
                    <a:lstStyle/>
                    <a:p>
                      <a:pPr marL="88900" lvl="0" indent="0" algn="l">
                        <a:buNone/>
                      </a:pPr>
                      <a:r>
                        <a:rPr lang="en-GB" sz="1800" b="1" i="0" u="none" strike="noStrike">
                          <a:solidFill>
                            <a:srgbClr val="000000"/>
                          </a:solidFill>
                          <a:effectLst/>
                          <a:latin typeface="+mj-lt"/>
                        </a:rPr>
                        <a:t>qPCR negative</a:t>
                      </a:r>
                      <a:endParaRPr lang="en-US" sz="1800">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FFFFFF"/>
                    </a:solidFill>
                  </a:tcPr>
                </a:tc>
                <a:tc rowSpan="2">
                  <a:txBody>
                    <a:bodyPr/>
                    <a:lstStyle/>
                    <a:p>
                      <a:pPr algn="ctr"/>
                      <a:r>
                        <a:rPr lang="en-GB" sz="2000">
                          <a:latin typeface="+mj-lt"/>
                        </a:rPr>
                        <a:t>SP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lvl="0">
                        <a:buNone/>
                      </a:pPr>
                      <a:r>
                        <a:rPr lang="en-GB" sz="2000" b="0" i="0" u="none" strike="noStrike" noProof="0">
                          <a:solidFill>
                            <a:schemeClr val="tx1"/>
                          </a:solidFill>
                          <a:latin typeface="Poppins"/>
                        </a:rPr>
                        <a:t> 431I</a:t>
                      </a:r>
                      <a:endParaRPr lang="en-US" sz="2000" b="0" i="0" u="none" strike="noStrike" noProof="0">
                        <a:solidFill>
                          <a:srgbClr val="000000"/>
                        </a:solidFill>
                        <a:latin typeface="Poppins"/>
                      </a:endParaRPr>
                    </a:p>
                  </a:txBody>
                  <a:tcPr marL="9524" marR="9524" marT="9524" marB="0" anchor="b">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gn="ctr"/>
                      <a:r>
                        <a:rPr lang="en-GB" sz="2000" kern="1200">
                          <a:solidFill>
                            <a:schemeClr val="tx1"/>
                          </a:solidFill>
                          <a:latin typeface="+mj-lt"/>
                          <a:ea typeface="+mn-ea"/>
                          <a:cs typeface="+mn-cs"/>
                        </a:rPr>
                        <a:t> 9 days (9-21)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rowSpan="2">
                  <a:txBody>
                    <a:bodyPr/>
                    <a:lstStyle/>
                    <a:p>
                      <a:pPr lvl="0" algn="ctr">
                        <a:buNone/>
                      </a:pPr>
                      <a:r>
                        <a:rPr lang="en-US" sz="2000" kern="1200">
                          <a:solidFill>
                            <a:schemeClr val="tx1"/>
                          </a:solidFill>
                          <a:latin typeface="+mj-lt"/>
                          <a:ea typeface="+mn-ea"/>
                          <a:cs typeface="+mn-cs"/>
                        </a:rPr>
                        <a:t>0.83 (0.47–1.46)</a:t>
                      </a:r>
                      <a:endParaRPr lang="en-GB" sz="2000" kern="1200">
                        <a:solidFill>
                          <a:schemeClr val="tx1"/>
                        </a:solidFill>
                        <a:latin typeface="+mj-lt"/>
                        <a:ea typeface="+mn-ea"/>
                        <a:cs typeface="+mn-cs"/>
                      </a:endParaRPr>
                    </a:p>
                  </a:txBody>
                  <a:tcPr marL="9524" marR="9524" marT="9524"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rowSpan="2">
                  <a:txBody>
                    <a:bodyPr/>
                    <a:lstStyle/>
                    <a:p>
                      <a:pPr algn="ctr"/>
                      <a:r>
                        <a:rPr lang="en-US" sz="2000" kern="1200">
                          <a:solidFill>
                            <a:schemeClr val="tx1"/>
                          </a:solidFill>
                          <a:latin typeface="+mj-lt"/>
                          <a:ea typeface="+mn-ea"/>
                          <a:cs typeface="+mn-cs"/>
                        </a:rPr>
                        <a:t>0.520</a:t>
                      </a:r>
                      <a:endParaRPr lang="en-GB" sz="2000" kern="1200">
                        <a:solidFill>
                          <a:schemeClr val="tx1"/>
                        </a:solidFill>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1754823"/>
                  </a:ext>
                </a:extLst>
              </a:tr>
              <a:tr h="390116">
                <a:tc vMerge="1">
                  <a:txBody>
                    <a:bodyPr/>
                    <a:lstStyle/>
                    <a:p>
                      <a:endParaRPr lang="en-GB" sz="2400" b="1" i="0" u="none" strike="noStrike">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US"/>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lvl="0">
                        <a:buNone/>
                      </a:pPr>
                      <a:r>
                        <a:rPr lang="en-GB" sz="2000" b="0" i="0" u="none" strike="noStrike" noProof="0">
                          <a:solidFill>
                            <a:schemeClr val="tx1"/>
                          </a:solidFill>
                          <a:effectLst/>
                          <a:latin typeface="Poppins"/>
                        </a:rPr>
                        <a:t> 431V (mutant)</a:t>
                      </a:r>
                      <a:endParaRPr lang="en-US" sz="2000" b="0" i="0" u="none" strike="noStrike" noProof="0">
                        <a:solidFill>
                          <a:srgbClr val="000000"/>
                        </a:solidFill>
                        <a:effectLst/>
                        <a:latin typeface="Poppins"/>
                      </a:endParaRPr>
                    </a:p>
                  </a:txBody>
                  <a:tcPr marL="9524" marR="9524" marT="9524" marB="0" anchor="b">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gn="ctr"/>
                      <a:r>
                        <a:rPr lang="en-GB" sz="2000" kern="1200">
                          <a:solidFill>
                            <a:schemeClr val="tx1"/>
                          </a:solidFill>
                          <a:latin typeface="+mj-lt"/>
                          <a:ea typeface="+mn-ea"/>
                          <a:cs typeface="+mn-cs"/>
                        </a:rPr>
                        <a:t> 9 days (9-12)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vMerge="1">
                  <a:txBody>
                    <a:bodyPr/>
                    <a:lstStyle/>
                    <a:p>
                      <a:endParaRPr lang="en-GB"/>
                    </a:p>
                  </a:txBody>
                  <a:tcPr/>
                </a:tc>
                <a:tc vMerge="1">
                  <a:txBody>
                    <a:bodyPr/>
                    <a:lstStyle/>
                    <a:p>
                      <a:endParaRPr lang="en-US"/>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9745974"/>
                  </a:ext>
                </a:extLst>
              </a:tr>
              <a:tr h="390116">
                <a:tc vMerge="1">
                  <a:txBody>
                    <a:bodyPr/>
                    <a:lstStyle/>
                    <a:p>
                      <a:endParaRPr lang="en-US"/>
                    </a:p>
                  </a:txBody>
                  <a:tcPr marL="9524" marR="9524" marT="9524" marB="0"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rowSpan="2">
                  <a:txBody>
                    <a:bodyPr/>
                    <a:lstStyle/>
                    <a:p>
                      <a:pPr lvl="0" algn="ctr">
                        <a:buNone/>
                      </a:pPr>
                      <a:r>
                        <a:rPr lang="en-GB" sz="2000" b="0" i="0" u="none" strike="noStrike">
                          <a:solidFill>
                            <a:srgbClr val="000000"/>
                          </a:solidFill>
                          <a:effectLst/>
                          <a:latin typeface="+mj-lt"/>
                        </a:rPr>
                        <a:t>SPAQ</a:t>
                      </a:r>
                    </a:p>
                  </a:txBody>
                  <a:tcPr marL="9524" marR="9524" marT="9524" marB="0"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lvl="0">
                        <a:buNone/>
                      </a:pPr>
                      <a:r>
                        <a:rPr lang="en-GB" sz="2000" b="0" i="0" u="none" strike="noStrike" noProof="0">
                          <a:solidFill>
                            <a:schemeClr val="tx1"/>
                          </a:solidFill>
                          <a:effectLst/>
                          <a:latin typeface="Poppins"/>
                        </a:rPr>
                        <a:t> 431I</a:t>
                      </a:r>
                      <a:endParaRPr lang="en-US" sz="2000" b="0" i="0" u="none" strike="noStrike" noProof="0">
                        <a:solidFill>
                          <a:srgbClr val="000000"/>
                        </a:solidFill>
                        <a:effectLst/>
                        <a:latin typeface="Poppins"/>
                      </a:endParaRPr>
                    </a:p>
                  </a:txBody>
                  <a:tcPr marL="9524" marR="9524" marT="9524" marB="0" anchor="b">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lvl="0" algn="ctr">
                        <a:buNone/>
                      </a:pPr>
                      <a:r>
                        <a:rPr lang="en-GB" sz="2000" kern="1200">
                          <a:solidFill>
                            <a:schemeClr val="tx1"/>
                          </a:solidFill>
                          <a:latin typeface="+mj-lt"/>
                          <a:ea typeface="+mn-ea"/>
                          <a:cs typeface="+mn-cs"/>
                        </a:rPr>
                        <a:t> 9 days (9-14)</a:t>
                      </a:r>
                    </a:p>
                  </a:txBody>
                  <a:tcPr marL="9524" marR="9524" marT="9524" marB="0" anchor="b">
                    <a:lnL w="12700" cap="flat" cmpd="sng" algn="ctr">
                      <a:solidFill>
                        <a:schemeClr val="tx1"/>
                      </a:solidFill>
                      <a:prstDash val="solid"/>
                      <a:round/>
                      <a:headEnd type="none" w="med" len="med"/>
                      <a:tailEnd type="none" w="med" len="med"/>
                    </a:lnL>
                    <a:lnR w="12700">
                      <a:solidFill>
                        <a:schemeClr val="tx1"/>
                      </a:solidFill>
                    </a:lnR>
                    <a:lnB w="12700" cap="flat" cmpd="sng" algn="ctr">
                      <a:solidFill>
                        <a:schemeClr val="tx1"/>
                      </a:solidFill>
                      <a:prstDash val="solid"/>
                      <a:round/>
                      <a:headEnd type="none" w="med" len="med"/>
                      <a:tailEnd type="none" w="med" len="med"/>
                    </a:lnB>
                    <a:solidFill>
                      <a:schemeClr val="bg1"/>
                    </a:solidFill>
                  </a:tcPr>
                </a:tc>
                <a:tc rowSpan="2">
                  <a:txBody>
                    <a:bodyPr/>
                    <a:lstStyle/>
                    <a:p>
                      <a:pPr lvl="0" algn="ctr">
                        <a:buNone/>
                      </a:pPr>
                      <a:r>
                        <a:rPr lang="en-US" sz="2000" kern="1200">
                          <a:solidFill>
                            <a:schemeClr val="tx1"/>
                          </a:solidFill>
                          <a:latin typeface="+mj-lt"/>
                          <a:ea typeface="+mn-ea"/>
                          <a:cs typeface="+mn-cs"/>
                        </a:rPr>
                        <a:t>1.06 (0.54–2.09)</a:t>
                      </a:r>
                      <a:endParaRPr lang="en-GB" sz="2000" kern="1200">
                        <a:solidFill>
                          <a:schemeClr val="tx1"/>
                        </a:solidFill>
                        <a:latin typeface="+mj-lt"/>
                        <a:ea typeface="+mn-ea"/>
                        <a:cs typeface="+mn-cs"/>
                      </a:endParaRPr>
                    </a:p>
                  </a:txBody>
                  <a:tcPr marL="9524" marR="9524" marT="9524"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rowSpan="2">
                  <a:txBody>
                    <a:bodyPr/>
                    <a:lstStyle/>
                    <a:p>
                      <a:pPr lvl="0" algn="ctr">
                        <a:buNone/>
                      </a:pPr>
                      <a:r>
                        <a:rPr lang="en-GB" sz="2000" kern="1200">
                          <a:solidFill>
                            <a:schemeClr val="tx1"/>
                          </a:solidFill>
                          <a:latin typeface="+mj-lt"/>
                          <a:ea typeface="+mn-ea"/>
                          <a:cs typeface="+mn-cs"/>
                        </a:rPr>
                        <a:t>0.860</a:t>
                      </a:r>
                    </a:p>
                  </a:txBody>
                  <a:tcPr marL="9524" marR="9524" marT="9524"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514264263"/>
                  </a:ext>
                </a:extLst>
              </a:tr>
              <a:tr h="390116">
                <a:tc vMerge="1">
                  <a:txBody>
                    <a:bodyPr/>
                    <a:lstStyle/>
                    <a:p>
                      <a:endParaRPr lang="en-US"/>
                    </a:p>
                  </a:txBody>
                  <a:tcPr marL="9524" marR="9524" marT="9524" marB="0"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vMerge="1">
                  <a:txBody>
                    <a:bodyPr/>
                    <a:lstStyle/>
                    <a:p>
                      <a:endParaRPr lang="en-US"/>
                    </a:p>
                  </a:txBody>
                  <a:tcPr marL="9524" marR="9524" marT="9524" marB="0" anchor="b">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lvl="0">
                        <a:buNone/>
                      </a:pPr>
                      <a:r>
                        <a:rPr lang="en-GB" sz="2000" b="0" i="0" u="none" strike="noStrike" noProof="0">
                          <a:solidFill>
                            <a:schemeClr val="tx1"/>
                          </a:solidFill>
                          <a:effectLst/>
                          <a:latin typeface="Poppins"/>
                        </a:rPr>
                        <a:t> 431V (mutant)</a:t>
                      </a:r>
                      <a:endParaRPr lang="en-US" sz="2000" b="0" i="0" u="none" strike="noStrike" noProof="0">
                        <a:solidFill>
                          <a:srgbClr val="000000"/>
                        </a:solidFill>
                        <a:effectLst/>
                        <a:latin typeface="Poppins"/>
                      </a:endParaRPr>
                    </a:p>
                  </a:txBody>
                  <a:tcPr marL="9524" marR="9524" marT="9524" marB="0" anchor="b">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lvl="0" algn="ctr">
                        <a:buNone/>
                      </a:pPr>
                      <a:r>
                        <a:rPr lang="en-GB" sz="2000" kern="1200" dirty="0">
                          <a:solidFill>
                            <a:schemeClr val="tx1"/>
                          </a:solidFill>
                          <a:latin typeface="+mj-lt"/>
                          <a:ea typeface="+mn-ea"/>
                          <a:cs typeface="+mn-cs"/>
                        </a:rPr>
                        <a:t> 12 days (9-12)</a:t>
                      </a:r>
                    </a:p>
                  </a:txBody>
                  <a:tcPr marL="9524" marR="9524" marT="9524" marB="0" anchor="b">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US"/>
                    </a:p>
                  </a:txBody>
                  <a:tcPr marL="9524" marR="9524" marT="9524" marB="0" anchor="b">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653779720"/>
                  </a:ext>
                </a:extLst>
              </a:tr>
            </a:tbl>
          </a:graphicData>
        </a:graphic>
      </p:graphicFrame>
      <p:sp>
        <p:nvSpPr>
          <p:cNvPr id="3" name="TextBox 2">
            <a:extLst>
              <a:ext uri="{FF2B5EF4-FFF2-40B4-BE49-F238E27FC236}">
                <a16:creationId xmlns:a16="http://schemas.microsoft.com/office/drawing/2014/main" id="{8F70162D-6568-CFA1-13E5-65696C07C6AD}"/>
              </a:ext>
            </a:extLst>
          </p:cNvPr>
          <p:cNvSpPr txBox="1"/>
          <p:nvPr/>
        </p:nvSpPr>
        <p:spPr>
          <a:xfrm>
            <a:off x="392470" y="5788660"/>
            <a:ext cx="74643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i="1" dirty="0">
                <a:cs typeface="Roboto Light"/>
              </a:rPr>
              <a:t>*clearance unadjusted for new infections and parasite density</a:t>
            </a:r>
          </a:p>
        </p:txBody>
      </p:sp>
      <p:sp>
        <p:nvSpPr>
          <p:cNvPr id="4" name="Rectangle 3">
            <a:extLst>
              <a:ext uri="{FF2B5EF4-FFF2-40B4-BE49-F238E27FC236}">
                <a16:creationId xmlns:a16="http://schemas.microsoft.com/office/drawing/2014/main" id="{26F1446C-3047-0FB3-AFD0-468B0F6D7741}"/>
              </a:ext>
            </a:extLst>
          </p:cNvPr>
          <p:cNvSpPr/>
          <p:nvPr/>
        </p:nvSpPr>
        <p:spPr>
          <a:xfrm>
            <a:off x="8309610" y="2452371"/>
            <a:ext cx="2085339" cy="769940"/>
          </a:xfrm>
          <a:prstGeom prst="rect">
            <a:avLst/>
          </a:prstGeom>
          <a:noFill/>
          <a:ln w="571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3AFA0FF-B204-AA9B-DC55-873E37C0AF7D}"/>
              </a:ext>
            </a:extLst>
          </p:cNvPr>
          <p:cNvSpPr/>
          <p:nvPr/>
        </p:nvSpPr>
        <p:spPr>
          <a:xfrm>
            <a:off x="10462261" y="2456181"/>
            <a:ext cx="1337270" cy="769940"/>
          </a:xfrm>
          <a:prstGeom prst="rect">
            <a:avLst/>
          </a:prstGeom>
          <a:noFill/>
          <a:ln w="571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0129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A8D92-330C-0FB1-AAEC-386E4D85F7EE}"/>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A6CAA97D-74FB-FA01-2DA9-1765836C6729}"/>
              </a:ext>
            </a:extLst>
          </p:cNvPr>
          <p:cNvSpPr>
            <a:spLocks noGrp="1"/>
          </p:cNvSpPr>
          <p:nvPr>
            <p:ph type="title"/>
          </p:nvPr>
        </p:nvSpPr>
        <p:spPr>
          <a:xfrm>
            <a:off x="1150542" y="1756954"/>
            <a:ext cx="10073796" cy="2561426"/>
          </a:xfrm>
        </p:spPr>
        <p:txBody>
          <a:bodyPr>
            <a:normAutofit/>
          </a:bodyPr>
          <a:lstStyle/>
          <a:p>
            <a:pPr algn="ctr"/>
            <a:r>
              <a:rPr lang="en-GB" sz="3500">
                <a:latin typeface="Poppins"/>
                <a:cs typeface="Poppins"/>
              </a:rPr>
              <a:t>Results: Protection from infection</a:t>
            </a:r>
            <a:br>
              <a:rPr lang="en-GB">
                <a:latin typeface="Poppins"/>
                <a:cs typeface="Poppins"/>
              </a:rPr>
            </a:br>
            <a:br>
              <a:rPr lang="en-GB">
                <a:latin typeface="Poppins"/>
                <a:cs typeface="Poppins"/>
              </a:rPr>
            </a:br>
            <a:r>
              <a:rPr lang="en-GB" sz="2400" i="1">
                <a:solidFill>
                  <a:schemeClr val="tx1"/>
                </a:solidFill>
                <a:latin typeface="Poppins"/>
                <a:cs typeface="Poppins"/>
              </a:rPr>
              <a:t>Among participants with </a:t>
            </a:r>
            <a:br>
              <a:rPr lang="en-GB" sz="2400" i="1">
                <a:solidFill>
                  <a:schemeClr val="tx1"/>
                </a:solidFill>
                <a:latin typeface="Poppins"/>
                <a:cs typeface="Poppins"/>
              </a:rPr>
            </a:br>
            <a:r>
              <a:rPr lang="en-GB" sz="2400" i="1">
                <a:solidFill>
                  <a:schemeClr val="tx1"/>
                </a:solidFill>
                <a:latin typeface="Poppins"/>
                <a:cs typeface="Poppins"/>
              </a:rPr>
              <a:t>no infection on Day 0</a:t>
            </a:r>
            <a:endParaRPr lang="en-GB" sz="2400" b="0" i="1">
              <a:solidFill>
                <a:schemeClr val="tx1"/>
              </a:solidFill>
            </a:endParaRPr>
          </a:p>
        </p:txBody>
      </p:sp>
    </p:spTree>
    <p:extLst>
      <p:ext uri="{BB962C8B-B14F-4D97-AF65-F5344CB8AC3E}">
        <p14:creationId xmlns:p14="http://schemas.microsoft.com/office/powerpoint/2010/main" val="3186412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7E072-63F2-E00D-4013-22C1726AB5E4}"/>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3B239EF0-8C17-5593-0ED7-7BA13160E89E}"/>
              </a:ext>
            </a:extLst>
          </p:cNvPr>
          <p:cNvSpPr>
            <a:spLocks noGrp="1"/>
          </p:cNvSpPr>
          <p:nvPr>
            <p:ph type="title"/>
          </p:nvPr>
        </p:nvSpPr>
        <p:spPr>
          <a:xfrm>
            <a:off x="1150542" y="1756954"/>
            <a:ext cx="10073796" cy="2561426"/>
          </a:xfrm>
        </p:spPr>
        <p:txBody>
          <a:bodyPr>
            <a:normAutofit/>
          </a:bodyPr>
          <a:lstStyle/>
          <a:p>
            <a:pPr algn="ctr"/>
            <a:br>
              <a:rPr lang="en-GB" sz="2400" i="1">
                <a:solidFill>
                  <a:schemeClr val="tx1"/>
                </a:solidFill>
                <a:latin typeface="Poppins"/>
                <a:cs typeface="Poppins"/>
              </a:rPr>
            </a:br>
            <a:br>
              <a:rPr lang="en-GB" sz="2400" i="1">
                <a:solidFill>
                  <a:schemeClr val="tx1"/>
                </a:solidFill>
                <a:latin typeface="Poppins"/>
                <a:cs typeface="Poppins"/>
              </a:rPr>
            </a:br>
            <a:endParaRPr lang="en-GB" sz="2400" b="0" i="1">
              <a:solidFill>
                <a:schemeClr val="tx1"/>
              </a:solidFill>
            </a:endParaRPr>
          </a:p>
        </p:txBody>
      </p:sp>
      <p:sp>
        <p:nvSpPr>
          <p:cNvPr id="3" name="Title 2">
            <a:extLst>
              <a:ext uri="{FF2B5EF4-FFF2-40B4-BE49-F238E27FC236}">
                <a16:creationId xmlns:a16="http://schemas.microsoft.com/office/drawing/2014/main" id="{AD610EB8-B794-615B-2B75-79AD301A7BAE}"/>
              </a:ext>
            </a:extLst>
          </p:cNvPr>
          <p:cNvSpPr txBox="1">
            <a:spLocks/>
          </p:cNvSpPr>
          <p:nvPr/>
        </p:nvSpPr>
        <p:spPr>
          <a:xfrm>
            <a:off x="1150542" y="1394460"/>
            <a:ext cx="9664739" cy="376047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accent1"/>
                </a:solidFill>
                <a:latin typeface="Poppins" pitchFamily="2" charset="77"/>
                <a:ea typeface="+mj-ea"/>
                <a:cs typeface="Poppins" pitchFamily="2" charset="77"/>
              </a:defRPr>
            </a:lvl1pPr>
          </a:lstStyle>
          <a:p>
            <a:r>
              <a:rPr lang="en-GB" sz="2800" b="0" i="1" dirty="0">
                <a:solidFill>
                  <a:schemeClr val="tx1"/>
                </a:solidFill>
                <a:latin typeface="Poppins"/>
                <a:cs typeface="Poppins"/>
              </a:rPr>
              <a:t>Keep in mind… </a:t>
            </a:r>
          </a:p>
          <a:p>
            <a:endParaRPr lang="en-GB" sz="2800" b="0" i="1" dirty="0">
              <a:solidFill>
                <a:schemeClr val="tx1"/>
              </a:solidFill>
              <a:latin typeface="Poppins"/>
              <a:cs typeface="Poppins"/>
            </a:endParaRPr>
          </a:p>
          <a:p>
            <a:r>
              <a:rPr lang="en-GB" sz="2800" b="0" i="1" dirty="0">
                <a:solidFill>
                  <a:schemeClr val="tx1"/>
                </a:solidFill>
                <a:latin typeface="Poppins"/>
                <a:cs typeface="Poppins"/>
              </a:rPr>
              <a:t>Having an active control group with artesunate monotherapy – which is eliminated from the body within hours of dosing – allowed us to:  </a:t>
            </a:r>
            <a:br>
              <a:rPr lang="en-GB" sz="2800" b="0" i="1" dirty="0">
                <a:solidFill>
                  <a:schemeClr val="tx1"/>
                </a:solidFill>
                <a:latin typeface="Poppins"/>
                <a:cs typeface="Poppins"/>
              </a:rPr>
            </a:br>
            <a:endParaRPr lang="en-GB" sz="2800" b="0" i="1" dirty="0">
              <a:solidFill>
                <a:schemeClr val="tx1"/>
              </a:solidFill>
              <a:latin typeface="Poppins"/>
              <a:cs typeface="Poppins"/>
            </a:endParaRPr>
          </a:p>
          <a:p>
            <a:r>
              <a:rPr lang="en-GB" sz="2800" b="0" i="1" dirty="0">
                <a:solidFill>
                  <a:schemeClr val="tx1"/>
                </a:solidFill>
                <a:latin typeface="Poppins"/>
                <a:cs typeface="Poppins"/>
              </a:rPr>
              <a:t>1. Measure directly the force of infection with a clarity and precision not otherwise possible</a:t>
            </a:r>
          </a:p>
          <a:p>
            <a:endParaRPr lang="en-GB" sz="2800" b="0" i="1" dirty="0">
              <a:solidFill>
                <a:schemeClr val="tx1"/>
              </a:solidFill>
              <a:latin typeface="Poppins"/>
              <a:cs typeface="Poppins"/>
            </a:endParaRPr>
          </a:p>
          <a:p>
            <a:r>
              <a:rPr lang="en-GB" sz="2800" b="0" i="1" dirty="0">
                <a:solidFill>
                  <a:schemeClr val="tx1"/>
                </a:solidFill>
                <a:latin typeface="Poppins"/>
                <a:cs typeface="Poppins"/>
              </a:rPr>
              <a:t>2. Compare SP against ‘no protection’ to quantify ‘true’ protection</a:t>
            </a:r>
            <a:endParaRPr lang="en-GB" sz="2800" b="0" i="1" dirty="0">
              <a:solidFill>
                <a:schemeClr val="tx1"/>
              </a:solidFill>
            </a:endParaRPr>
          </a:p>
        </p:txBody>
      </p:sp>
      <p:sp>
        <p:nvSpPr>
          <p:cNvPr id="4" name="Title 2">
            <a:extLst>
              <a:ext uri="{FF2B5EF4-FFF2-40B4-BE49-F238E27FC236}">
                <a16:creationId xmlns:a16="http://schemas.microsoft.com/office/drawing/2014/main" id="{F7C80E52-92D8-0247-A0CB-EDC3B0D8BCAA}"/>
              </a:ext>
            </a:extLst>
          </p:cNvPr>
          <p:cNvSpPr txBox="1">
            <a:spLocks/>
          </p:cNvSpPr>
          <p:nvPr/>
        </p:nvSpPr>
        <p:spPr>
          <a:xfrm>
            <a:off x="1302942" y="1920784"/>
            <a:ext cx="10073796" cy="2561426"/>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600" b="1" i="0" kern="1200">
                <a:solidFill>
                  <a:schemeClr val="accent1"/>
                </a:solidFill>
                <a:latin typeface="Poppins" pitchFamily="2" charset="77"/>
                <a:ea typeface="+mj-ea"/>
                <a:cs typeface="Poppins" pitchFamily="2" charset="77"/>
              </a:defRPr>
            </a:lvl1pPr>
          </a:lstStyle>
          <a:p>
            <a:pPr algn="ctr"/>
            <a:br>
              <a:rPr lang="en-GB" sz="2400" i="1">
                <a:solidFill>
                  <a:schemeClr val="tx1"/>
                </a:solidFill>
                <a:latin typeface="Poppins"/>
                <a:cs typeface="Poppins"/>
              </a:rPr>
            </a:br>
            <a:br>
              <a:rPr lang="en-GB" sz="2400" i="1">
                <a:solidFill>
                  <a:schemeClr val="tx1"/>
                </a:solidFill>
                <a:latin typeface="Poppins"/>
                <a:cs typeface="Poppins"/>
              </a:rPr>
            </a:br>
            <a:br>
              <a:rPr lang="en-GB" sz="2400" i="1">
                <a:solidFill>
                  <a:schemeClr val="tx1"/>
                </a:solidFill>
                <a:latin typeface="Poppins"/>
                <a:cs typeface="Poppins"/>
              </a:rPr>
            </a:br>
            <a:endParaRPr lang="en-GB" sz="2400" b="0" i="1">
              <a:solidFill>
                <a:schemeClr val="tx1"/>
              </a:solidFill>
            </a:endParaRPr>
          </a:p>
        </p:txBody>
      </p:sp>
    </p:spTree>
    <p:extLst>
      <p:ext uri="{BB962C8B-B14F-4D97-AF65-F5344CB8AC3E}">
        <p14:creationId xmlns:p14="http://schemas.microsoft.com/office/powerpoint/2010/main" val="2666065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B28C0E-7D9C-7B6D-4F90-C4CA0B5E315A}"/>
              </a:ext>
            </a:extLst>
          </p:cNvPr>
          <p:cNvSpPr>
            <a:spLocks noGrp="1"/>
          </p:cNvSpPr>
          <p:nvPr>
            <p:ph type="title"/>
          </p:nvPr>
        </p:nvSpPr>
        <p:spPr>
          <a:xfrm>
            <a:off x="112514" y="-211323"/>
            <a:ext cx="12174035" cy="959160"/>
          </a:xfrm>
        </p:spPr>
        <p:txBody>
          <a:bodyPr>
            <a:normAutofit/>
          </a:bodyPr>
          <a:lstStyle/>
          <a:p>
            <a:r>
              <a:rPr lang="en-US" sz="2800"/>
              <a:t>Protection from infection by treatment arm among all genotypes</a:t>
            </a:r>
            <a:endParaRPr lang="en-GB" sz="2800"/>
          </a:p>
        </p:txBody>
      </p:sp>
      <p:grpSp>
        <p:nvGrpSpPr>
          <p:cNvPr id="2" name="Group 1">
            <a:extLst>
              <a:ext uri="{FF2B5EF4-FFF2-40B4-BE49-F238E27FC236}">
                <a16:creationId xmlns:a16="http://schemas.microsoft.com/office/drawing/2014/main" id="{C3418C6D-295D-8781-C965-DA89EDACD70D}"/>
              </a:ext>
            </a:extLst>
          </p:cNvPr>
          <p:cNvGrpSpPr/>
          <p:nvPr/>
        </p:nvGrpSpPr>
        <p:grpSpPr>
          <a:xfrm>
            <a:off x="1291650" y="787218"/>
            <a:ext cx="10357999" cy="385801"/>
            <a:chOff x="1768348" y="1284606"/>
            <a:chExt cx="10357999" cy="385801"/>
          </a:xfrm>
        </p:grpSpPr>
        <p:sp>
          <p:nvSpPr>
            <p:cNvPr id="6" name="TextBox 5">
              <a:extLst>
                <a:ext uri="{FF2B5EF4-FFF2-40B4-BE49-F238E27FC236}">
                  <a16:creationId xmlns:a16="http://schemas.microsoft.com/office/drawing/2014/main" id="{5C4E1057-C52E-0671-3BF6-F98226FFBA7F}"/>
                </a:ext>
              </a:extLst>
            </p:cNvPr>
            <p:cNvSpPr txBox="1"/>
            <p:nvPr/>
          </p:nvSpPr>
          <p:spPr>
            <a:xfrm>
              <a:off x="1768348" y="1284606"/>
              <a:ext cx="2648712" cy="369332"/>
            </a:xfrm>
            <a:prstGeom prst="rect">
              <a:avLst/>
            </a:prstGeom>
            <a:noFill/>
          </p:spPr>
          <p:txBody>
            <a:bodyPr wrap="square" rtlCol="0">
              <a:spAutoFit/>
            </a:bodyPr>
            <a:lstStyle/>
            <a:p>
              <a:r>
                <a:rPr lang="en-US" b="1">
                  <a:solidFill>
                    <a:schemeClr val="accent5">
                      <a:lumMod val="50000"/>
                    </a:schemeClr>
                  </a:solidFill>
                  <a:latin typeface="+mj-lt"/>
                </a:rPr>
                <a:t>Microscopy positive</a:t>
              </a:r>
              <a:endParaRPr lang="en-GB" b="1">
                <a:solidFill>
                  <a:schemeClr val="accent5">
                    <a:lumMod val="50000"/>
                  </a:schemeClr>
                </a:solidFill>
                <a:latin typeface="+mj-lt"/>
              </a:endParaRPr>
            </a:p>
          </p:txBody>
        </p:sp>
        <p:sp>
          <p:nvSpPr>
            <p:cNvPr id="7" name="TextBox 6">
              <a:extLst>
                <a:ext uri="{FF2B5EF4-FFF2-40B4-BE49-F238E27FC236}">
                  <a16:creationId xmlns:a16="http://schemas.microsoft.com/office/drawing/2014/main" id="{44E2CC4C-313D-0DA8-C872-4CB894534A4C}"/>
                </a:ext>
              </a:extLst>
            </p:cNvPr>
            <p:cNvSpPr txBox="1"/>
            <p:nvPr/>
          </p:nvSpPr>
          <p:spPr>
            <a:xfrm>
              <a:off x="5883656" y="1297012"/>
              <a:ext cx="2302764" cy="369332"/>
            </a:xfrm>
            <a:prstGeom prst="rect">
              <a:avLst/>
            </a:prstGeom>
            <a:noFill/>
          </p:spPr>
          <p:txBody>
            <a:bodyPr wrap="square" rtlCol="0">
              <a:spAutoFit/>
            </a:bodyPr>
            <a:lstStyle/>
            <a:p>
              <a:r>
                <a:rPr lang="en-US" b="1">
                  <a:solidFill>
                    <a:schemeClr val="accent5">
                      <a:lumMod val="50000"/>
                    </a:schemeClr>
                  </a:solidFill>
                  <a:latin typeface="+mj-lt"/>
                </a:rPr>
                <a:t>qPCR positive</a:t>
              </a:r>
              <a:endParaRPr lang="en-GB" b="1">
                <a:solidFill>
                  <a:schemeClr val="accent5">
                    <a:lumMod val="50000"/>
                  </a:schemeClr>
                </a:solidFill>
                <a:latin typeface="+mj-lt"/>
              </a:endParaRPr>
            </a:p>
          </p:txBody>
        </p:sp>
        <p:sp>
          <p:nvSpPr>
            <p:cNvPr id="8" name="TextBox 7">
              <a:extLst>
                <a:ext uri="{FF2B5EF4-FFF2-40B4-BE49-F238E27FC236}">
                  <a16:creationId xmlns:a16="http://schemas.microsoft.com/office/drawing/2014/main" id="{F12DD863-0CBE-CE2F-697D-B241514F59D7}"/>
                </a:ext>
              </a:extLst>
            </p:cNvPr>
            <p:cNvSpPr txBox="1"/>
            <p:nvPr/>
          </p:nvSpPr>
          <p:spPr>
            <a:xfrm>
              <a:off x="8871845" y="1301075"/>
              <a:ext cx="3254502" cy="369332"/>
            </a:xfrm>
            <a:prstGeom prst="rect">
              <a:avLst/>
            </a:prstGeom>
            <a:noFill/>
          </p:spPr>
          <p:txBody>
            <a:bodyPr wrap="square" rtlCol="0">
              <a:spAutoFit/>
            </a:bodyPr>
            <a:lstStyle/>
            <a:p>
              <a:r>
                <a:rPr lang="en-US" b="1">
                  <a:solidFill>
                    <a:schemeClr val="accent5">
                      <a:lumMod val="50000"/>
                    </a:schemeClr>
                  </a:solidFill>
                  <a:latin typeface="+mj-lt"/>
                </a:rPr>
                <a:t>Symptomatic infection *</a:t>
              </a:r>
              <a:endParaRPr lang="en-GB" b="1">
                <a:solidFill>
                  <a:schemeClr val="accent5">
                    <a:lumMod val="50000"/>
                  </a:schemeClr>
                </a:solidFill>
                <a:latin typeface="+mj-lt"/>
              </a:endParaRPr>
            </a:p>
          </p:txBody>
        </p:sp>
      </p:grpSp>
      <p:pic>
        <p:nvPicPr>
          <p:cNvPr id="10" name="Picture 9">
            <a:extLst>
              <a:ext uri="{FF2B5EF4-FFF2-40B4-BE49-F238E27FC236}">
                <a16:creationId xmlns:a16="http://schemas.microsoft.com/office/drawing/2014/main" id="{25EDEF7D-278B-4155-44B8-B9FF00E033AA}"/>
              </a:ext>
            </a:extLst>
          </p:cNvPr>
          <p:cNvPicPr>
            <a:picLocks noChangeAspect="1"/>
          </p:cNvPicPr>
          <p:nvPr/>
        </p:nvPicPr>
        <p:blipFill>
          <a:blip r:embed="rId2"/>
          <a:stretch>
            <a:fillRect/>
          </a:stretch>
        </p:blipFill>
        <p:spPr>
          <a:xfrm>
            <a:off x="617459" y="1228869"/>
            <a:ext cx="11164146" cy="5159707"/>
          </a:xfrm>
          <a:prstGeom prst="rect">
            <a:avLst/>
          </a:prstGeom>
        </p:spPr>
      </p:pic>
      <p:sp>
        <p:nvSpPr>
          <p:cNvPr id="11" name="TextBox 10">
            <a:extLst>
              <a:ext uri="{FF2B5EF4-FFF2-40B4-BE49-F238E27FC236}">
                <a16:creationId xmlns:a16="http://schemas.microsoft.com/office/drawing/2014/main" id="{F57BCEC2-9D4D-5F44-8823-7C98D27E4BF1}"/>
              </a:ext>
            </a:extLst>
          </p:cNvPr>
          <p:cNvSpPr txBox="1"/>
          <p:nvPr/>
        </p:nvSpPr>
        <p:spPr>
          <a:xfrm>
            <a:off x="353245" y="6533214"/>
            <a:ext cx="10842192" cy="307777"/>
          </a:xfrm>
          <a:prstGeom prst="rect">
            <a:avLst/>
          </a:prstGeom>
          <a:noFill/>
        </p:spPr>
        <p:txBody>
          <a:bodyPr wrap="square" lIns="91440" tIns="45720" rIns="91440" bIns="45720" rtlCol="0" anchor="t">
            <a:spAutoFit/>
          </a:bodyPr>
          <a:lstStyle/>
          <a:p>
            <a:r>
              <a:rPr lang="en-GB" sz="1400" i="1">
                <a:latin typeface="+mj-lt"/>
              </a:rPr>
              <a:t>*Symptomatic infection is defined as fever (temperature ≥37.5) and a positive </a:t>
            </a:r>
            <a:r>
              <a:rPr lang="en-GB" sz="1400" i="1" err="1">
                <a:latin typeface="+mj-lt"/>
              </a:rPr>
              <a:t>mRDT</a:t>
            </a:r>
            <a:endParaRPr lang="en-GB" sz="1400" i="1">
              <a:latin typeface="+mj-lt"/>
              <a:cs typeface="Poppins"/>
            </a:endParaRPr>
          </a:p>
        </p:txBody>
      </p:sp>
      <p:sp>
        <p:nvSpPr>
          <p:cNvPr id="5" name="Arrow: Right 4">
            <a:extLst>
              <a:ext uri="{FF2B5EF4-FFF2-40B4-BE49-F238E27FC236}">
                <a16:creationId xmlns:a16="http://schemas.microsoft.com/office/drawing/2014/main" id="{BD5C921F-E53B-59AA-CDEF-90D15C5D6D8E}"/>
              </a:ext>
            </a:extLst>
          </p:cNvPr>
          <p:cNvSpPr/>
          <p:nvPr/>
        </p:nvSpPr>
        <p:spPr>
          <a:xfrm rot="18550813">
            <a:off x="2172150" y="2520665"/>
            <a:ext cx="825500" cy="508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71A37415-5276-967B-BB8E-33FADB38A50A}"/>
              </a:ext>
            </a:extLst>
          </p:cNvPr>
          <p:cNvSpPr/>
          <p:nvPr/>
        </p:nvSpPr>
        <p:spPr>
          <a:xfrm rot="18550813">
            <a:off x="5649645" y="3282664"/>
            <a:ext cx="825500" cy="508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DD72BE1-65BC-F67D-E61F-F422D11C9D79}"/>
              </a:ext>
            </a:extLst>
          </p:cNvPr>
          <p:cNvSpPr/>
          <p:nvPr/>
        </p:nvSpPr>
        <p:spPr>
          <a:xfrm>
            <a:off x="1536700" y="1241569"/>
            <a:ext cx="1714500" cy="36933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3EB2CE6-6FCA-1C76-8796-2C317872A5A0}"/>
              </a:ext>
            </a:extLst>
          </p:cNvPr>
          <p:cNvSpPr/>
          <p:nvPr/>
        </p:nvSpPr>
        <p:spPr>
          <a:xfrm>
            <a:off x="5283200" y="1254269"/>
            <a:ext cx="1714500" cy="36933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D621A7C-2970-E1B6-98A2-34146E55E591}"/>
              </a:ext>
            </a:extLst>
          </p:cNvPr>
          <p:cNvSpPr/>
          <p:nvPr/>
        </p:nvSpPr>
        <p:spPr>
          <a:xfrm>
            <a:off x="8991600" y="1241569"/>
            <a:ext cx="1714500" cy="36933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id="{2D5AD67E-4B88-0567-C085-C8A92435BB03}"/>
              </a:ext>
            </a:extLst>
          </p:cNvPr>
          <p:cNvSpPr/>
          <p:nvPr/>
        </p:nvSpPr>
        <p:spPr>
          <a:xfrm rot="18550813">
            <a:off x="9383445" y="2533364"/>
            <a:ext cx="825500" cy="508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8563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3F990-CD90-BA06-C27B-E44698F36E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8E5313-0AFD-4A31-BDF0-145911298E10}"/>
              </a:ext>
            </a:extLst>
          </p:cNvPr>
          <p:cNvSpPr>
            <a:spLocks noGrp="1"/>
          </p:cNvSpPr>
          <p:nvPr>
            <p:ph type="title"/>
          </p:nvPr>
        </p:nvSpPr>
        <p:spPr>
          <a:xfrm>
            <a:off x="438150" y="-52036"/>
            <a:ext cx="11220450" cy="1536363"/>
          </a:xfrm>
        </p:spPr>
        <p:txBody>
          <a:bodyPr vert="horz" lIns="91440" tIns="45720" rIns="91440" bIns="45720" rtlCol="0" anchor="ctr">
            <a:normAutofit/>
          </a:bodyPr>
          <a:lstStyle/>
          <a:p>
            <a:r>
              <a:rPr lang="en-US" sz="2800" b="1" dirty="0">
                <a:latin typeface="Poppins"/>
                <a:cs typeface="Poppins"/>
              </a:rPr>
              <a:t>Time to microscopy positive infection by dhps 431 genotype</a:t>
            </a:r>
            <a:endParaRPr lang="en-US" sz="3200" b="1" dirty="0">
              <a:latin typeface="Poppins"/>
              <a:ea typeface="+mj-ea"/>
              <a:cs typeface="Poppins"/>
            </a:endParaRPr>
          </a:p>
        </p:txBody>
      </p:sp>
      <p:graphicFrame>
        <p:nvGraphicFramePr>
          <p:cNvPr id="7" name="Table 6">
            <a:extLst>
              <a:ext uri="{FF2B5EF4-FFF2-40B4-BE49-F238E27FC236}">
                <a16:creationId xmlns:a16="http://schemas.microsoft.com/office/drawing/2014/main" id="{03FCC60D-FF3F-5D10-8EE0-AC82A89879A4}"/>
              </a:ext>
            </a:extLst>
          </p:cNvPr>
          <p:cNvGraphicFramePr>
            <a:graphicFrameLocks noGrp="1"/>
          </p:cNvGraphicFramePr>
          <p:nvPr/>
        </p:nvGraphicFramePr>
        <p:xfrm>
          <a:off x="438150" y="4730232"/>
          <a:ext cx="11486245" cy="1806237"/>
        </p:xfrm>
        <a:graphic>
          <a:graphicData uri="http://schemas.openxmlformats.org/drawingml/2006/table">
            <a:tbl>
              <a:tblPr>
                <a:noFill/>
              </a:tblPr>
              <a:tblGrid>
                <a:gridCol w="1506515">
                  <a:extLst>
                    <a:ext uri="{9D8B030D-6E8A-4147-A177-3AD203B41FA5}">
                      <a16:colId xmlns:a16="http://schemas.microsoft.com/office/drawing/2014/main" val="2100087908"/>
                    </a:ext>
                  </a:extLst>
                </a:gridCol>
                <a:gridCol w="1506069">
                  <a:extLst>
                    <a:ext uri="{9D8B030D-6E8A-4147-A177-3AD203B41FA5}">
                      <a16:colId xmlns:a16="http://schemas.microsoft.com/office/drawing/2014/main" val="1183368023"/>
                    </a:ext>
                  </a:extLst>
                </a:gridCol>
                <a:gridCol w="4350548">
                  <a:extLst>
                    <a:ext uri="{9D8B030D-6E8A-4147-A177-3AD203B41FA5}">
                      <a16:colId xmlns:a16="http://schemas.microsoft.com/office/drawing/2014/main" val="3363619534"/>
                    </a:ext>
                  </a:extLst>
                </a:gridCol>
                <a:gridCol w="4123113">
                  <a:extLst>
                    <a:ext uri="{9D8B030D-6E8A-4147-A177-3AD203B41FA5}">
                      <a16:colId xmlns:a16="http://schemas.microsoft.com/office/drawing/2014/main" val="546778025"/>
                    </a:ext>
                  </a:extLst>
                </a:gridCol>
              </a:tblGrid>
              <a:tr h="452952">
                <a:tc>
                  <a:txBody>
                    <a:bodyPr/>
                    <a:lstStyle/>
                    <a:p>
                      <a:pPr marL="88900" indent="0" algn="l" fontAlgn="b">
                        <a:buNone/>
                      </a:pPr>
                      <a:r>
                        <a:rPr lang="en-GB" sz="1800" b="1" i="0" u="none" strike="noStrike" dirty="0">
                          <a:solidFill>
                            <a:schemeClr val="bg1"/>
                          </a:solidFill>
                          <a:effectLst/>
                          <a:latin typeface="+mj-lt"/>
                        </a:rPr>
                        <a:t>Outcome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88900" indent="0" algn="ctr" fontAlgn="b">
                        <a:buNone/>
                      </a:pPr>
                      <a:r>
                        <a:rPr lang="en-GB" sz="1800" b="1" i="0" u="none" strike="noStrike" dirty="0">
                          <a:solidFill>
                            <a:schemeClr val="bg1"/>
                          </a:solidFill>
                          <a:effectLst/>
                          <a:latin typeface="+mj-lt"/>
                        </a:rPr>
                        <a:t>Treatment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88900" indent="0" algn="ctr" fontAlgn="b">
                        <a:buNone/>
                      </a:pPr>
                      <a:r>
                        <a:rPr lang="en-US" sz="1800" b="1" i="0" u="none" strike="noStrike" dirty="0">
                          <a:solidFill>
                            <a:schemeClr val="bg1"/>
                          </a:solidFill>
                          <a:effectLst/>
                          <a:latin typeface="Poppins" panose="00000500000000000000" pitchFamily="2" charset="0"/>
                          <a:cs typeface="Poppins" panose="00000500000000000000" pitchFamily="2" charset="0"/>
                        </a:rPr>
                        <a:t>dhps 431V (Mutant)</a:t>
                      </a:r>
                    </a:p>
                    <a:p>
                      <a:pPr marL="88900" lvl="0" indent="0" algn="ctr">
                        <a:buNone/>
                      </a:pPr>
                      <a:r>
                        <a:rPr lang="en-GB" sz="1800" b="1" i="0" u="none" strike="noStrike" noProof="0" dirty="0">
                          <a:solidFill>
                            <a:schemeClr val="bg1"/>
                          </a:solidFill>
                          <a:effectLst/>
                          <a:latin typeface="Poppins"/>
                        </a:rPr>
                        <a:t>Day 28 Protective Efficacy </a:t>
                      </a:r>
                    </a:p>
                    <a:p>
                      <a:pPr marL="88900" lvl="0" indent="0" algn="ctr">
                        <a:buNone/>
                      </a:pPr>
                      <a:r>
                        <a:rPr lang="en-GB" sz="1800" b="1" i="0" u="none" strike="noStrike" noProof="0" dirty="0">
                          <a:solidFill>
                            <a:schemeClr val="bg1"/>
                          </a:solidFill>
                          <a:effectLst/>
                          <a:latin typeface="Poppins"/>
                        </a:rPr>
                        <a:t> </a:t>
                      </a:r>
                      <a:r>
                        <a:rPr lang="en-GB" sz="1800" b="1" i="0" u="none" strike="noStrike" dirty="0">
                          <a:solidFill>
                            <a:schemeClr val="bg1"/>
                          </a:solidFill>
                          <a:effectLst/>
                          <a:latin typeface="Poppins" panose="00000500000000000000" pitchFamily="2" charset="0"/>
                          <a:cs typeface="Poppins" panose="00000500000000000000" pitchFamily="2" charset="0"/>
                        </a:rPr>
                        <a:t>(95% CI)</a:t>
                      </a:r>
                      <a:endParaRPr lang="en-GB" sz="1600" b="1" dirty="0">
                        <a:latin typeface="Poppins" panose="00000500000000000000" pitchFamily="2" charset="0"/>
                        <a:cs typeface="Poppins" panose="00000500000000000000" pitchFamily="2"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88900" indent="0" algn="ctr" fontAlgn="b">
                        <a:buNone/>
                      </a:pPr>
                      <a:r>
                        <a:rPr lang="en-US" sz="1800" b="1" i="0" u="none" strike="noStrike" dirty="0">
                          <a:solidFill>
                            <a:schemeClr val="bg1"/>
                          </a:solidFill>
                          <a:effectLst/>
                          <a:latin typeface="Poppins" panose="00000500000000000000" pitchFamily="2" charset="0"/>
                          <a:cs typeface="Poppins" panose="00000500000000000000" pitchFamily="2" charset="0"/>
                        </a:rPr>
                        <a:t>dhps 431I (Wildtype)</a:t>
                      </a:r>
                    </a:p>
                    <a:p>
                      <a:pPr marL="88900" lvl="0" indent="0" algn="ctr">
                        <a:buNone/>
                      </a:pPr>
                      <a:r>
                        <a:rPr lang="en-GB" sz="1800" b="1" i="0" u="none" strike="noStrike" kern="1200" noProof="0" dirty="0">
                          <a:solidFill>
                            <a:schemeClr val="bg1"/>
                          </a:solidFill>
                          <a:effectLst/>
                          <a:latin typeface="Poppins"/>
                        </a:rPr>
                        <a:t>Day 28 Protective Efficacy</a:t>
                      </a:r>
                    </a:p>
                    <a:p>
                      <a:pPr marL="88900" lvl="0" indent="0" algn="ctr">
                        <a:buNone/>
                      </a:pPr>
                      <a:r>
                        <a:rPr lang="en-GB" sz="1800" b="1" i="0" u="none" strike="noStrike" kern="1200" noProof="0" dirty="0">
                          <a:solidFill>
                            <a:schemeClr val="bg1"/>
                          </a:solidFill>
                          <a:effectLst/>
                          <a:latin typeface="Poppins"/>
                        </a:rPr>
                        <a:t> (95% CI)</a:t>
                      </a:r>
                      <a:endParaRPr lang="en-US" sz="1800" b="0" i="0" u="none" strike="noStrike" kern="1200" noProof="0" dirty="0">
                        <a:solidFill>
                          <a:srgbClr val="000000"/>
                        </a:solidFill>
                        <a:effectLst/>
                        <a:latin typeface="Poppin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452015630"/>
                  </a:ext>
                </a:extLst>
              </a:tr>
              <a:tr h="415587">
                <a:tc rowSpan="2">
                  <a:txBody>
                    <a:bodyPr/>
                    <a:lstStyle/>
                    <a:p>
                      <a:pPr marL="88900" lvl="0" indent="0" algn="l">
                        <a:buNone/>
                      </a:pPr>
                      <a:r>
                        <a:rPr lang="en-GB" sz="1800" b="0" i="0" u="none" strike="noStrike" noProof="0">
                          <a:solidFill>
                            <a:schemeClr val="tx1"/>
                          </a:solidFill>
                          <a:latin typeface="Poppins"/>
                        </a:rPr>
                        <a:t>Microscopy positive</a:t>
                      </a:r>
                      <a:endParaRPr lang="en-GB" sz="1600"/>
                    </a:p>
                  </a:txBody>
                  <a:tcPr marL="0" marR="0" marT="0" marB="0" anchor="ctr" horzOverflow="overflow">
                    <a:lnT w="12700" cap="flat" cmpd="sng" algn="ctr">
                      <a:solidFill>
                        <a:schemeClr val="tx1"/>
                      </a:solidFill>
                      <a:prstDash val="solid"/>
                      <a:round/>
                      <a:headEnd type="none" w="med" len="med"/>
                      <a:tailEnd type="none" w="med" len="med"/>
                    </a:lnT>
                  </a:tcPr>
                </a:tc>
                <a:tc>
                  <a:txBody>
                    <a:bodyPr/>
                    <a:lstStyle/>
                    <a:p>
                      <a:pPr algn="ctr"/>
                      <a:r>
                        <a:rPr lang="en-GB" sz="1800" b="0" i="0" u="none" strike="noStrike">
                          <a:solidFill>
                            <a:schemeClr val="tx1"/>
                          </a:solidFill>
                          <a:effectLst/>
                          <a:latin typeface="+mj-lt"/>
                        </a:rPr>
                        <a:t>SP</a:t>
                      </a:r>
                      <a:endParaRPr lang="en-GB" sz="1800">
                        <a:solidFill>
                          <a:schemeClr val="tx1"/>
                        </a:solidFill>
                        <a:latin typeface="+mj-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b="1">
                          <a:solidFill>
                            <a:schemeClr val="accent1"/>
                          </a:solidFill>
                          <a:latin typeface="+mj-lt"/>
                        </a:rPr>
                        <a:t>-53.2% (-100.0%, 23.7%)</a:t>
                      </a:r>
                    </a:p>
                    <a:p>
                      <a:pPr algn="ctr"/>
                      <a:r>
                        <a:rPr lang="en-US" sz="1800" b="1">
                          <a:solidFill>
                            <a:schemeClr val="tx1"/>
                          </a:solidFill>
                          <a:latin typeface="+mj-lt"/>
                        </a:rPr>
                        <a:t>No protection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a:solidFill>
                            <a:schemeClr val="accent1"/>
                          </a:solidFill>
                          <a:latin typeface="+mj-lt"/>
                        </a:rPr>
                        <a:t>56.2% (18.1%, 76.6%)</a:t>
                      </a:r>
                    </a:p>
                    <a:p>
                      <a:pPr algn="ctr"/>
                      <a:endParaRPr lang="en-GB" sz="900" b="1" dirty="0">
                        <a:solidFill>
                          <a:schemeClr val="tx1"/>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6325499"/>
                  </a:ext>
                </a:extLst>
              </a:tr>
              <a:tr h="415587">
                <a:tc vMerge="1">
                  <a:txBody>
                    <a:bodyPr/>
                    <a:lstStyle/>
                    <a:p>
                      <a:endParaRPr lang="en-GB"/>
                    </a:p>
                  </a:txBody>
                  <a:tcPr/>
                </a:tc>
                <a:tc>
                  <a:txBody>
                    <a:bodyPr/>
                    <a:lstStyle/>
                    <a:p>
                      <a:pPr algn="ctr"/>
                      <a:r>
                        <a:rPr lang="en-GB" sz="1800" b="0" i="0" u="none" strike="noStrike">
                          <a:solidFill>
                            <a:schemeClr val="tx1"/>
                          </a:solidFill>
                          <a:effectLst/>
                          <a:latin typeface="+mj-lt"/>
                        </a:rPr>
                        <a:t>SPAQ</a:t>
                      </a:r>
                      <a:endParaRPr lang="en-GB" sz="1800">
                        <a:solidFill>
                          <a:schemeClr val="tx1"/>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lvl="0" algn="ctr">
                        <a:buNone/>
                      </a:pPr>
                      <a:r>
                        <a:rPr lang="en-US" sz="1800">
                          <a:solidFill>
                            <a:schemeClr val="tx1"/>
                          </a:solidFill>
                          <a:latin typeface="+mj-lt"/>
                        </a:rPr>
                        <a:t>100%(fully protective)</a:t>
                      </a:r>
                      <a:endParaRPr lang="en-US" sz="160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kern="1200" dirty="0">
                          <a:solidFill>
                            <a:schemeClr val="tx1"/>
                          </a:solidFill>
                          <a:latin typeface="+mj-lt"/>
                          <a:ea typeface="+mn-ea"/>
                          <a:cs typeface="+mn-cs"/>
                        </a:rPr>
                        <a:t>100%(fully protective)</a:t>
                      </a:r>
                      <a:endParaRPr lang="en-GB" sz="1800" dirty="0">
                        <a:solidFill>
                          <a:schemeClr val="tx1"/>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1976142"/>
                  </a:ext>
                </a:extLst>
              </a:tr>
            </a:tbl>
          </a:graphicData>
        </a:graphic>
      </p:graphicFrame>
      <p:pic>
        <p:nvPicPr>
          <p:cNvPr id="3" name="Picture 2">
            <a:extLst>
              <a:ext uri="{FF2B5EF4-FFF2-40B4-BE49-F238E27FC236}">
                <a16:creationId xmlns:a16="http://schemas.microsoft.com/office/drawing/2014/main" id="{25689041-6F00-9013-EBC5-E2E044CCB2DB}"/>
              </a:ext>
            </a:extLst>
          </p:cNvPr>
          <p:cNvPicPr>
            <a:picLocks noChangeAspect="1"/>
          </p:cNvPicPr>
          <p:nvPr/>
        </p:nvPicPr>
        <p:blipFill>
          <a:blip r:embed="rId2"/>
          <a:stretch>
            <a:fillRect/>
          </a:stretch>
        </p:blipFill>
        <p:spPr>
          <a:xfrm>
            <a:off x="723901" y="964135"/>
            <a:ext cx="10293532" cy="3465701"/>
          </a:xfrm>
          <a:prstGeom prst="rect">
            <a:avLst/>
          </a:prstGeom>
        </p:spPr>
      </p:pic>
      <p:sp>
        <p:nvSpPr>
          <p:cNvPr id="5" name="Rectangle 4">
            <a:extLst>
              <a:ext uri="{FF2B5EF4-FFF2-40B4-BE49-F238E27FC236}">
                <a16:creationId xmlns:a16="http://schemas.microsoft.com/office/drawing/2014/main" id="{D74B80F6-CF67-E435-D30B-81F52A88E994}"/>
              </a:ext>
            </a:extLst>
          </p:cNvPr>
          <p:cNvSpPr/>
          <p:nvPr/>
        </p:nvSpPr>
        <p:spPr>
          <a:xfrm>
            <a:off x="438150" y="964135"/>
            <a:ext cx="7080250" cy="3645966"/>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9E6A3A6-BEAC-8478-0A61-5C52A4A0CA32}"/>
              </a:ext>
            </a:extLst>
          </p:cNvPr>
          <p:cNvSpPr/>
          <p:nvPr/>
        </p:nvSpPr>
        <p:spPr>
          <a:xfrm>
            <a:off x="3448050" y="5583362"/>
            <a:ext cx="8476345" cy="535941"/>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1832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B6EAB-262A-03D5-6AF5-EBE0DDB4E7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EA1F1F-7A13-8B34-4ACA-96829F3D5BA9}"/>
              </a:ext>
            </a:extLst>
          </p:cNvPr>
          <p:cNvSpPr>
            <a:spLocks noGrp="1"/>
          </p:cNvSpPr>
          <p:nvPr>
            <p:ph type="title"/>
          </p:nvPr>
        </p:nvSpPr>
        <p:spPr>
          <a:xfrm>
            <a:off x="485775" y="108606"/>
            <a:ext cx="10515600" cy="1254030"/>
          </a:xfrm>
        </p:spPr>
        <p:txBody>
          <a:bodyPr vert="horz" lIns="91440" tIns="45720" rIns="91440" bIns="45720" rtlCol="0" anchor="ctr">
            <a:normAutofit/>
          </a:bodyPr>
          <a:lstStyle/>
          <a:p>
            <a:r>
              <a:rPr lang="en-US" sz="3200" b="1" dirty="0">
                <a:latin typeface="Poppins"/>
                <a:cs typeface="Poppins"/>
              </a:rPr>
              <a:t>Time to qPCR positive infection by 431 genotype</a:t>
            </a:r>
            <a:endParaRPr lang="en-US" b="1" dirty="0"/>
          </a:p>
          <a:p>
            <a:endParaRPr lang="en-US" dirty="0">
              <a:ea typeface="+mj-ea"/>
              <a:cs typeface="+mj-cs"/>
            </a:endParaRPr>
          </a:p>
        </p:txBody>
      </p:sp>
      <p:graphicFrame>
        <p:nvGraphicFramePr>
          <p:cNvPr id="5" name="Table 4">
            <a:extLst>
              <a:ext uri="{FF2B5EF4-FFF2-40B4-BE49-F238E27FC236}">
                <a16:creationId xmlns:a16="http://schemas.microsoft.com/office/drawing/2014/main" id="{94B0B902-77A4-9E35-56F9-2148B2F7610C}"/>
              </a:ext>
            </a:extLst>
          </p:cNvPr>
          <p:cNvGraphicFramePr>
            <a:graphicFrameLocks noGrp="1"/>
          </p:cNvGraphicFramePr>
          <p:nvPr/>
        </p:nvGraphicFramePr>
        <p:xfrm>
          <a:off x="311787" y="4931222"/>
          <a:ext cx="11652436" cy="1599676"/>
        </p:xfrm>
        <a:graphic>
          <a:graphicData uri="http://schemas.openxmlformats.org/drawingml/2006/table">
            <a:tbl>
              <a:tblPr>
                <a:noFill/>
              </a:tblPr>
              <a:tblGrid>
                <a:gridCol w="1379505">
                  <a:extLst>
                    <a:ext uri="{9D8B030D-6E8A-4147-A177-3AD203B41FA5}">
                      <a16:colId xmlns:a16="http://schemas.microsoft.com/office/drawing/2014/main" val="2100087908"/>
                    </a:ext>
                  </a:extLst>
                </a:gridCol>
                <a:gridCol w="1672007">
                  <a:extLst>
                    <a:ext uri="{9D8B030D-6E8A-4147-A177-3AD203B41FA5}">
                      <a16:colId xmlns:a16="http://schemas.microsoft.com/office/drawing/2014/main" val="1183368023"/>
                    </a:ext>
                  </a:extLst>
                </a:gridCol>
                <a:gridCol w="4290181">
                  <a:extLst>
                    <a:ext uri="{9D8B030D-6E8A-4147-A177-3AD203B41FA5}">
                      <a16:colId xmlns:a16="http://schemas.microsoft.com/office/drawing/2014/main" val="3363619534"/>
                    </a:ext>
                  </a:extLst>
                </a:gridCol>
                <a:gridCol w="4310743">
                  <a:extLst>
                    <a:ext uri="{9D8B030D-6E8A-4147-A177-3AD203B41FA5}">
                      <a16:colId xmlns:a16="http://schemas.microsoft.com/office/drawing/2014/main" val="546778025"/>
                    </a:ext>
                  </a:extLst>
                </a:gridCol>
              </a:tblGrid>
              <a:tr h="370951">
                <a:tc>
                  <a:txBody>
                    <a:bodyPr/>
                    <a:lstStyle/>
                    <a:p>
                      <a:pPr marL="88900" indent="0" algn="l" fontAlgn="b">
                        <a:buNone/>
                      </a:pPr>
                      <a:r>
                        <a:rPr lang="en-GB" sz="1800" b="1" i="0" u="none" strike="noStrike" dirty="0">
                          <a:solidFill>
                            <a:schemeClr val="bg1"/>
                          </a:solidFill>
                          <a:effectLst/>
                          <a:latin typeface="Poppins" panose="00000500000000000000" pitchFamily="2" charset="0"/>
                          <a:cs typeface="Poppins" panose="00000500000000000000" pitchFamily="2" charset="0"/>
                        </a:rPr>
                        <a:t>Outcome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88900" indent="0" algn="ctr" fontAlgn="b">
                        <a:buNone/>
                      </a:pPr>
                      <a:r>
                        <a:rPr lang="en-GB" sz="1800" b="1" i="0" u="none" strike="noStrike" dirty="0">
                          <a:solidFill>
                            <a:schemeClr val="bg1"/>
                          </a:solidFill>
                          <a:effectLst/>
                          <a:latin typeface="Poppins" panose="00000500000000000000" pitchFamily="2" charset="0"/>
                          <a:cs typeface="Poppins" panose="00000500000000000000" pitchFamily="2" charset="0"/>
                        </a:rPr>
                        <a:t>Treatment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88900" indent="0" algn="ctr" fontAlgn="b">
                        <a:buNone/>
                      </a:pPr>
                      <a:r>
                        <a:rPr lang="en-US" sz="1800" b="1" i="0" u="none" strike="noStrike" dirty="0">
                          <a:solidFill>
                            <a:schemeClr val="bg1"/>
                          </a:solidFill>
                          <a:effectLst/>
                          <a:latin typeface="Poppins" panose="00000500000000000000" pitchFamily="2" charset="0"/>
                          <a:cs typeface="Poppins" panose="00000500000000000000" pitchFamily="2" charset="0"/>
                        </a:rPr>
                        <a:t>431V (Mutant)</a:t>
                      </a:r>
                    </a:p>
                    <a:p>
                      <a:pPr marL="88900" lvl="0" indent="0" algn="ctr">
                        <a:buNone/>
                      </a:pPr>
                      <a:r>
                        <a:rPr lang="en-GB" sz="1800" b="1" i="0" u="none" strike="noStrike" noProof="0" dirty="0">
                          <a:solidFill>
                            <a:schemeClr val="bg1"/>
                          </a:solidFill>
                          <a:effectLst/>
                          <a:latin typeface="Poppins" panose="00000500000000000000" pitchFamily="2" charset="0"/>
                          <a:cs typeface="Poppins" panose="00000500000000000000" pitchFamily="2" charset="0"/>
                        </a:rPr>
                        <a:t>Day 28 Protective Efficacy% </a:t>
                      </a:r>
                    </a:p>
                    <a:p>
                      <a:pPr marL="88900" lvl="0" indent="0" algn="ctr">
                        <a:buNone/>
                      </a:pPr>
                      <a:r>
                        <a:rPr lang="en-GB" sz="1800" b="1" i="0" u="none" strike="noStrike" noProof="0" dirty="0">
                          <a:solidFill>
                            <a:schemeClr val="bg1"/>
                          </a:solidFill>
                          <a:effectLst/>
                          <a:latin typeface="Poppins" panose="00000500000000000000" pitchFamily="2" charset="0"/>
                          <a:cs typeface="Poppins" panose="00000500000000000000" pitchFamily="2" charset="0"/>
                        </a:rPr>
                        <a:t>(95% CI)</a:t>
                      </a:r>
                      <a:endParaRPr lang="en-US" sz="1800" b="0" i="0" u="none" strike="noStrike" noProof="0" dirty="0">
                        <a:solidFill>
                          <a:srgbClr val="000000"/>
                        </a:solidFill>
                        <a:effectLst/>
                        <a:latin typeface="Poppins" panose="00000500000000000000" pitchFamily="2" charset="0"/>
                        <a:cs typeface="Poppins" panose="00000500000000000000" pitchFamily="2"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88900" indent="0" algn="ctr" fontAlgn="b">
                        <a:buNone/>
                      </a:pPr>
                      <a:r>
                        <a:rPr lang="en-US" sz="1800" b="1" i="0" u="none" strike="noStrike" dirty="0">
                          <a:solidFill>
                            <a:schemeClr val="bg1"/>
                          </a:solidFill>
                          <a:effectLst/>
                          <a:latin typeface="Poppins" panose="00000500000000000000" pitchFamily="2" charset="0"/>
                          <a:cs typeface="Poppins" panose="00000500000000000000" pitchFamily="2" charset="0"/>
                        </a:rPr>
                        <a:t>431I (Wildtype)</a:t>
                      </a:r>
                    </a:p>
                    <a:p>
                      <a:pPr marL="88900" lvl="0" indent="0" algn="ctr">
                        <a:buNone/>
                      </a:pPr>
                      <a:r>
                        <a:rPr lang="en-GB" sz="1800" b="1" i="0" u="none" strike="noStrike" kern="1200" noProof="0" dirty="0">
                          <a:solidFill>
                            <a:schemeClr val="bg1"/>
                          </a:solidFill>
                          <a:effectLst/>
                          <a:latin typeface="Poppins" panose="00000500000000000000" pitchFamily="2" charset="0"/>
                          <a:cs typeface="Poppins" panose="00000500000000000000" pitchFamily="2" charset="0"/>
                        </a:rPr>
                        <a:t>Day 28 Protective Efficacy% </a:t>
                      </a:r>
                    </a:p>
                    <a:p>
                      <a:pPr marL="88900" lvl="0" indent="0" algn="ctr">
                        <a:buNone/>
                      </a:pPr>
                      <a:r>
                        <a:rPr lang="en-GB" sz="1800" b="1" i="0" u="none" strike="noStrike" kern="1200" noProof="0" dirty="0">
                          <a:solidFill>
                            <a:schemeClr val="bg1"/>
                          </a:solidFill>
                          <a:effectLst/>
                          <a:latin typeface="Poppins" panose="00000500000000000000" pitchFamily="2" charset="0"/>
                          <a:cs typeface="Poppins" panose="00000500000000000000" pitchFamily="2" charset="0"/>
                        </a:rPr>
                        <a:t>(95% CI)</a:t>
                      </a:r>
                      <a:endParaRPr lang="en-US" sz="1800" b="0" i="0" u="none" strike="noStrike" kern="1200" noProof="0" dirty="0">
                        <a:solidFill>
                          <a:srgbClr val="000000"/>
                        </a:solidFill>
                        <a:effectLst/>
                        <a:latin typeface="Poppins" panose="00000500000000000000" pitchFamily="2" charset="0"/>
                        <a:cs typeface="Poppins" panose="00000500000000000000" pitchFamily="2"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452015630"/>
                  </a:ext>
                </a:extLst>
              </a:tr>
              <a:tr h="396240">
                <a:tc rowSpan="2">
                  <a:txBody>
                    <a:bodyPr/>
                    <a:lstStyle/>
                    <a:p>
                      <a:pPr marL="88900" indent="0" algn="l" fontAlgn="ctr">
                        <a:buNone/>
                      </a:pPr>
                      <a:r>
                        <a:rPr lang="en-GB" sz="1800" b="0" i="0" u="none" strike="noStrike">
                          <a:solidFill>
                            <a:schemeClr val="tx1"/>
                          </a:solidFill>
                          <a:effectLst/>
                          <a:latin typeface="+mj-lt"/>
                        </a:rPr>
                        <a:t>qPCR positive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800" b="0" i="0" u="none" strike="noStrike">
                          <a:solidFill>
                            <a:schemeClr val="tx1"/>
                          </a:solidFill>
                          <a:effectLst/>
                          <a:latin typeface="+mj-lt"/>
                        </a:rPr>
                        <a:t>SP</a:t>
                      </a:r>
                      <a:endParaRPr lang="en-GB" sz="1800">
                        <a:solidFill>
                          <a:schemeClr val="tx1"/>
                        </a:solidFill>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b="1">
                          <a:solidFill>
                            <a:schemeClr val="accent1"/>
                          </a:solidFill>
                          <a:latin typeface="+mj-lt"/>
                        </a:rPr>
                        <a:t>-10.8% (-93.7%,36.6%)</a:t>
                      </a:r>
                      <a:endParaRPr lang="en-GB" sz="1800" b="1">
                        <a:solidFill>
                          <a:schemeClr val="accent1"/>
                        </a:solidFill>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a:solidFill>
                            <a:schemeClr val="accent1"/>
                          </a:solidFill>
                          <a:latin typeface="+mj-lt"/>
                        </a:rPr>
                        <a:t>52.1% (14.8%, 73.0%)</a:t>
                      </a:r>
                      <a:endParaRPr lang="en-GB" sz="1800" b="1">
                        <a:solidFill>
                          <a:schemeClr val="accent1"/>
                        </a:solidFill>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6325499"/>
                  </a:ext>
                </a:extLst>
              </a:tr>
              <a:tr h="370951">
                <a:tc vMerge="1">
                  <a:txBody>
                    <a:bodyPr/>
                    <a:lstStyle/>
                    <a:p>
                      <a:endParaRPr lang="en-GB"/>
                    </a:p>
                  </a:txBody>
                  <a:tcPr/>
                </a:tc>
                <a:tc>
                  <a:txBody>
                    <a:bodyPr/>
                    <a:lstStyle/>
                    <a:p>
                      <a:pPr algn="ctr"/>
                      <a:r>
                        <a:rPr lang="en-GB" sz="1800" b="0" i="0" u="none" strike="noStrike">
                          <a:solidFill>
                            <a:schemeClr val="tx1"/>
                          </a:solidFill>
                          <a:effectLst/>
                          <a:latin typeface="+mj-lt"/>
                        </a:rPr>
                        <a:t>SPAQ</a:t>
                      </a:r>
                      <a:endParaRPr lang="en-GB" sz="1800">
                        <a:solidFill>
                          <a:schemeClr val="tx1"/>
                        </a:solidFill>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a:lnSpc>
                          <a:spcPct val="100000"/>
                        </a:lnSpc>
                        <a:spcBef>
                          <a:spcPts val="0"/>
                        </a:spcBef>
                        <a:spcAft>
                          <a:spcPts val="0"/>
                        </a:spcAft>
                        <a:buNone/>
                      </a:pPr>
                      <a:r>
                        <a:rPr lang="en-US" sz="1800">
                          <a:solidFill>
                            <a:schemeClr val="tx1"/>
                          </a:solidFill>
                          <a:latin typeface="+mj-lt"/>
                        </a:rPr>
                        <a:t>100%(fully protective)</a:t>
                      </a:r>
                      <a:endParaRPr lang="en-US" sz="160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800" dirty="0">
                          <a:solidFill>
                            <a:schemeClr val="tx1"/>
                          </a:solidFill>
                          <a:latin typeface="+mj-lt"/>
                        </a:rPr>
                        <a:t>100%(fully protective)</a:t>
                      </a:r>
                      <a:endParaRPr lang="en-GB" sz="1800" dirty="0">
                        <a:solidFill>
                          <a:schemeClr val="tx1"/>
                        </a:solidFill>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1976142"/>
                  </a:ext>
                </a:extLst>
              </a:tr>
            </a:tbl>
          </a:graphicData>
        </a:graphic>
      </p:graphicFrame>
      <p:pic>
        <p:nvPicPr>
          <p:cNvPr id="6" name="Picture 5">
            <a:extLst>
              <a:ext uri="{FF2B5EF4-FFF2-40B4-BE49-F238E27FC236}">
                <a16:creationId xmlns:a16="http://schemas.microsoft.com/office/drawing/2014/main" id="{3EB79C91-6E62-7E6E-CD15-19696569B6B7}"/>
              </a:ext>
            </a:extLst>
          </p:cNvPr>
          <p:cNvPicPr>
            <a:picLocks noChangeAspect="1"/>
          </p:cNvPicPr>
          <p:nvPr/>
        </p:nvPicPr>
        <p:blipFill>
          <a:blip r:embed="rId2"/>
          <a:stretch>
            <a:fillRect/>
          </a:stretch>
        </p:blipFill>
        <p:spPr>
          <a:xfrm>
            <a:off x="485775" y="876618"/>
            <a:ext cx="11304460" cy="3806068"/>
          </a:xfrm>
          <a:prstGeom prst="rect">
            <a:avLst/>
          </a:prstGeom>
        </p:spPr>
      </p:pic>
      <p:sp>
        <p:nvSpPr>
          <p:cNvPr id="3" name="Rectangle 2">
            <a:extLst>
              <a:ext uri="{FF2B5EF4-FFF2-40B4-BE49-F238E27FC236}">
                <a16:creationId xmlns:a16="http://schemas.microsoft.com/office/drawing/2014/main" id="{80601B72-5110-59E5-0D99-419E27B7C3E5}"/>
              </a:ext>
            </a:extLst>
          </p:cNvPr>
          <p:cNvSpPr/>
          <p:nvPr/>
        </p:nvSpPr>
        <p:spPr>
          <a:xfrm>
            <a:off x="311787" y="774700"/>
            <a:ext cx="7701913" cy="401320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027CF7E-516B-BC56-CED2-926887D1949B}"/>
              </a:ext>
            </a:extLst>
          </p:cNvPr>
          <p:cNvSpPr/>
          <p:nvPr/>
        </p:nvSpPr>
        <p:spPr>
          <a:xfrm>
            <a:off x="7670800" y="5778500"/>
            <a:ext cx="4267200" cy="41910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311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78D75-BE1E-04C2-A336-5B52349F12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803B9A-E4B5-8BF0-17FF-AB05D38989B5}"/>
              </a:ext>
            </a:extLst>
          </p:cNvPr>
          <p:cNvSpPr>
            <a:spLocks noGrp="1"/>
          </p:cNvSpPr>
          <p:nvPr>
            <p:ph type="title"/>
          </p:nvPr>
        </p:nvSpPr>
        <p:spPr>
          <a:xfrm>
            <a:off x="379614" y="-254000"/>
            <a:ext cx="11604812" cy="1505883"/>
          </a:xfrm>
        </p:spPr>
        <p:txBody>
          <a:bodyPr vert="horz" lIns="91440" tIns="45720" rIns="91440" bIns="45720" rtlCol="0" anchor="ctr">
            <a:normAutofit/>
          </a:bodyPr>
          <a:lstStyle/>
          <a:p>
            <a:r>
              <a:rPr lang="en-US" sz="3200" b="1" dirty="0">
                <a:latin typeface="Poppins"/>
                <a:cs typeface="Poppins"/>
              </a:rPr>
              <a:t>Time to symptomatic infection by dhps 431 genotype</a:t>
            </a:r>
            <a:endParaRPr lang="en-US" b="1" dirty="0">
              <a:latin typeface="Poppins"/>
              <a:ea typeface="+mj-ea"/>
              <a:cs typeface="Poppins"/>
            </a:endParaRPr>
          </a:p>
        </p:txBody>
      </p:sp>
      <p:graphicFrame>
        <p:nvGraphicFramePr>
          <p:cNvPr id="3" name="Table 2">
            <a:extLst>
              <a:ext uri="{FF2B5EF4-FFF2-40B4-BE49-F238E27FC236}">
                <a16:creationId xmlns:a16="http://schemas.microsoft.com/office/drawing/2014/main" id="{805CDD1C-4882-6E27-8812-BF2DBA859D06}"/>
              </a:ext>
            </a:extLst>
          </p:cNvPr>
          <p:cNvGraphicFramePr>
            <a:graphicFrameLocks noGrp="1"/>
          </p:cNvGraphicFramePr>
          <p:nvPr/>
        </p:nvGraphicFramePr>
        <p:xfrm>
          <a:off x="885484" y="4674168"/>
          <a:ext cx="11052516" cy="1672153"/>
        </p:xfrm>
        <a:graphic>
          <a:graphicData uri="http://schemas.openxmlformats.org/drawingml/2006/table">
            <a:tbl>
              <a:tblPr>
                <a:noFill/>
              </a:tblPr>
              <a:tblGrid>
                <a:gridCol w="2067366">
                  <a:extLst>
                    <a:ext uri="{9D8B030D-6E8A-4147-A177-3AD203B41FA5}">
                      <a16:colId xmlns:a16="http://schemas.microsoft.com/office/drawing/2014/main" val="2100087908"/>
                    </a:ext>
                  </a:extLst>
                </a:gridCol>
                <a:gridCol w="1745135">
                  <a:extLst>
                    <a:ext uri="{9D8B030D-6E8A-4147-A177-3AD203B41FA5}">
                      <a16:colId xmlns:a16="http://schemas.microsoft.com/office/drawing/2014/main" val="1183368023"/>
                    </a:ext>
                  </a:extLst>
                </a:gridCol>
                <a:gridCol w="3417315">
                  <a:extLst>
                    <a:ext uri="{9D8B030D-6E8A-4147-A177-3AD203B41FA5}">
                      <a16:colId xmlns:a16="http://schemas.microsoft.com/office/drawing/2014/main" val="3363619534"/>
                    </a:ext>
                  </a:extLst>
                </a:gridCol>
                <a:gridCol w="3822700">
                  <a:extLst>
                    <a:ext uri="{9D8B030D-6E8A-4147-A177-3AD203B41FA5}">
                      <a16:colId xmlns:a16="http://schemas.microsoft.com/office/drawing/2014/main" val="546778025"/>
                    </a:ext>
                  </a:extLst>
                </a:gridCol>
              </a:tblGrid>
              <a:tr h="918925">
                <a:tc>
                  <a:txBody>
                    <a:bodyPr/>
                    <a:lstStyle/>
                    <a:p>
                      <a:pPr marL="88900" indent="0" algn="l" fontAlgn="b">
                        <a:buNone/>
                      </a:pPr>
                      <a:r>
                        <a:rPr lang="en-GB" sz="1800" b="1" i="0" u="none" strike="noStrike" dirty="0">
                          <a:solidFill>
                            <a:schemeClr val="bg1"/>
                          </a:solidFill>
                          <a:effectLst/>
                          <a:latin typeface="Poppins" panose="00000500000000000000" pitchFamily="2" charset="0"/>
                          <a:cs typeface="Poppins" panose="00000500000000000000" pitchFamily="2" charset="0"/>
                        </a:rPr>
                        <a:t>Outcome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88900" indent="0" algn="ctr" fontAlgn="b">
                        <a:buNone/>
                      </a:pPr>
                      <a:r>
                        <a:rPr lang="en-GB" sz="1800" b="1" i="0" u="none" strike="noStrike" dirty="0">
                          <a:solidFill>
                            <a:schemeClr val="bg1"/>
                          </a:solidFill>
                          <a:effectLst/>
                          <a:latin typeface="Poppins" panose="00000500000000000000" pitchFamily="2" charset="0"/>
                          <a:cs typeface="Poppins" panose="00000500000000000000" pitchFamily="2" charset="0"/>
                        </a:rPr>
                        <a:t>Treatment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88900" indent="0" algn="ctr" fontAlgn="b">
                        <a:buNone/>
                      </a:pPr>
                      <a:r>
                        <a:rPr lang="en-US" sz="1800" b="1" i="0" u="none" strike="noStrike" dirty="0">
                          <a:solidFill>
                            <a:schemeClr val="bg1"/>
                          </a:solidFill>
                          <a:effectLst/>
                          <a:latin typeface="Poppins" panose="00000500000000000000" pitchFamily="2" charset="0"/>
                          <a:cs typeface="Poppins" panose="00000500000000000000" pitchFamily="2" charset="0"/>
                        </a:rPr>
                        <a:t>431V (Mutant)</a:t>
                      </a:r>
                    </a:p>
                    <a:p>
                      <a:pPr marL="88900" indent="0" algn="ctr" fontAlgn="b">
                        <a:buNone/>
                      </a:pPr>
                      <a:r>
                        <a:rPr lang="en-GB" sz="1800" b="1" i="0" u="none" strike="noStrike" dirty="0">
                          <a:solidFill>
                            <a:schemeClr val="bg1"/>
                          </a:solidFill>
                          <a:effectLst/>
                          <a:latin typeface="Poppins" panose="00000500000000000000" pitchFamily="2" charset="0"/>
                          <a:cs typeface="Poppins" panose="00000500000000000000" pitchFamily="2" charset="0"/>
                        </a:rPr>
                        <a:t>Day 28 Protective Efficacy % (95% CI)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88900" indent="0" algn="ctr" fontAlgn="b">
                        <a:buNone/>
                      </a:pPr>
                      <a:r>
                        <a:rPr lang="en-US" sz="1800" b="1" i="0" u="none" strike="noStrike" dirty="0">
                          <a:solidFill>
                            <a:schemeClr val="bg1"/>
                          </a:solidFill>
                          <a:effectLst/>
                          <a:latin typeface="Poppins" panose="00000500000000000000" pitchFamily="2" charset="0"/>
                          <a:cs typeface="Poppins" panose="00000500000000000000" pitchFamily="2" charset="0"/>
                        </a:rPr>
                        <a:t>431I (Wildtype)</a:t>
                      </a:r>
                    </a:p>
                    <a:p>
                      <a:pPr marL="88900" marR="0" lvl="0" indent="0" algn="ctr">
                        <a:lnSpc>
                          <a:spcPct val="100000"/>
                        </a:lnSpc>
                        <a:spcBef>
                          <a:spcPts val="0"/>
                        </a:spcBef>
                        <a:spcAft>
                          <a:spcPts val="0"/>
                        </a:spcAft>
                        <a:buNone/>
                      </a:pPr>
                      <a:r>
                        <a:rPr lang="en-GB" sz="1800" b="1" i="0" u="none" strike="noStrike" kern="1200" noProof="0" dirty="0">
                          <a:solidFill>
                            <a:schemeClr val="bg1"/>
                          </a:solidFill>
                          <a:effectLst/>
                          <a:latin typeface="Poppins" panose="00000500000000000000" pitchFamily="2" charset="0"/>
                          <a:cs typeface="Poppins" panose="00000500000000000000" pitchFamily="2" charset="0"/>
                        </a:rPr>
                        <a:t>Day 28 Protective Efficacy %</a:t>
                      </a:r>
                      <a:r>
                        <a:rPr lang="en-GB" sz="1800" b="1" i="0" u="none" strike="noStrike" kern="1200" dirty="0">
                          <a:solidFill>
                            <a:schemeClr val="bg1"/>
                          </a:solidFill>
                          <a:effectLst/>
                          <a:latin typeface="Poppins" panose="00000500000000000000" pitchFamily="2" charset="0"/>
                          <a:ea typeface="+mn-ea"/>
                          <a:cs typeface="Poppins" panose="00000500000000000000" pitchFamily="2" charset="0"/>
                        </a:rPr>
                        <a:t> (95% CI)</a:t>
                      </a:r>
                      <a:endParaRPr lang="en-GB" sz="1600" dirty="0">
                        <a:latin typeface="Poppins" panose="00000500000000000000" pitchFamily="2" charset="0"/>
                        <a:cs typeface="Poppins" panose="00000500000000000000" pitchFamily="2"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452015630"/>
                  </a:ext>
                </a:extLst>
              </a:tr>
              <a:tr h="376614">
                <a:tc rowSpan="2">
                  <a:txBody>
                    <a:bodyPr/>
                    <a:lstStyle/>
                    <a:p>
                      <a:pPr marL="92075" lvl="0" indent="-92075">
                        <a:buNone/>
                      </a:pPr>
                      <a:r>
                        <a:rPr lang="en-GB" sz="1800" b="0" i="0" u="none" strike="noStrike" noProof="0">
                          <a:solidFill>
                            <a:schemeClr val="tx1"/>
                          </a:solidFill>
                          <a:latin typeface="Poppins"/>
                        </a:rPr>
                        <a:t> Symptomatic   infection*</a:t>
                      </a:r>
                      <a:endParaRPr lang="en-US" sz="1600"/>
                    </a:p>
                  </a:txBody>
                  <a:tcPr marL="0" marR="0" marT="0" marB="0" horzOverflow="overflow">
                    <a:lnT w="12700" cap="flat" cmpd="sng" algn="ctr">
                      <a:solidFill>
                        <a:schemeClr val="tx1"/>
                      </a:solidFill>
                      <a:prstDash val="solid"/>
                      <a:round/>
                      <a:headEnd type="none" w="med" len="med"/>
                      <a:tailEnd type="none" w="med" len="med"/>
                    </a:lnT>
                  </a:tcPr>
                </a:tc>
                <a:tc>
                  <a:txBody>
                    <a:bodyPr/>
                    <a:lstStyle/>
                    <a:p>
                      <a:pPr algn="ctr"/>
                      <a:r>
                        <a:rPr lang="en-GB" sz="1800" b="0" i="0" u="none" strike="noStrike">
                          <a:solidFill>
                            <a:schemeClr val="tx1"/>
                          </a:solidFill>
                          <a:effectLst/>
                          <a:latin typeface="+mj-lt"/>
                        </a:rPr>
                        <a:t>SP</a:t>
                      </a:r>
                      <a:endParaRPr lang="en-GB" sz="1800">
                        <a:solidFill>
                          <a:schemeClr val="tx1"/>
                        </a:solidFill>
                        <a:latin typeface="+mj-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b="1">
                          <a:solidFill>
                            <a:schemeClr val="accent1"/>
                          </a:solidFill>
                          <a:latin typeface="+mj-lt"/>
                        </a:rPr>
                        <a:t>20.3%(-65.6%, 61.6%</a:t>
                      </a:r>
                      <a:r>
                        <a:rPr lang="en-GB" sz="1800" b="1">
                          <a:solidFill>
                            <a:schemeClr val="accent1"/>
                          </a:solidFill>
                          <a:latin typeface="+mj-lt"/>
                        </a:rPr>
                        <a:t>)</a:t>
                      </a:r>
                      <a:endParaRPr lang="en-US" sz="1800" b="1">
                        <a:solidFill>
                          <a:schemeClr val="accent1"/>
                        </a:solidFill>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a:solidFill>
                            <a:schemeClr val="accent1"/>
                          </a:solidFill>
                          <a:latin typeface="+mj-lt"/>
                        </a:rPr>
                        <a:t>62.9%(22.4%, 82.3%)</a:t>
                      </a:r>
                      <a:endParaRPr lang="en-GB" sz="1800" b="1">
                        <a:solidFill>
                          <a:schemeClr val="accent1"/>
                        </a:solidFill>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1976142"/>
                  </a:ext>
                </a:extLst>
              </a:tr>
              <a:tr h="376614">
                <a:tc vMerge="1">
                  <a:txBody>
                    <a:bodyPr/>
                    <a:lstStyle/>
                    <a:p>
                      <a:pPr marL="88900" indent="0" algn="l" fontAlgn="ctr">
                        <a:buNone/>
                      </a:pPr>
                      <a:endParaRPr lang="en-GB" sz="2000" b="0"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1800" b="0" i="0" u="none" strike="noStrike">
                          <a:solidFill>
                            <a:schemeClr val="tx1"/>
                          </a:solidFill>
                          <a:effectLst/>
                          <a:latin typeface="+mj-lt"/>
                        </a:rPr>
                        <a:t>SPAQ</a:t>
                      </a:r>
                      <a:endParaRPr lang="en-GB" sz="1800">
                        <a:solidFill>
                          <a:schemeClr val="tx1"/>
                        </a:solidFill>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800">
                          <a:solidFill>
                            <a:schemeClr val="tx1"/>
                          </a:solidFill>
                          <a:latin typeface="+mj-lt"/>
                        </a:rPr>
                        <a:t>100%(fully protective)</a:t>
                      </a:r>
                      <a:endParaRPr lang="en-GB" sz="1800">
                        <a:solidFill>
                          <a:schemeClr val="tx1"/>
                        </a:solidFill>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800" kern="1200" dirty="0">
                          <a:solidFill>
                            <a:schemeClr val="tx1"/>
                          </a:solidFill>
                          <a:latin typeface="+mj-lt"/>
                          <a:ea typeface="+mn-ea"/>
                          <a:cs typeface="+mn-cs"/>
                        </a:rPr>
                        <a:t>100%(fully protective)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4927339"/>
                  </a:ext>
                </a:extLst>
              </a:tr>
            </a:tbl>
          </a:graphicData>
        </a:graphic>
      </p:graphicFrame>
      <p:sp>
        <p:nvSpPr>
          <p:cNvPr id="4" name="TextBox 3">
            <a:extLst>
              <a:ext uri="{FF2B5EF4-FFF2-40B4-BE49-F238E27FC236}">
                <a16:creationId xmlns:a16="http://schemas.microsoft.com/office/drawing/2014/main" id="{1C46BBC2-BB10-2492-437C-4DB3FB3BA980}"/>
              </a:ext>
            </a:extLst>
          </p:cNvPr>
          <p:cNvSpPr txBox="1"/>
          <p:nvPr/>
        </p:nvSpPr>
        <p:spPr>
          <a:xfrm>
            <a:off x="567792" y="6346320"/>
            <a:ext cx="10842192" cy="307777"/>
          </a:xfrm>
          <a:prstGeom prst="rect">
            <a:avLst/>
          </a:prstGeom>
          <a:noFill/>
        </p:spPr>
        <p:txBody>
          <a:bodyPr wrap="square" lIns="91440" tIns="45720" rIns="91440" bIns="45720" rtlCol="0" anchor="t">
            <a:spAutoFit/>
          </a:bodyPr>
          <a:lstStyle/>
          <a:p>
            <a:r>
              <a:rPr lang="en-GB" sz="1400" i="1">
                <a:latin typeface="+mj-lt"/>
              </a:rPr>
              <a:t>*Symptomatic infection is defined as fever (temperature ≥37.5) and a positive </a:t>
            </a:r>
            <a:r>
              <a:rPr lang="en-GB" sz="1400" i="1" err="1">
                <a:latin typeface="+mj-lt"/>
              </a:rPr>
              <a:t>mRDT</a:t>
            </a:r>
            <a:endParaRPr lang="en-GB" sz="1400" i="1">
              <a:latin typeface="+mj-lt"/>
              <a:cs typeface="Poppins"/>
            </a:endParaRPr>
          </a:p>
        </p:txBody>
      </p:sp>
      <p:pic>
        <p:nvPicPr>
          <p:cNvPr id="6" name="Picture 5">
            <a:extLst>
              <a:ext uri="{FF2B5EF4-FFF2-40B4-BE49-F238E27FC236}">
                <a16:creationId xmlns:a16="http://schemas.microsoft.com/office/drawing/2014/main" id="{A6FBDBD0-C176-DF93-9071-A0ED4664B53F}"/>
              </a:ext>
            </a:extLst>
          </p:cNvPr>
          <p:cNvPicPr>
            <a:picLocks noChangeAspect="1"/>
          </p:cNvPicPr>
          <p:nvPr/>
        </p:nvPicPr>
        <p:blipFill>
          <a:blip r:embed="rId3"/>
          <a:stretch>
            <a:fillRect/>
          </a:stretch>
        </p:blipFill>
        <p:spPr>
          <a:xfrm>
            <a:off x="832312" y="929080"/>
            <a:ext cx="10656166" cy="3587796"/>
          </a:xfrm>
          <a:prstGeom prst="rect">
            <a:avLst/>
          </a:prstGeom>
        </p:spPr>
      </p:pic>
      <p:sp>
        <p:nvSpPr>
          <p:cNvPr id="5" name="Rectangle 4">
            <a:extLst>
              <a:ext uri="{FF2B5EF4-FFF2-40B4-BE49-F238E27FC236}">
                <a16:creationId xmlns:a16="http://schemas.microsoft.com/office/drawing/2014/main" id="{ACC7E8FF-AF35-6C11-FA14-A68702177074}"/>
              </a:ext>
            </a:extLst>
          </p:cNvPr>
          <p:cNvSpPr/>
          <p:nvPr/>
        </p:nvSpPr>
        <p:spPr>
          <a:xfrm>
            <a:off x="8432800" y="5596890"/>
            <a:ext cx="3505200" cy="415421"/>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5483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20871-FBFA-E939-B9B8-D391B51DA1EC}"/>
              </a:ext>
            </a:extLst>
          </p:cNvPr>
          <p:cNvSpPr>
            <a:spLocks noGrp="1"/>
          </p:cNvSpPr>
          <p:nvPr>
            <p:ph type="title"/>
          </p:nvPr>
        </p:nvSpPr>
        <p:spPr>
          <a:xfrm>
            <a:off x="476250" y="491339"/>
            <a:ext cx="10515600" cy="597401"/>
          </a:xfrm>
        </p:spPr>
        <p:txBody>
          <a:bodyPr>
            <a:normAutofit fontScale="90000"/>
          </a:bodyPr>
          <a:lstStyle/>
          <a:p>
            <a:r>
              <a:rPr lang="en-GB" dirty="0">
                <a:latin typeface="Poppins"/>
                <a:cs typeface="Poppins"/>
              </a:rPr>
              <a:t>Key findings</a:t>
            </a:r>
            <a:endParaRPr lang="en-GB" dirty="0"/>
          </a:p>
        </p:txBody>
      </p:sp>
      <p:sp>
        <p:nvSpPr>
          <p:cNvPr id="3" name="Content Placeholder 2">
            <a:extLst>
              <a:ext uri="{FF2B5EF4-FFF2-40B4-BE49-F238E27FC236}">
                <a16:creationId xmlns:a16="http://schemas.microsoft.com/office/drawing/2014/main" id="{7483FC67-10E1-BA50-D4B4-B155DE76B90E}"/>
              </a:ext>
            </a:extLst>
          </p:cNvPr>
          <p:cNvSpPr>
            <a:spLocks noGrp="1"/>
          </p:cNvSpPr>
          <p:nvPr>
            <p:ph idx="1"/>
          </p:nvPr>
        </p:nvSpPr>
        <p:spPr>
          <a:xfrm>
            <a:off x="936811" y="1529790"/>
            <a:ext cx="10515600" cy="4351338"/>
          </a:xfrm>
        </p:spPr>
        <p:txBody>
          <a:bodyPr vert="horz" lIns="91440" tIns="45720" rIns="91440" bIns="45720" rtlCol="0" anchor="t">
            <a:normAutofit fontScale="92500" lnSpcReduction="10000"/>
          </a:bodyPr>
          <a:lstStyle/>
          <a:p>
            <a:pPr marL="0" indent="0">
              <a:buNone/>
            </a:pPr>
            <a:r>
              <a:rPr lang="en-US" sz="3200" dirty="0">
                <a:latin typeface="Poppins" panose="00000500000000000000" pitchFamily="2" charset="0"/>
                <a:ea typeface="Roboto Light"/>
                <a:cs typeface="Poppins" panose="00000500000000000000" pitchFamily="2" charset="0"/>
              </a:rPr>
              <a:t>On parasite clearance:</a:t>
            </a:r>
          </a:p>
          <a:p>
            <a:pPr marL="342900" indent="-342900">
              <a:buFont typeface="Arial" panose="020B0604020202020204" pitchFamily="34" charset="0"/>
              <a:buChar char="•"/>
            </a:pPr>
            <a:r>
              <a:rPr lang="en-US" sz="2400" dirty="0">
                <a:latin typeface="Poppins" panose="00000500000000000000" pitchFamily="2" charset="0"/>
                <a:ea typeface="Roboto" panose="02000000000000000000" pitchFamily="2" charset="0"/>
                <a:cs typeface="Poppins" panose="00000500000000000000" pitchFamily="2" charset="0"/>
              </a:rPr>
              <a:t>SP and SPAQ have similar clearance rates overall</a:t>
            </a:r>
          </a:p>
          <a:p>
            <a:pPr marL="342900" indent="-342900">
              <a:buFont typeface="Arial" panose="020B0604020202020204" pitchFamily="34" charset="0"/>
              <a:buChar char="•"/>
            </a:pPr>
            <a:r>
              <a:rPr lang="en-US" sz="2400" dirty="0">
                <a:latin typeface="Poppins" panose="00000500000000000000" pitchFamily="2" charset="0"/>
                <a:ea typeface="Roboto" panose="02000000000000000000" pitchFamily="2" charset="0"/>
                <a:cs typeface="Poppins" panose="00000500000000000000" pitchFamily="2" charset="0"/>
              </a:rPr>
              <a:t>Clearance of 431V mutant parasites is slower, however we observed no significant differences</a:t>
            </a:r>
          </a:p>
          <a:p>
            <a:endParaRPr lang="en-US" sz="2400" dirty="0">
              <a:latin typeface="Poppins" panose="00000500000000000000" pitchFamily="2" charset="0"/>
              <a:ea typeface="Roboto Light"/>
              <a:cs typeface="Poppins" panose="00000500000000000000" pitchFamily="2" charset="0"/>
            </a:endParaRPr>
          </a:p>
          <a:p>
            <a:pPr marL="0" indent="0">
              <a:buNone/>
            </a:pPr>
            <a:r>
              <a:rPr lang="en-US" sz="3200" dirty="0">
                <a:latin typeface="Poppins" panose="00000500000000000000" pitchFamily="2" charset="0"/>
                <a:ea typeface="Roboto Light"/>
                <a:cs typeface="Poppins" panose="00000500000000000000" pitchFamily="2" charset="0"/>
              </a:rPr>
              <a:t>On protection from infection:</a:t>
            </a:r>
          </a:p>
          <a:p>
            <a:pPr marL="342900" indent="-342900">
              <a:buFont typeface="Arial" panose="020B0604020202020204" pitchFamily="34" charset="0"/>
              <a:buChar char="•"/>
            </a:pPr>
            <a:r>
              <a:rPr lang="en-US" sz="2400" dirty="0">
                <a:latin typeface="Poppins" panose="00000500000000000000" pitchFamily="2" charset="0"/>
                <a:ea typeface="Roboto" panose="02000000000000000000" pitchFamily="2" charset="0"/>
                <a:cs typeface="Poppins" panose="00000500000000000000" pitchFamily="2" charset="0"/>
              </a:rPr>
              <a:t>SP protects against symptomatic infection compared to parasitological outcomes (microscopy + or PCR+)</a:t>
            </a:r>
          </a:p>
          <a:p>
            <a:pPr marL="342900" indent="-342900">
              <a:buFont typeface="Arial" panose="020B0604020202020204" pitchFamily="34" charset="0"/>
              <a:buChar char="•"/>
            </a:pPr>
            <a:r>
              <a:rPr lang="en-US" sz="2400" dirty="0">
                <a:latin typeface="Poppins" panose="00000500000000000000" pitchFamily="2" charset="0"/>
                <a:ea typeface="Roboto" panose="02000000000000000000" pitchFamily="2" charset="0"/>
                <a:cs typeface="Poppins" panose="00000500000000000000" pitchFamily="2" charset="0"/>
              </a:rPr>
              <a:t>SPAQ performs better than SP against all outcomes</a:t>
            </a:r>
          </a:p>
          <a:p>
            <a:pPr marL="342900" indent="-342900">
              <a:buFont typeface="Arial" panose="020B0604020202020204" pitchFamily="34" charset="0"/>
              <a:buChar char="•"/>
            </a:pPr>
            <a:r>
              <a:rPr lang="en-US" sz="2400" dirty="0">
                <a:latin typeface="Poppins" panose="00000500000000000000" pitchFamily="2" charset="0"/>
                <a:ea typeface="Roboto" panose="02000000000000000000" pitchFamily="2" charset="0"/>
                <a:cs typeface="Poppins" panose="00000500000000000000" pitchFamily="2" charset="0"/>
              </a:rPr>
              <a:t>Protective efficacy of SP against the 431V mutant for all outcomes is always lower than when compared to that against 431I</a:t>
            </a:r>
          </a:p>
          <a:p>
            <a:pPr marL="0" indent="0">
              <a:buNone/>
            </a:pPr>
            <a:endParaRPr lang="en-US" sz="36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59090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E212-7BD3-D011-AB7B-E763A577DDA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868EEED-D9EB-EED0-7D6F-77E1D1ABA4DF}"/>
              </a:ext>
            </a:extLst>
          </p:cNvPr>
          <p:cNvSpPr>
            <a:spLocks noGrp="1"/>
          </p:cNvSpPr>
          <p:nvPr>
            <p:ph type="subTitle" idx="1"/>
          </p:nvPr>
        </p:nvSpPr>
        <p:spPr/>
        <p:txBody>
          <a:bodyPr/>
          <a:lstStyle/>
          <a:p>
            <a:endParaRPr lang="en-US"/>
          </a:p>
        </p:txBody>
      </p:sp>
      <p:pic>
        <p:nvPicPr>
          <p:cNvPr id="4" name="Picture 3" descr="A group of red blood cells&#10;&#10;AI-generated content may be incorrect.">
            <a:extLst>
              <a:ext uri="{FF2B5EF4-FFF2-40B4-BE49-F238E27FC236}">
                <a16:creationId xmlns:a16="http://schemas.microsoft.com/office/drawing/2014/main" id="{2539A910-37D5-AFA0-1B42-32231776AFD9}"/>
              </a:ext>
            </a:extLst>
          </p:cNvPr>
          <p:cNvPicPr>
            <a:picLocks noChangeAspect="1"/>
          </p:cNvPicPr>
          <p:nvPr/>
        </p:nvPicPr>
        <p:blipFill>
          <a:blip r:embed="rId2"/>
          <a:srcRect l="230" t="2357" r="-230" b="-410"/>
          <a:stretch>
            <a:fillRect/>
          </a:stretch>
        </p:blipFill>
        <p:spPr>
          <a:xfrm>
            <a:off x="-298598" y="-25249"/>
            <a:ext cx="12516042" cy="6900833"/>
          </a:xfrm>
          <a:prstGeom prst="rect">
            <a:avLst/>
          </a:prstGeom>
        </p:spPr>
      </p:pic>
    </p:spTree>
    <p:extLst>
      <p:ext uri="{BB962C8B-B14F-4D97-AF65-F5344CB8AC3E}">
        <p14:creationId xmlns:p14="http://schemas.microsoft.com/office/powerpoint/2010/main" val="3967397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1980A-F558-B57B-CC7C-26161A79F17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967D1A7-E4ED-A274-EF03-0BF659374C2D}"/>
              </a:ext>
            </a:extLst>
          </p:cNvPr>
          <p:cNvPicPr>
            <a:picLocks noGrp="1" noChangeAspect="1"/>
          </p:cNvPicPr>
          <p:nvPr/>
        </p:nvPicPr>
        <p:blipFill>
          <a:blip r:embed="rId2">
            <a:extLst>
              <a:ext uri="{28A0092B-C50C-407E-A947-70E740481C1C}">
                <a14:useLocalDpi xmlns:a14="http://schemas.microsoft.com/office/drawing/2010/main" val="0"/>
              </a:ext>
            </a:extLst>
          </a:blip>
          <a:srcRect l="12236" t="14398" b="5245"/>
          <a:stretch>
            <a:fillRect/>
          </a:stretch>
        </p:blipFill>
        <p:spPr>
          <a:xfrm>
            <a:off x="1341120" y="381460"/>
            <a:ext cx="9509760" cy="6095081"/>
          </a:xfrm>
          <a:prstGeom prst="rect">
            <a:avLst/>
          </a:prstGeom>
          <a:noFill/>
        </p:spPr>
      </p:pic>
      <p:sp>
        <p:nvSpPr>
          <p:cNvPr id="7" name="TextBox 6">
            <a:extLst>
              <a:ext uri="{FF2B5EF4-FFF2-40B4-BE49-F238E27FC236}">
                <a16:creationId xmlns:a16="http://schemas.microsoft.com/office/drawing/2014/main" id="{EFB5B95B-72C7-014D-CAB5-F330C2626FD1}"/>
              </a:ext>
            </a:extLst>
          </p:cNvPr>
          <p:cNvSpPr txBox="1"/>
          <p:nvPr/>
        </p:nvSpPr>
        <p:spPr>
          <a:xfrm>
            <a:off x="7069557" y="364867"/>
            <a:ext cx="4917907" cy="1415772"/>
          </a:xfrm>
          <a:prstGeom prst="rect">
            <a:avLst/>
          </a:prstGeom>
          <a:noFill/>
        </p:spPr>
        <p:txBody>
          <a:bodyPr wrap="square">
            <a:spAutoFit/>
          </a:bodyPr>
          <a:lstStyle/>
          <a:p>
            <a:r>
              <a:rPr lang="en-US" sz="3300" dirty="0"/>
              <a:t>Prevalence of </a:t>
            </a:r>
            <a:r>
              <a:rPr lang="en-US" sz="3300" i="1" dirty="0" err="1"/>
              <a:t>dhps</a:t>
            </a:r>
            <a:r>
              <a:rPr lang="en-US" sz="3300" dirty="0"/>
              <a:t> 431V</a:t>
            </a:r>
          </a:p>
          <a:p>
            <a:r>
              <a:rPr lang="en-US" sz="2000" dirty="0"/>
              <a:t>Surveys 2010-2025</a:t>
            </a:r>
            <a:endParaRPr lang="en-GB" sz="2000" dirty="0"/>
          </a:p>
          <a:p>
            <a:endParaRPr lang="en-GB" sz="3300" dirty="0"/>
          </a:p>
        </p:txBody>
      </p:sp>
      <p:sp>
        <p:nvSpPr>
          <p:cNvPr id="8" name="Rectangle 7">
            <a:extLst>
              <a:ext uri="{FF2B5EF4-FFF2-40B4-BE49-F238E27FC236}">
                <a16:creationId xmlns:a16="http://schemas.microsoft.com/office/drawing/2014/main" id="{640E57DB-5533-D77D-1B29-40761A2390A2}"/>
              </a:ext>
            </a:extLst>
          </p:cNvPr>
          <p:cNvSpPr/>
          <p:nvPr/>
        </p:nvSpPr>
        <p:spPr>
          <a:xfrm>
            <a:off x="9292590" y="3851910"/>
            <a:ext cx="1051560" cy="26289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A622982-B522-4BF4-755A-B96DA0E8396C}"/>
              </a:ext>
            </a:extLst>
          </p:cNvPr>
          <p:cNvSpPr/>
          <p:nvPr/>
        </p:nvSpPr>
        <p:spPr>
          <a:xfrm>
            <a:off x="4132162" y="2523281"/>
            <a:ext cx="231494" cy="24885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3B96F1F-F92C-5E7F-F273-364DE23CC3E5}"/>
              </a:ext>
            </a:extLst>
          </p:cNvPr>
          <p:cNvSpPr txBox="1"/>
          <p:nvPr/>
        </p:nvSpPr>
        <p:spPr>
          <a:xfrm>
            <a:off x="359985" y="3690747"/>
            <a:ext cx="3507927" cy="1200329"/>
          </a:xfrm>
          <a:prstGeom prst="rect">
            <a:avLst/>
          </a:prstGeom>
          <a:noFill/>
        </p:spPr>
        <p:txBody>
          <a:bodyPr wrap="square" rtlCol="0">
            <a:spAutoFit/>
          </a:bodyPr>
          <a:lstStyle/>
          <a:p>
            <a:r>
              <a:rPr lang="en-GB" dirty="0"/>
              <a:t>The </a:t>
            </a:r>
            <a:r>
              <a:rPr lang="en-GB" i="1" dirty="0"/>
              <a:t>dhps </a:t>
            </a:r>
            <a:r>
              <a:rPr lang="en-GB" dirty="0"/>
              <a:t>431V mutation was identified in 25%</a:t>
            </a:r>
            <a:r>
              <a:rPr lang="en-GB" i="1" dirty="0"/>
              <a:t> of Plasmodium falciparum </a:t>
            </a:r>
            <a:r>
              <a:rPr lang="en-GB" dirty="0"/>
              <a:t>infections in the PCPI Cameroon trial site</a:t>
            </a:r>
            <a:endParaRPr lang="en-GB" i="1" dirty="0"/>
          </a:p>
        </p:txBody>
      </p:sp>
    </p:spTree>
    <p:extLst>
      <p:ext uri="{BB962C8B-B14F-4D97-AF65-F5344CB8AC3E}">
        <p14:creationId xmlns:p14="http://schemas.microsoft.com/office/powerpoint/2010/main" val="766457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934F9-9322-55C8-BF4C-5A6FBEB00BE1}"/>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65907EF3-69C6-9D00-0DF1-A7447AEDDA3E}"/>
              </a:ext>
            </a:extLst>
          </p:cNvPr>
          <p:cNvSpPr>
            <a:spLocks noGrp="1"/>
          </p:cNvSpPr>
          <p:nvPr>
            <p:ph type="title"/>
          </p:nvPr>
        </p:nvSpPr>
        <p:spPr>
          <a:xfrm>
            <a:off x="564956" y="446074"/>
            <a:ext cx="10110663" cy="921437"/>
          </a:xfrm>
        </p:spPr>
        <p:txBody>
          <a:bodyPr>
            <a:normAutofit/>
          </a:bodyPr>
          <a:lstStyle/>
          <a:p>
            <a:r>
              <a:rPr lang="en-US" dirty="0">
                <a:latin typeface="Poppins"/>
                <a:cs typeface="Poppins"/>
              </a:rPr>
              <a:t>PCPI Zambia</a:t>
            </a:r>
          </a:p>
        </p:txBody>
      </p:sp>
      <p:sp>
        <p:nvSpPr>
          <p:cNvPr id="5" name="TextBox 4">
            <a:extLst>
              <a:ext uri="{FF2B5EF4-FFF2-40B4-BE49-F238E27FC236}">
                <a16:creationId xmlns:a16="http://schemas.microsoft.com/office/drawing/2014/main" id="{58448A92-224C-4EF0-5085-14861296D69F}"/>
              </a:ext>
            </a:extLst>
          </p:cNvPr>
          <p:cNvSpPr txBox="1"/>
          <p:nvPr/>
        </p:nvSpPr>
        <p:spPr>
          <a:xfrm>
            <a:off x="6747051" y="857151"/>
            <a:ext cx="4724400" cy="400110"/>
          </a:xfrm>
          <a:prstGeom prst="rect">
            <a:avLst/>
          </a:prstGeom>
          <a:noFill/>
        </p:spPr>
        <p:txBody>
          <a:bodyPr wrap="square" rtlCol="0">
            <a:spAutoFit/>
          </a:bodyPr>
          <a:lstStyle/>
          <a:p>
            <a:r>
              <a:rPr lang="en-US" sz="2000" i="1" dirty="0">
                <a:solidFill>
                  <a:schemeClr val="accent5">
                    <a:lumMod val="50000"/>
                  </a:schemeClr>
                </a:solidFill>
              </a:rPr>
              <a:t>Cleaning and analyses ongoing</a:t>
            </a:r>
            <a:endParaRPr lang="en-GB" sz="2000" i="1" dirty="0">
              <a:solidFill>
                <a:schemeClr val="accent5">
                  <a:lumMod val="50000"/>
                </a:schemeClr>
              </a:solidFill>
            </a:endParaRPr>
          </a:p>
        </p:txBody>
      </p:sp>
      <p:sp>
        <p:nvSpPr>
          <p:cNvPr id="3" name="Rectangle 2">
            <a:extLst>
              <a:ext uri="{FF2B5EF4-FFF2-40B4-BE49-F238E27FC236}">
                <a16:creationId xmlns:a16="http://schemas.microsoft.com/office/drawing/2014/main" id="{B590D221-CB3D-3562-5563-08229385FB55}"/>
              </a:ext>
            </a:extLst>
          </p:cNvPr>
          <p:cNvSpPr/>
          <p:nvPr/>
        </p:nvSpPr>
        <p:spPr>
          <a:xfrm>
            <a:off x="955656" y="4899562"/>
            <a:ext cx="6290964" cy="813065"/>
          </a:xfrm>
          <a:prstGeom prst="rect">
            <a:avLst/>
          </a:prstGeom>
        </p:spPr>
        <p:txBody>
          <a:bodyPr lIns="91440" tIns="45720" rIns="91440" bIns="45720" anchor="ctr"/>
          <a:lstStyle/>
          <a:p>
            <a:endParaRPr lang="en-GB" sz="2000" dirty="0">
              <a:solidFill>
                <a:srgbClr val="F36E20">
                  <a:lumMod val="75000"/>
                </a:srgbClr>
              </a:solidFill>
              <a:latin typeface="+mj-lt"/>
              <a:ea typeface="Roboto"/>
              <a:sym typeface="Wingdings" panose="05000000000000000000" pitchFamily="2" charset="2"/>
            </a:endParaRPr>
          </a:p>
          <a:p>
            <a:pPr>
              <a:defRPr/>
            </a:pPr>
            <a:r>
              <a:rPr lang="en-GB" sz="2000" b="1" dirty="0">
                <a:solidFill>
                  <a:schemeClr val="accent1"/>
                </a:solidFill>
                <a:latin typeface="Poppins" panose="00000500000000000000" pitchFamily="2" charset="0"/>
                <a:cs typeface="Poppins" panose="00000500000000000000" pitchFamily="2" charset="0"/>
                <a:sym typeface="Wingdings" panose="05000000000000000000" pitchFamily="2" charset="2"/>
              </a:rPr>
              <a:t>Registration</a:t>
            </a:r>
            <a:endParaRPr lang="en-GB" sz="2000" dirty="0">
              <a:latin typeface="Poppins" panose="00000500000000000000" pitchFamily="2" charset="0"/>
              <a:cs typeface="Poppins" panose="00000500000000000000" pitchFamily="2" charset="0"/>
              <a:sym typeface="Wingdings" panose="05000000000000000000" pitchFamily="2" charset="2"/>
            </a:endParaRPr>
          </a:p>
          <a:p>
            <a:r>
              <a:rPr lang="en-GB" sz="2000" dirty="0">
                <a:latin typeface="Poppins" panose="00000500000000000000" pitchFamily="2" charset="0"/>
                <a:cs typeface="Poppins" panose="00000500000000000000" pitchFamily="2" charset="0"/>
                <a:sym typeface="Wingdings" panose="05000000000000000000" pitchFamily="2" charset="2"/>
                <a:hlinkClick r:id="rId3">
                  <a:extLst>
                    <a:ext uri="{A12FA001-AC4F-418D-AE19-62706E023703}">
                      <ahyp:hlinkClr xmlns:ahyp="http://schemas.microsoft.com/office/drawing/2018/hyperlinkcolor" val="tx"/>
                    </a:ext>
                  </a:extLst>
                </a:hlinkClick>
              </a:rPr>
              <a:t>https://clinicaltrials.gov/study/</a:t>
            </a:r>
            <a:r>
              <a:rPr lang="en-GB" sz="2000" dirty="0">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NCT06166498</a:t>
            </a:r>
            <a:endParaRPr lang="en-GB" sz="2000" dirty="0">
              <a:latin typeface="Poppins" panose="00000500000000000000" pitchFamily="2" charset="0"/>
              <a:cs typeface="Poppins" panose="00000500000000000000" pitchFamily="2" charset="0"/>
            </a:endParaRPr>
          </a:p>
          <a:p>
            <a:pPr>
              <a:defRPr/>
            </a:pPr>
            <a:endParaRPr lang="en-GB" sz="2000" dirty="0">
              <a:latin typeface="Poppins" panose="00000500000000000000" pitchFamily="2" charset="0"/>
              <a:cs typeface="Poppins" panose="00000500000000000000" pitchFamily="2" charset="0"/>
              <a:sym typeface="Wingdings" panose="05000000000000000000" pitchFamily="2" charset="2"/>
            </a:endParaRPr>
          </a:p>
          <a:p>
            <a:pPr>
              <a:defRPr/>
            </a:pPr>
            <a:r>
              <a:rPr lang="en-GB" sz="2000" b="1" dirty="0">
                <a:solidFill>
                  <a:schemeClr val="accent1"/>
                </a:solidFill>
                <a:latin typeface="Poppins" panose="00000500000000000000" pitchFamily="2" charset="0"/>
                <a:cs typeface="Poppins" panose="00000500000000000000" pitchFamily="2" charset="0"/>
                <a:sym typeface="Wingdings" panose="05000000000000000000" pitchFamily="2" charset="2"/>
              </a:rPr>
              <a:t>Protocol publication </a:t>
            </a:r>
          </a:p>
          <a:p>
            <a:pPr>
              <a:defRPr/>
            </a:pPr>
            <a:r>
              <a:rPr lang="en-GB" sz="2000" dirty="0">
                <a:latin typeface="Poppins" panose="00000500000000000000" pitchFamily="2" charset="0"/>
                <a:cs typeface="Poppins" panose="00000500000000000000" pitchFamily="2" charset="0"/>
              </a:rPr>
              <a:t>Martinez-Vega R, Mbacham WF, Ali I, Nji A, et al.; </a:t>
            </a:r>
          </a:p>
          <a:p>
            <a:pPr>
              <a:defRPr/>
            </a:pPr>
            <a:r>
              <a:rPr lang="en-GB" sz="2000" i="1" dirty="0">
                <a:latin typeface="Poppins" panose="00000500000000000000" pitchFamily="2" charset="0"/>
                <a:cs typeface="Poppins" panose="00000500000000000000" pitchFamily="2" charset="0"/>
              </a:rPr>
              <a:t>BMC Infectious Diseases</a:t>
            </a:r>
            <a:r>
              <a:rPr lang="en-GB" sz="2000" dirty="0">
                <a:latin typeface="Poppins" panose="00000500000000000000" pitchFamily="2" charset="0"/>
                <a:cs typeface="Poppins" panose="00000500000000000000" pitchFamily="2" charset="0"/>
              </a:rPr>
              <a:t> (2024) </a:t>
            </a:r>
            <a:r>
              <a:rPr lang="en-GB" sz="2000" i="1" dirty="0">
                <a:latin typeface="Poppins" panose="00000500000000000000" pitchFamily="2" charset="0"/>
                <a:cs typeface="Poppins" panose="00000500000000000000" pitchFamily="2" charset="0"/>
              </a:rPr>
              <a:t>24</a:t>
            </a:r>
            <a:r>
              <a:rPr lang="en-GB" sz="2000" dirty="0">
                <a:latin typeface="Poppins" panose="00000500000000000000" pitchFamily="2" charset="0"/>
                <a:cs typeface="Poppins" panose="00000500000000000000" pitchFamily="2" charset="0"/>
              </a:rPr>
              <a:t> (1), 1028 </a:t>
            </a:r>
          </a:p>
          <a:p>
            <a:pPr>
              <a:defRPr/>
            </a:pPr>
            <a:r>
              <a:rPr lang="en-GB" sz="2000" u="sng" dirty="0">
                <a:latin typeface="Poppins" panose="00000500000000000000" pitchFamily="2" charset="0"/>
                <a:cs typeface="Poppins" panose="00000500000000000000" pitchFamily="2" charset="0"/>
                <a:hlinkClick r:id="rId4"/>
              </a:rPr>
              <a:t>https://doi.org/</a:t>
            </a:r>
            <a:r>
              <a:rPr lang="en-GB" sz="2000" dirty="0">
                <a:latin typeface="Poppins" panose="00000500000000000000" pitchFamily="2" charset="0"/>
                <a:cs typeface="Poppins" panose="00000500000000000000" pitchFamily="2" charset="0"/>
                <a:hlinkClick r:id="rId5"/>
              </a:rPr>
              <a:t>10.1186/s12879-024-09868-y</a:t>
            </a:r>
            <a:r>
              <a:rPr lang="en-GB" sz="2000" dirty="0">
                <a:latin typeface="Poppins" panose="00000500000000000000" pitchFamily="2" charset="0"/>
                <a:cs typeface="Poppins" panose="00000500000000000000" pitchFamily="2" charset="0"/>
              </a:rPr>
              <a:t>. </a:t>
            </a:r>
          </a:p>
          <a:p>
            <a:r>
              <a:rPr lang="en-GB" sz="2000" dirty="0">
                <a:solidFill>
                  <a:srgbClr val="F36E20">
                    <a:lumMod val="75000"/>
                  </a:srgbClr>
                </a:solidFill>
                <a:latin typeface="+mj-lt"/>
                <a:ea typeface="Roboto"/>
                <a:sym typeface="Wingdings" panose="05000000000000000000" pitchFamily="2" charset="2"/>
              </a:rPr>
              <a:t> </a:t>
            </a:r>
            <a:endParaRPr lang="en-GB" sz="2000" dirty="0">
              <a:latin typeface="+mj-lt"/>
            </a:endParaRPr>
          </a:p>
        </p:txBody>
      </p:sp>
      <p:graphicFrame>
        <p:nvGraphicFramePr>
          <p:cNvPr id="4" name="Table 3">
            <a:extLst>
              <a:ext uri="{FF2B5EF4-FFF2-40B4-BE49-F238E27FC236}">
                <a16:creationId xmlns:a16="http://schemas.microsoft.com/office/drawing/2014/main" id="{AF34E750-2EE0-47A5-F576-4569A7FBBEE3}"/>
              </a:ext>
            </a:extLst>
          </p:cNvPr>
          <p:cNvGraphicFramePr>
            <a:graphicFrameLocks noGrp="1"/>
          </p:cNvGraphicFramePr>
          <p:nvPr/>
        </p:nvGraphicFramePr>
        <p:xfrm>
          <a:off x="955656" y="1668338"/>
          <a:ext cx="9989820" cy="2199640"/>
        </p:xfrm>
        <a:graphic>
          <a:graphicData uri="http://schemas.openxmlformats.org/drawingml/2006/table">
            <a:tbl>
              <a:tblPr firstRow="1" bandRow="1">
                <a:tableStyleId>{5C22544A-7EE6-4342-B048-85BDC9FD1C3A}</a:tableStyleId>
              </a:tblPr>
              <a:tblGrid>
                <a:gridCol w="3329940">
                  <a:extLst>
                    <a:ext uri="{9D8B030D-6E8A-4147-A177-3AD203B41FA5}">
                      <a16:colId xmlns:a16="http://schemas.microsoft.com/office/drawing/2014/main" val="460261750"/>
                    </a:ext>
                  </a:extLst>
                </a:gridCol>
                <a:gridCol w="3722370">
                  <a:extLst>
                    <a:ext uri="{9D8B030D-6E8A-4147-A177-3AD203B41FA5}">
                      <a16:colId xmlns:a16="http://schemas.microsoft.com/office/drawing/2014/main" val="4058669870"/>
                    </a:ext>
                  </a:extLst>
                </a:gridCol>
                <a:gridCol w="2937510">
                  <a:extLst>
                    <a:ext uri="{9D8B030D-6E8A-4147-A177-3AD203B41FA5}">
                      <a16:colId xmlns:a16="http://schemas.microsoft.com/office/drawing/2014/main" val="504233629"/>
                    </a:ext>
                  </a:extLst>
                </a:gridCol>
              </a:tblGrid>
              <a:tr h="370840">
                <a:tc>
                  <a:txBody>
                    <a:bodyPr/>
                    <a:lstStyle/>
                    <a:p>
                      <a:r>
                        <a:rPr lang="en-GB" dirty="0"/>
                        <a:t>Treatment arm</a:t>
                      </a:r>
                    </a:p>
                  </a:txBody>
                  <a:tcPr/>
                </a:tc>
                <a:tc>
                  <a:txBody>
                    <a:bodyPr/>
                    <a:lstStyle/>
                    <a:p>
                      <a:r>
                        <a:rPr lang="en-GB" dirty="0"/>
                        <a:t>Regimen</a:t>
                      </a:r>
                    </a:p>
                  </a:txBody>
                  <a:tcPr/>
                </a:tc>
                <a:tc>
                  <a:txBody>
                    <a:bodyPr/>
                    <a:lstStyle/>
                    <a:p>
                      <a:r>
                        <a:rPr lang="en-GB" dirty="0"/>
                        <a:t>Days</a:t>
                      </a:r>
                    </a:p>
                  </a:txBody>
                  <a:tcPr/>
                </a:tc>
                <a:extLst>
                  <a:ext uri="{0D108BD9-81ED-4DB2-BD59-A6C34878D82A}">
                    <a16:rowId xmlns:a16="http://schemas.microsoft.com/office/drawing/2014/main" val="8453347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effectLst/>
                          <a:uFill>
                            <a:solidFill>
                              <a:srgbClr val="000000"/>
                            </a:solidFill>
                          </a:uFill>
                          <a:latin typeface="Poppins" panose="00000500000000000000" pitchFamily="2" charset="0"/>
                          <a:ea typeface="+mn-ea"/>
                          <a:cs typeface="Poppins" panose="00000500000000000000" pitchFamily="2" charset="0"/>
                        </a:rPr>
                        <a:t>Control Group </a:t>
                      </a:r>
                      <a:r>
                        <a:rPr lang="en-GB" sz="1800" b="0" kern="1200" dirty="0">
                          <a:solidFill>
                            <a:schemeClr val="tx1"/>
                          </a:solidFill>
                          <a:effectLst/>
                          <a:uFill>
                            <a:solidFill>
                              <a:srgbClr val="000000"/>
                            </a:solidFill>
                          </a:uFill>
                          <a:latin typeface="Poppins" panose="00000500000000000000" pitchFamily="2" charset="0"/>
                          <a:ea typeface="+mn-ea"/>
                          <a:cs typeface="Poppins" panose="00000500000000000000" pitchFamily="2" charset="0"/>
                        </a:rPr>
                        <a:t>(n= 200)</a:t>
                      </a:r>
                    </a:p>
                  </a:txBody>
                  <a:tcPr/>
                </a:tc>
                <a:tc>
                  <a:txBody>
                    <a:bodyPr/>
                    <a:lstStyle/>
                    <a:p>
                      <a:r>
                        <a:rPr lang="en-GB" sz="1800" b="1" kern="1200" dirty="0">
                          <a:solidFill>
                            <a:schemeClr val="tx1"/>
                          </a:solidFill>
                          <a:effectLst/>
                          <a:uFill>
                            <a:solidFill>
                              <a:srgbClr val="000000"/>
                            </a:solidFill>
                          </a:uFill>
                          <a:latin typeface="Poppins" panose="00000500000000000000" pitchFamily="2" charset="0"/>
                          <a:ea typeface="+mn-ea"/>
                          <a:cs typeface="Poppins" panose="00000500000000000000" pitchFamily="2" charset="0"/>
                        </a:rPr>
                        <a:t>Artesunate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kern="1200" dirty="0">
                          <a:solidFill>
                            <a:schemeClr val="tx1"/>
                          </a:solidFill>
                          <a:effectLst/>
                          <a:uFill>
                            <a:solidFill>
                              <a:srgbClr val="000000"/>
                            </a:solidFill>
                          </a:uFill>
                          <a:latin typeface="Poppins" panose="00000500000000000000" pitchFamily="2" charset="0"/>
                          <a:ea typeface="+mn-ea"/>
                          <a:cs typeface="Poppins" panose="00000500000000000000" pitchFamily="2" charset="0"/>
                        </a:rPr>
                        <a:t>SP </a:t>
                      </a:r>
                      <a:r>
                        <a:rPr lang="en-GB" sz="1800" b="0" u="sng" kern="1200" dirty="0">
                          <a:solidFill>
                            <a:schemeClr val="tx1"/>
                          </a:solidFill>
                          <a:effectLst/>
                          <a:uFill>
                            <a:solidFill>
                              <a:srgbClr val="000000"/>
                            </a:solidFill>
                          </a:uFill>
                          <a:latin typeface="Poppins" panose="00000500000000000000" pitchFamily="2" charset="0"/>
                          <a:ea typeface="+mn-ea"/>
                          <a:cs typeface="Poppins" panose="00000500000000000000" pitchFamily="2" charset="0"/>
                        </a:rPr>
                        <a:t>placebo</a:t>
                      </a:r>
                    </a:p>
                    <a:p>
                      <a:endParaRPr lang="en-GB" sz="1800" b="0" kern="1200" dirty="0">
                        <a:solidFill>
                          <a:schemeClr val="tx1"/>
                        </a:solidFill>
                        <a:effectLst/>
                        <a:uFill>
                          <a:solidFill>
                            <a:srgbClr val="000000"/>
                          </a:solidFill>
                        </a:uFill>
                        <a:latin typeface="Poppins" panose="00000500000000000000" pitchFamily="2" charset="0"/>
                        <a:ea typeface="+mn-ea"/>
                        <a:cs typeface="Poppins" panose="000005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kern="1200" dirty="0">
                          <a:solidFill>
                            <a:schemeClr val="dk1"/>
                          </a:solidFill>
                          <a:effectLst/>
                          <a:latin typeface="Poppins" panose="00000500000000000000" pitchFamily="2" charset="0"/>
                          <a:ea typeface="Roboto" panose="02000000000000000000" pitchFamily="2" charset="0"/>
                          <a:cs typeface="Poppins" panose="00000500000000000000" pitchFamily="2" charset="0"/>
                        </a:rPr>
                        <a:t>7 days</a:t>
                      </a:r>
                    </a:p>
                    <a:p>
                      <a:r>
                        <a:rPr lang="en-GB" dirty="0">
                          <a:latin typeface="Poppins" panose="00000500000000000000" pitchFamily="2" charset="0"/>
                          <a:cs typeface="Poppins" panose="00000500000000000000" pitchFamily="2" charset="0"/>
                        </a:rPr>
                        <a:t>1 day</a:t>
                      </a:r>
                    </a:p>
                  </a:txBody>
                  <a:tcPr/>
                </a:tc>
                <a:extLst>
                  <a:ext uri="{0D108BD9-81ED-4DB2-BD59-A6C34878D82A}">
                    <a16:rowId xmlns:a16="http://schemas.microsoft.com/office/drawing/2014/main" val="17560467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effectLst/>
                          <a:uFill>
                            <a:solidFill>
                              <a:srgbClr val="000000"/>
                            </a:solidFill>
                          </a:uFill>
                          <a:latin typeface="Poppins" panose="00000500000000000000" pitchFamily="2" charset="0"/>
                          <a:cs typeface="Poppins" panose="00000500000000000000" pitchFamily="2" charset="0"/>
                        </a:rPr>
                        <a:t>SP Group </a:t>
                      </a:r>
                      <a:r>
                        <a:rPr lang="en-GB" sz="1800" b="0" dirty="0">
                          <a:solidFill>
                            <a:schemeClr val="tx1"/>
                          </a:solidFill>
                          <a:effectLst/>
                          <a:uFill>
                            <a:solidFill>
                              <a:srgbClr val="000000"/>
                            </a:solidFill>
                          </a:uFill>
                          <a:latin typeface="Poppins" panose="00000500000000000000" pitchFamily="2" charset="0"/>
                          <a:cs typeface="Poppins" panose="00000500000000000000" pitchFamily="2" charset="0"/>
                        </a:rPr>
                        <a:t>(n= 400)</a:t>
                      </a:r>
                    </a:p>
                    <a:p>
                      <a:endParaRPr lang="en-GB" dirty="0">
                        <a:solidFill>
                          <a:schemeClr val="tx1"/>
                        </a:solidFill>
                        <a:latin typeface="Poppins" panose="00000500000000000000" pitchFamily="2" charset="0"/>
                        <a:cs typeface="Poppins" panose="00000500000000000000" pitchFamily="2" charset="0"/>
                      </a:endParaRPr>
                    </a:p>
                  </a:txBody>
                  <a:tcPr/>
                </a:tc>
                <a:tc>
                  <a:txBody>
                    <a:bodyPr/>
                    <a:lstStyle/>
                    <a:p>
                      <a:r>
                        <a:rPr lang="en-GB" sz="1800" b="0" kern="1200" dirty="0">
                          <a:solidFill>
                            <a:schemeClr val="tx1"/>
                          </a:solidFill>
                          <a:effectLst/>
                          <a:uFill>
                            <a:solidFill>
                              <a:srgbClr val="000000"/>
                            </a:solidFill>
                          </a:uFill>
                          <a:latin typeface="Poppins" panose="00000500000000000000" pitchFamily="2" charset="0"/>
                          <a:ea typeface="+mn-ea"/>
                          <a:cs typeface="Poppins" panose="00000500000000000000" pitchFamily="2" charset="0"/>
                        </a:rPr>
                        <a:t>Artesunate </a:t>
                      </a:r>
                      <a:r>
                        <a:rPr lang="en-GB" sz="1800" b="0" u="sng" kern="1200" dirty="0">
                          <a:solidFill>
                            <a:schemeClr val="tx1"/>
                          </a:solidFill>
                          <a:effectLst/>
                          <a:uFill>
                            <a:solidFill>
                              <a:srgbClr val="000000"/>
                            </a:solidFill>
                          </a:uFill>
                          <a:latin typeface="Poppins" panose="00000500000000000000" pitchFamily="2" charset="0"/>
                          <a:ea typeface="+mn-ea"/>
                          <a:cs typeface="Poppins" panose="00000500000000000000" pitchFamily="2" charset="0"/>
                        </a:rPr>
                        <a:t>placebo</a:t>
                      </a:r>
                    </a:p>
                    <a:p>
                      <a:r>
                        <a:rPr lang="en-GB" sz="1800" b="1" u="none" kern="1200" dirty="0">
                          <a:solidFill>
                            <a:schemeClr val="tx1"/>
                          </a:solidFill>
                          <a:effectLst/>
                          <a:uFill>
                            <a:solidFill>
                              <a:srgbClr val="000000"/>
                            </a:solidFill>
                          </a:uFill>
                          <a:latin typeface="Poppins" panose="00000500000000000000" pitchFamily="2" charset="0"/>
                          <a:ea typeface="+mn-ea"/>
                          <a:cs typeface="Poppins" panose="00000500000000000000" pitchFamily="2" charset="0"/>
                        </a:rPr>
                        <a:t>SP</a:t>
                      </a:r>
                      <a:endParaRPr lang="en-GB" sz="1800" b="0" u="sng" kern="1200" dirty="0">
                        <a:solidFill>
                          <a:schemeClr val="tx1"/>
                        </a:solidFill>
                        <a:effectLst/>
                        <a:uFill>
                          <a:solidFill>
                            <a:srgbClr val="000000"/>
                          </a:solidFill>
                        </a:uFill>
                        <a:latin typeface="Poppins" panose="00000500000000000000" pitchFamily="2" charset="0"/>
                        <a:ea typeface="+mn-ea"/>
                        <a:cs typeface="Poppins" panose="00000500000000000000" pitchFamily="2" charset="0"/>
                      </a:endParaRPr>
                    </a:p>
                    <a:p>
                      <a:endParaRPr lang="en-GB" dirty="0">
                        <a:latin typeface="Poppins" panose="00000500000000000000" pitchFamily="2" charset="0"/>
                        <a:cs typeface="Poppins" panose="000005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kern="1200" dirty="0">
                          <a:solidFill>
                            <a:schemeClr val="dk1"/>
                          </a:solidFill>
                          <a:effectLst/>
                          <a:latin typeface="Poppins" panose="00000500000000000000" pitchFamily="2" charset="0"/>
                          <a:ea typeface="Roboto" panose="02000000000000000000" pitchFamily="2" charset="0"/>
                          <a:cs typeface="Poppins" panose="00000500000000000000" pitchFamily="2" charset="0"/>
                        </a:rPr>
                        <a:t>7 days</a:t>
                      </a:r>
                    </a:p>
                    <a:p>
                      <a:r>
                        <a:rPr lang="en-GB" dirty="0">
                          <a:latin typeface="Poppins" panose="00000500000000000000" pitchFamily="2" charset="0"/>
                          <a:cs typeface="Poppins" panose="00000500000000000000" pitchFamily="2" charset="0"/>
                        </a:rPr>
                        <a:t>1 day</a:t>
                      </a:r>
                    </a:p>
                    <a:p>
                      <a:endParaRPr lang="en-GB" dirty="0">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3565954259"/>
                  </a:ext>
                </a:extLst>
              </a:tr>
            </a:tbl>
          </a:graphicData>
        </a:graphic>
      </p:graphicFrame>
      <p:pic>
        <p:nvPicPr>
          <p:cNvPr id="7" name="Picture 6">
            <a:extLst>
              <a:ext uri="{FF2B5EF4-FFF2-40B4-BE49-F238E27FC236}">
                <a16:creationId xmlns:a16="http://schemas.microsoft.com/office/drawing/2014/main" id="{5556521C-A12E-B936-80EA-9A9A0E356380}"/>
              </a:ext>
            </a:extLst>
          </p:cNvPr>
          <p:cNvPicPr>
            <a:picLocks noChangeAspect="1"/>
          </p:cNvPicPr>
          <p:nvPr/>
        </p:nvPicPr>
        <p:blipFill>
          <a:blip r:embed="rId6"/>
          <a:stretch>
            <a:fillRect/>
          </a:stretch>
        </p:blipFill>
        <p:spPr>
          <a:xfrm>
            <a:off x="7651739" y="4297442"/>
            <a:ext cx="3140124" cy="2114484"/>
          </a:xfrm>
          <a:prstGeom prst="rect">
            <a:avLst/>
          </a:prstGeom>
          <a:ln>
            <a:solidFill>
              <a:schemeClr val="tx1"/>
            </a:solidFill>
          </a:ln>
        </p:spPr>
      </p:pic>
    </p:spTree>
    <p:extLst>
      <p:ext uri="{BB962C8B-B14F-4D97-AF65-F5344CB8AC3E}">
        <p14:creationId xmlns:p14="http://schemas.microsoft.com/office/powerpoint/2010/main" val="811685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59F29-11AD-3531-A92A-3D33340910E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E77D3C4E-E1BA-75C3-EBF4-7219274AB491}"/>
              </a:ext>
            </a:extLst>
          </p:cNvPr>
          <p:cNvSpPr>
            <a:spLocks noGrp="1"/>
          </p:cNvSpPr>
          <p:nvPr>
            <p:ph type="title"/>
          </p:nvPr>
        </p:nvSpPr>
        <p:spPr>
          <a:xfrm>
            <a:off x="564956" y="446074"/>
            <a:ext cx="10110663" cy="921437"/>
          </a:xfrm>
        </p:spPr>
        <p:txBody>
          <a:bodyPr>
            <a:normAutofit/>
          </a:bodyPr>
          <a:lstStyle/>
          <a:p>
            <a:r>
              <a:rPr lang="en-US" dirty="0">
                <a:latin typeface="Poppins"/>
                <a:cs typeface="Poppins"/>
              </a:rPr>
              <a:t>Acknowledgments</a:t>
            </a:r>
          </a:p>
        </p:txBody>
      </p:sp>
      <p:sp>
        <p:nvSpPr>
          <p:cNvPr id="3" name="Rectangle 2">
            <a:extLst>
              <a:ext uri="{FF2B5EF4-FFF2-40B4-BE49-F238E27FC236}">
                <a16:creationId xmlns:a16="http://schemas.microsoft.com/office/drawing/2014/main" id="{5D475BE0-445A-25B3-C64C-D22BCA40201D}"/>
              </a:ext>
            </a:extLst>
          </p:cNvPr>
          <p:cNvSpPr/>
          <p:nvPr/>
        </p:nvSpPr>
        <p:spPr>
          <a:xfrm>
            <a:off x="1309986" y="2749604"/>
            <a:ext cx="6290964" cy="813065"/>
          </a:xfrm>
          <a:prstGeom prst="rect">
            <a:avLst/>
          </a:prstGeom>
        </p:spPr>
        <p:txBody>
          <a:bodyPr lIns="91440" tIns="45720" rIns="91440" bIns="45720" anchor="ctr"/>
          <a:lstStyle/>
          <a:p>
            <a:endParaRPr lang="en-GB" sz="2000" dirty="0">
              <a:solidFill>
                <a:srgbClr val="F36E20">
                  <a:lumMod val="75000"/>
                </a:srgbClr>
              </a:solidFill>
              <a:latin typeface="+mj-lt"/>
              <a:ea typeface="Roboto"/>
              <a:sym typeface="Wingdings" panose="05000000000000000000" pitchFamily="2" charset="2"/>
            </a:endParaRPr>
          </a:p>
          <a:p>
            <a:pPr>
              <a:defRPr/>
            </a:pPr>
            <a:r>
              <a:rPr lang="en-GB" sz="2000" b="1" dirty="0">
                <a:solidFill>
                  <a:schemeClr val="accent1"/>
                </a:solidFill>
                <a:latin typeface="Poppins" panose="00000500000000000000" pitchFamily="2" charset="0"/>
                <a:cs typeface="Poppins" panose="00000500000000000000" pitchFamily="2" charset="0"/>
                <a:sym typeface="Wingdings" panose="05000000000000000000" pitchFamily="2" charset="2"/>
              </a:rPr>
              <a:t>FINISTECH</a:t>
            </a:r>
          </a:p>
          <a:p>
            <a:r>
              <a:rPr lang="en-GB" sz="2000" dirty="0">
                <a:latin typeface="Poppins" panose="00000500000000000000" pitchFamily="2" charset="0"/>
                <a:ea typeface="Roboto"/>
                <a:cs typeface="Poppins" panose="00000500000000000000" pitchFamily="2" charset="0"/>
                <a:sym typeface="Wingdings" panose="05000000000000000000" pitchFamily="2" charset="2"/>
              </a:rPr>
              <a:t>Wilfred Fon Mbacham</a:t>
            </a:r>
          </a:p>
          <a:p>
            <a:r>
              <a:rPr lang="en-GB" sz="2000" dirty="0">
                <a:latin typeface="Poppins" panose="00000500000000000000" pitchFamily="2" charset="0"/>
                <a:ea typeface="Roboto"/>
                <a:cs typeface="Poppins" panose="00000500000000000000" pitchFamily="2" charset="0"/>
                <a:sym typeface="Wingdings" panose="05000000000000000000" pitchFamily="2" charset="2"/>
              </a:rPr>
              <a:t>Innocent Ali</a:t>
            </a:r>
          </a:p>
          <a:p>
            <a:r>
              <a:rPr lang="en-GB" sz="2000" dirty="0">
                <a:latin typeface="Poppins" panose="00000500000000000000" pitchFamily="2" charset="0"/>
                <a:ea typeface="Roboto"/>
                <a:cs typeface="Poppins" panose="00000500000000000000" pitchFamily="2" charset="0"/>
                <a:sym typeface="Wingdings" panose="05000000000000000000" pitchFamily="2" charset="2"/>
              </a:rPr>
              <a:t>Akindeh Nji</a:t>
            </a:r>
          </a:p>
          <a:p>
            <a:r>
              <a:rPr lang="en-GB" sz="2000" dirty="0">
                <a:latin typeface="Poppins" panose="00000500000000000000" pitchFamily="2" charset="0"/>
                <a:ea typeface="Roboto"/>
                <a:cs typeface="Poppins" panose="00000500000000000000" pitchFamily="2" charset="0"/>
                <a:sym typeface="Wingdings" panose="05000000000000000000" pitchFamily="2" charset="2"/>
              </a:rPr>
              <a:t>Miriam Niba</a:t>
            </a:r>
          </a:p>
          <a:p>
            <a:r>
              <a:rPr lang="en-GB" sz="2000" dirty="0">
                <a:latin typeface="Poppins" panose="00000500000000000000" pitchFamily="2" charset="0"/>
                <a:ea typeface="Roboto"/>
                <a:cs typeface="Poppins" panose="00000500000000000000" pitchFamily="2" charset="0"/>
                <a:sym typeface="Wingdings" panose="05000000000000000000" pitchFamily="2" charset="2"/>
              </a:rPr>
              <a:t>Tah-</a:t>
            </a:r>
            <a:r>
              <a:rPr lang="en-GB" sz="2000" dirty="0" err="1">
                <a:latin typeface="Poppins" panose="00000500000000000000" pitchFamily="2" charset="0"/>
                <a:ea typeface="Roboto"/>
                <a:cs typeface="Poppins" panose="00000500000000000000" pitchFamily="2" charset="0"/>
                <a:sym typeface="Wingdings" panose="05000000000000000000" pitchFamily="2" charset="2"/>
              </a:rPr>
              <a:t>Monundeh</a:t>
            </a:r>
            <a:r>
              <a:rPr lang="en-GB" sz="2000" dirty="0">
                <a:latin typeface="Poppins" panose="00000500000000000000" pitchFamily="2" charset="0"/>
                <a:ea typeface="Roboto"/>
                <a:cs typeface="Poppins" panose="00000500000000000000" pitchFamily="2" charset="0"/>
                <a:sym typeface="Wingdings" panose="05000000000000000000" pitchFamily="2" charset="2"/>
              </a:rPr>
              <a:t> Mercy</a:t>
            </a:r>
          </a:p>
          <a:p>
            <a:r>
              <a:rPr lang="en-GB" sz="2000" dirty="0">
                <a:latin typeface="Poppins" panose="00000500000000000000" pitchFamily="2" charset="0"/>
                <a:ea typeface="Roboto"/>
                <a:cs typeface="Poppins" panose="00000500000000000000" pitchFamily="2" charset="0"/>
                <a:sym typeface="Wingdings" panose="05000000000000000000" pitchFamily="2" charset="2"/>
              </a:rPr>
              <a:t>Peter Thelma Niba</a:t>
            </a:r>
          </a:p>
          <a:p>
            <a:r>
              <a:rPr lang="en-GB" sz="2000" dirty="0">
                <a:latin typeface="Poppins" panose="00000500000000000000" pitchFamily="2" charset="0"/>
                <a:ea typeface="Roboto"/>
                <a:cs typeface="Poppins" panose="00000500000000000000" pitchFamily="2" charset="0"/>
                <a:sym typeface="Wingdings" panose="05000000000000000000" pitchFamily="2" charset="2"/>
              </a:rPr>
              <a:t>Albertine Lele</a:t>
            </a:r>
          </a:p>
          <a:p>
            <a:r>
              <a:rPr lang="en-GB" sz="2000" dirty="0" err="1">
                <a:latin typeface="Poppins" panose="00000500000000000000" pitchFamily="2" charset="0"/>
                <a:ea typeface="Roboto"/>
                <a:cs typeface="Poppins" panose="00000500000000000000" pitchFamily="2" charset="0"/>
                <a:sym typeface="Wingdings" panose="05000000000000000000" pitchFamily="2" charset="2"/>
              </a:rPr>
              <a:t>Asaah</a:t>
            </a:r>
            <a:r>
              <a:rPr lang="en-GB" sz="2000" dirty="0">
                <a:latin typeface="Poppins" panose="00000500000000000000" pitchFamily="2" charset="0"/>
                <a:ea typeface="Roboto"/>
                <a:cs typeface="Poppins" panose="00000500000000000000" pitchFamily="2" charset="0"/>
                <a:sym typeface="Wingdings" panose="05000000000000000000" pitchFamily="2" charset="2"/>
              </a:rPr>
              <a:t> Fry Yvan</a:t>
            </a:r>
          </a:p>
          <a:p>
            <a:r>
              <a:rPr lang="en-GB" sz="2000" dirty="0" err="1">
                <a:latin typeface="Poppins" panose="00000500000000000000" pitchFamily="2" charset="0"/>
                <a:ea typeface="Roboto"/>
                <a:cs typeface="Poppins" panose="00000500000000000000" pitchFamily="2" charset="0"/>
                <a:sym typeface="Wingdings" panose="05000000000000000000" pitchFamily="2" charset="2"/>
              </a:rPr>
              <a:t>Ngope</a:t>
            </a:r>
            <a:r>
              <a:rPr lang="en-GB" sz="2000" dirty="0">
                <a:latin typeface="Poppins" panose="00000500000000000000" pitchFamily="2" charset="0"/>
                <a:ea typeface="Roboto"/>
                <a:cs typeface="Poppins" panose="00000500000000000000" pitchFamily="2" charset="0"/>
                <a:sym typeface="Wingdings" panose="05000000000000000000" pitchFamily="2" charset="2"/>
              </a:rPr>
              <a:t> Claude Ericka</a:t>
            </a:r>
          </a:p>
          <a:p>
            <a:endParaRPr lang="en-GB" sz="2000" dirty="0">
              <a:latin typeface="Poppins" panose="00000500000000000000" pitchFamily="2" charset="0"/>
              <a:ea typeface="Roboto"/>
              <a:cs typeface="Poppins" panose="00000500000000000000" pitchFamily="2" charset="0"/>
              <a:sym typeface="Wingdings" panose="05000000000000000000" pitchFamily="2" charset="2"/>
            </a:endParaRPr>
          </a:p>
        </p:txBody>
      </p:sp>
      <p:sp>
        <p:nvSpPr>
          <p:cNvPr id="6" name="Rectangle 5">
            <a:extLst>
              <a:ext uri="{FF2B5EF4-FFF2-40B4-BE49-F238E27FC236}">
                <a16:creationId xmlns:a16="http://schemas.microsoft.com/office/drawing/2014/main" id="{02099EAC-5CB3-8364-8928-848E58DADA31}"/>
              </a:ext>
            </a:extLst>
          </p:cNvPr>
          <p:cNvSpPr/>
          <p:nvPr/>
        </p:nvSpPr>
        <p:spPr>
          <a:xfrm>
            <a:off x="5188566" y="2967892"/>
            <a:ext cx="6290964" cy="813065"/>
          </a:xfrm>
          <a:prstGeom prst="rect">
            <a:avLst/>
          </a:prstGeom>
        </p:spPr>
        <p:txBody>
          <a:bodyPr lIns="91440" tIns="45720" rIns="91440" bIns="45720" anchor="ctr"/>
          <a:lstStyle/>
          <a:p>
            <a:pPr>
              <a:defRPr/>
            </a:pPr>
            <a:r>
              <a:rPr lang="en-GB" sz="2000" b="1" dirty="0">
                <a:solidFill>
                  <a:schemeClr val="accent1"/>
                </a:solidFill>
                <a:latin typeface="Poppins" panose="00000500000000000000" pitchFamily="2" charset="0"/>
                <a:cs typeface="Poppins" panose="00000500000000000000" pitchFamily="2" charset="0"/>
                <a:sym typeface="Wingdings" panose="05000000000000000000" pitchFamily="2" charset="2"/>
              </a:rPr>
              <a:t>London School of Hygiene &amp; Tropical Medicine</a:t>
            </a:r>
          </a:p>
          <a:p>
            <a:pPr>
              <a:defRPr/>
            </a:pPr>
            <a:r>
              <a:rPr lang="en-GB" sz="2000" dirty="0">
                <a:latin typeface="Poppins" panose="00000500000000000000" pitchFamily="2" charset="0"/>
                <a:cs typeface="Poppins" panose="00000500000000000000" pitchFamily="2" charset="0"/>
              </a:rPr>
              <a:t>Rosario Martinez‑Vega</a:t>
            </a:r>
          </a:p>
          <a:p>
            <a:pPr>
              <a:defRPr/>
            </a:pPr>
            <a:r>
              <a:rPr lang="en-GB" sz="2000" dirty="0">
                <a:latin typeface="Poppins" panose="00000500000000000000" pitchFamily="2" charset="0"/>
                <a:cs typeface="Poppins" panose="00000500000000000000" pitchFamily="2" charset="0"/>
              </a:rPr>
              <a:t>Andria Mousa</a:t>
            </a:r>
          </a:p>
          <a:p>
            <a:pPr>
              <a:defRPr/>
            </a:pPr>
            <a:r>
              <a:rPr lang="en-GB" sz="2000" dirty="0">
                <a:latin typeface="Poppins" panose="00000500000000000000" pitchFamily="2" charset="0"/>
                <a:cs typeface="Poppins" panose="00000500000000000000" pitchFamily="2" charset="0"/>
              </a:rPr>
              <a:t>Khalid B. Beshir</a:t>
            </a:r>
          </a:p>
          <a:p>
            <a:pPr>
              <a:defRPr/>
            </a:pPr>
            <a:r>
              <a:rPr lang="en-GB" sz="2000" dirty="0">
                <a:latin typeface="Poppins" panose="00000500000000000000" pitchFamily="2" charset="0"/>
                <a:cs typeface="Poppins" panose="00000500000000000000" pitchFamily="2" charset="0"/>
              </a:rPr>
              <a:t>Ana Chopo‑Pizarro</a:t>
            </a:r>
          </a:p>
          <a:p>
            <a:pPr>
              <a:defRPr/>
            </a:pPr>
            <a:r>
              <a:rPr lang="en-GB" sz="2000" dirty="0">
                <a:latin typeface="Poppins" panose="00000500000000000000" pitchFamily="2" charset="0"/>
                <a:cs typeface="Poppins" panose="00000500000000000000" pitchFamily="2" charset="0"/>
              </a:rPr>
              <a:t>Roland Gosling</a:t>
            </a:r>
          </a:p>
          <a:p>
            <a:pPr>
              <a:defRPr/>
            </a:pPr>
            <a:r>
              <a:rPr lang="en-GB" sz="2000" dirty="0">
                <a:latin typeface="Poppins" panose="00000500000000000000" pitchFamily="2" charset="0"/>
                <a:cs typeface="Poppins" panose="00000500000000000000" pitchFamily="2" charset="0"/>
              </a:rPr>
              <a:t>Cally Roper</a:t>
            </a:r>
          </a:p>
          <a:p>
            <a:pPr>
              <a:defRPr/>
            </a:pPr>
            <a:r>
              <a:rPr lang="en-GB" sz="2000" dirty="0">
                <a:latin typeface="Poppins" panose="00000500000000000000" pitchFamily="2" charset="0"/>
                <a:cs typeface="Poppins" panose="00000500000000000000" pitchFamily="2" charset="0"/>
              </a:rPr>
              <a:t>Colin Sutherland</a:t>
            </a:r>
          </a:p>
          <a:p>
            <a:pPr>
              <a:defRPr/>
            </a:pPr>
            <a:r>
              <a:rPr lang="en-GB" sz="2000" dirty="0">
                <a:latin typeface="Poppins" panose="00000500000000000000" pitchFamily="2" charset="0"/>
                <a:cs typeface="Poppins" panose="00000500000000000000" pitchFamily="2" charset="0"/>
              </a:rPr>
              <a:t>R. Matthew Chico</a:t>
            </a:r>
          </a:p>
          <a:p>
            <a:pPr>
              <a:defRPr/>
            </a:pPr>
            <a:endParaRPr lang="en-GB" sz="2000" dirty="0">
              <a:latin typeface="Poppins" panose="00000500000000000000" pitchFamily="2" charset="0"/>
              <a:cs typeface="Poppins" panose="00000500000000000000" pitchFamily="2" charset="0"/>
            </a:endParaRPr>
          </a:p>
          <a:p>
            <a:r>
              <a:rPr lang="en-GB" sz="2000" dirty="0">
                <a:solidFill>
                  <a:srgbClr val="F36E20">
                    <a:lumMod val="75000"/>
                  </a:srgbClr>
                </a:solidFill>
                <a:latin typeface="+mj-lt"/>
                <a:ea typeface="Roboto"/>
                <a:sym typeface="Wingdings" panose="05000000000000000000" pitchFamily="2" charset="2"/>
              </a:rPr>
              <a:t> </a:t>
            </a:r>
            <a:endParaRPr lang="en-GB" sz="2000" dirty="0">
              <a:latin typeface="+mj-lt"/>
            </a:endParaRPr>
          </a:p>
        </p:txBody>
      </p:sp>
      <p:sp>
        <p:nvSpPr>
          <p:cNvPr id="7" name="Rectangle 6">
            <a:extLst>
              <a:ext uri="{FF2B5EF4-FFF2-40B4-BE49-F238E27FC236}">
                <a16:creationId xmlns:a16="http://schemas.microsoft.com/office/drawing/2014/main" id="{9B27D84B-0716-406A-E51A-C3812A073B08}"/>
              </a:ext>
            </a:extLst>
          </p:cNvPr>
          <p:cNvSpPr/>
          <p:nvPr/>
        </p:nvSpPr>
        <p:spPr>
          <a:xfrm>
            <a:off x="5188566" y="5083040"/>
            <a:ext cx="6290964" cy="813065"/>
          </a:xfrm>
          <a:prstGeom prst="rect">
            <a:avLst/>
          </a:prstGeom>
        </p:spPr>
        <p:txBody>
          <a:bodyPr lIns="91440" tIns="45720" rIns="91440" bIns="45720" anchor="ctr"/>
          <a:lstStyle/>
          <a:p>
            <a:endParaRPr lang="en-GB" sz="2000" dirty="0">
              <a:latin typeface="Poppins" panose="00000500000000000000" pitchFamily="2" charset="0"/>
              <a:ea typeface="Roboto"/>
              <a:cs typeface="Poppins" panose="00000500000000000000" pitchFamily="2" charset="0"/>
              <a:sym typeface="Wingdings" panose="05000000000000000000" pitchFamily="2" charset="2"/>
            </a:endParaRPr>
          </a:p>
          <a:p>
            <a:r>
              <a:rPr lang="en-GB" sz="2000" b="1" dirty="0">
                <a:solidFill>
                  <a:schemeClr val="accent1"/>
                </a:solidFill>
                <a:latin typeface="Poppins" panose="00000500000000000000" pitchFamily="2" charset="0"/>
                <a:ea typeface="Roboto"/>
                <a:cs typeface="Poppins" panose="00000500000000000000" pitchFamily="2" charset="0"/>
                <a:sym typeface="Wingdings" panose="05000000000000000000" pitchFamily="2" charset="2"/>
              </a:rPr>
              <a:t>University of Copenhagen</a:t>
            </a:r>
          </a:p>
          <a:p>
            <a:r>
              <a:rPr lang="en-GB" sz="2000" dirty="0">
                <a:latin typeface="Poppins" panose="00000500000000000000" pitchFamily="2" charset="0"/>
                <a:ea typeface="Roboto"/>
                <a:cs typeface="Poppins" panose="00000500000000000000" pitchFamily="2" charset="0"/>
                <a:sym typeface="Wingdings" panose="05000000000000000000" pitchFamily="2" charset="2"/>
              </a:rPr>
              <a:t>Helle Hansson</a:t>
            </a:r>
          </a:p>
          <a:p>
            <a:r>
              <a:rPr lang="en-GB" sz="2000" dirty="0">
                <a:latin typeface="Poppins" panose="00000500000000000000" pitchFamily="2" charset="0"/>
                <a:ea typeface="Roboto"/>
                <a:cs typeface="Poppins" panose="00000500000000000000" pitchFamily="2" charset="0"/>
                <a:sym typeface="Wingdings" panose="05000000000000000000" pitchFamily="2" charset="2"/>
              </a:rPr>
              <a:t>Emma Filtenborg Hocke</a:t>
            </a:r>
          </a:p>
          <a:p>
            <a:r>
              <a:rPr lang="en-GB" sz="2000" dirty="0">
                <a:latin typeface="Poppins" panose="00000500000000000000" pitchFamily="2" charset="0"/>
                <a:ea typeface="Roboto"/>
                <a:cs typeface="Poppins" panose="00000500000000000000" pitchFamily="2" charset="0"/>
                <a:sym typeface="Wingdings" panose="05000000000000000000" pitchFamily="2" charset="2"/>
              </a:rPr>
              <a:t>Michael Alifrangis</a:t>
            </a:r>
          </a:p>
          <a:p>
            <a:endParaRPr lang="en-GB" sz="2000" dirty="0">
              <a:latin typeface="Poppins" panose="00000500000000000000" pitchFamily="2" charset="0"/>
              <a:ea typeface="Roboto"/>
              <a:cs typeface="Poppins" panose="00000500000000000000" pitchFamily="2" charset="0"/>
              <a:sym typeface="Wingdings" panose="05000000000000000000" pitchFamily="2" charset="2"/>
            </a:endParaRPr>
          </a:p>
          <a:p>
            <a:r>
              <a:rPr lang="en-GB" sz="2000" dirty="0">
                <a:solidFill>
                  <a:srgbClr val="F36E20">
                    <a:lumMod val="75000"/>
                  </a:srgbClr>
                </a:solidFill>
                <a:latin typeface="+mj-lt"/>
                <a:ea typeface="Roboto"/>
                <a:sym typeface="Wingdings" panose="05000000000000000000" pitchFamily="2" charset="2"/>
              </a:rPr>
              <a:t> </a:t>
            </a:r>
            <a:endParaRPr lang="en-GB" sz="2000" dirty="0">
              <a:latin typeface="+mj-lt"/>
            </a:endParaRPr>
          </a:p>
        </p:txBody>
      </p:sp>
    </p:spTree>
    <p:extLst>
      <p:ext uri="{BB962C8B-B14F-4D97-AF65-F5344CB8AC3E}">
        <p14:creationId xmlns:p14="http://schemas.microsoft.com/office/powerpoint/2010/main" val="4139840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lnSpcReduction="10000"/>
          </a:bodyPr>
          <a:lstStyle/>
          <a:p>
            <a:r>
              <a:rPr lang="en-GB" b="1"/>
              <a:t>Anna Yoko Burkhard and </a:t>
            </a:r>
            <a:r>
              <a:rPr lang="en-GB" b="1">
                <a:solidFill>
                  <a:schemeClr val="tx1"/>
                </a:solidFill>
              </a:rPr>
              <a:t>Ruth Kigozi</a:t>
            </a:r>
          </a:p>
        </p:txBody>
      </p:sp>
      <p:sp>
        <p:nvSpPr>
          <p:cNvPr id="2" name="Title 1"/>
          <p:cNvSpPr>
            <a:spLocks noGrp="1"/>
          </p:cNvSpPr>
          <p:nvPr>
            <p:ph type="title"/>
          </p:nvPr>
        </p:nvSpPr>
        <p:spPr>
          <a:xfrm>
            <a:off x="89327" y="3512503"/>
            <a:ext cx="12238264" cy="590931"/>
          </a:xfrm>
        </p:spPr>
        <p:txBody>
          <a:bodyPr>
            <a:normAutofit fontScale="90000"/>
          </a:bodyPr>
          <a:lstStyle/>
          <a:p>
            <a:r>
              <a:rPr lang="en-GB" b="1">
                <a:latin typeface="+mn-lt"/>
              </a:rPr>
              <a:t>From Signal to Action: Building </a:t>
            </a:r>
            <a:r>
              <a:rPr lang="en-GB"/>
              <a:t>S</a:t>
            </a:r>
            <a:r>
              <a:rPr lang="en-GB" b="1">
                <a:latin typeface="+mn-lt"/>
              </a:rPr>
              <a:t>ustainable Systems for Routine Malaria Chemoprevention Resistance Surveillance and Response </a:t>
            </a:r>
          </a:p>
        </p:txBody>
      </p:sp>
      <p:sp>
        <p:nvSpPr>
          <p:cNvPr id="5" name="Text Placeholder 4"/>
          <p:cNvSpPr>
            <a:spLocks noGrp="1"/>
          </p:cNvSpPr>
          <p:nvPr>
            <p:ph type="body" sz="quarter" idx="10"/>
          </p:nvPr>
        </p:nvSpPr>
        <p:spPr/>
        <p:txBody>
          <a:bodyPr/>
          <a:lstStyle/>
          <a:p>
            <a:r>
              <a:rPr lang="en-GB" b="1"/>
              <a:t>February 26</a:t>
            </a:r>
            <a:r>
              <a:rPr lang="en-GB" b="1" baseline="30000"/>
              <a:t>th</a:t>
            </a:r>
            <a:r>
              <a:rPr lang="en-GB" b="1"/>
              <a:t> 2026  SMC Alliance Research </a:t>
            </a:r>
            <a:r>
              <a:rPr lang="en-GB" b="1" err="1"/>
              <a:t>Subg</a:t>
            </a:r>
            <a:r>
              <a:rPr lang="en-GB" b="1"/>
              <a:t>roup Meeting</a:t>
            </a:r>
            <a:endParaRPr lang="en-GB" b="1">
              <a:ea typeface="Calibri"/>
              <a:cs typeface="Calibri"/>
            </a:endParaRPr>
          </a:p>
        </p:txBody>
      </p:sp>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rcRect/>
          <a:stretch/>
        </p:blipFill>
        <p:spPr bwMode="auto">
          <a:xfrm>
            <a:off x="678180" y="601345"/>
            <a:ext cx="280384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45240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454A8-2703-B481-51DB-CDF34AFA0D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260804-D866-39CC-4DD2-8066DE12F36F}"/>
              </a:ext>
            </a:extLst>
          </p:cNvPr>
          <p:cNvSpPr>
            <a:spLocks noGrp="1"/>
          </p:cNvSpPr>
          <p:nvPr>
            <p:ph type="title"/>
          </p:nvPr>
        </p:nvSpPr>
        <p:spPr>
          <a:xfrm>
            <a:off x="724114" y="5497723"/>
            <a:ext cx="11188486" cy="978729"/>
          </a:xfrm>
        </p:spPr>
        <p:txBody>
          <a:bodyPr>
            <a:noAutofit/>
          </a:bodyPr>
          <a:lstStyle/>
          <a:p>
            <a:r>
              <a:rPr lang="en-US" sz="3200">
                <a:solidFill>
                  <a:schemeClr val="tx1"/>
                </a:solidFill>
              </a:rPr>
              <a:t>CPES and RM Studies at Malaria Consortium</a:t>
            </a:r>
          </a:p>
        </p:txBody>
      </p:sp>
      <p:pic>
        <p:nvPicPr>
          <p:cNvPr id="4" name="Picture Placeholder 3">
            <a:extLst>
              <a:ext uri="{FF2B5EF4-FFF2-40B4-BE49-F238E27FC236}">
                <a16:creationId xmlns:a16="http://schemas.microsoft.com/office/drawing/2014/main" id="{52B60305-0147-A586-049D-16CDBEA4D07B}"/>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30042" b="5724"/>
          <a:stretch>
            <a:fillRect/>
          </a:stretch>
        </p:blipFill>
        <p:spPr>
          <a:xfrm>
            <a:off x="0" y="-1"/>
            <a:ext cx="12192000" cy="5225143"/>
          </a:xfrm>
        </p:spPr>
      </p:pic>
      <p:pic>
        <p:nvPicPr>
          <p:cNvPr id="5" name="Picture 6">
            <a:extLst>
              <a:ext uri="{FF2B5EF4-FFF2-40B4-BE49-F238E27FC236}">
                <a16:creationId xmlns:a16="http://schemas.microsoft.com/office/drawing/2014/main" id="{206168F9-0FAD-358A-44EC-6DB87FDBA5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678180" y="601345"/>
            <a:ext cx="280384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884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7E37D-4B66-095A-76F5-382DE0080F1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33A237-8980-66A3-F4AE-CA90426022BB}"/>
              </a:ext>
            </a:extLst>
          </p:cNvPr>
          <p:cNvSpPr>
            <a:spLocks noGrp="1"/>
          </p:cNvSpPr>
          <p:nvPr>
            <p:ph idx="4294967295"/>
          </p:nvPr>
        </p:nvSpPr>
        <p:spPr>
          <a:xfrm>
            <a:off x="615492" y="1663197"/>
            <a:ext cx="6064443" cy="5020019"/>
          </a:xfrm>
        </p:spPr>
        <p:txBody>
          <a:bodyPr vert="horz" lIns="91440" tIns="45720" rIns="91440" bIns="45720" rtlCol="0" anchor="t">
            <a:normAutofit lnSpcReduction="10000"/>
          </a:bodyPr>
          <a:lstStyle/>
          <a:p>
            <a:r>
              <a:rPr lang="en-GB"/>
              <a:t>Malaria Consortium has conducted several  Chemoprevention Efficacy Studies (CPES) and Resistance Marker (RM) monitoring in 5 countries across Africa</a:t>
            </a:r>
          </a:p>
          <a:p>
            <a:pPr lvl="1"/>
            <a:r>
              <a:rPr lang="en-GB"/>
              <a:t>Mozambique, Uganda, South Sudan, Nigeria and Burkina Faso</a:t>
            </a:r>
            <a:endParaRPr lang="en-GB">
              <a:ea typeface="Calibri"/>
              <a:cs typeface="Calibri"/>
            </a:endParaRPr>
          </a:p>
          <a:p>
            <a:endParaRPr lang="en-GB"/>
          </a:p>
          <a:p>
            <a:r>
              <a:rPr lang="en-GB"/>
              <a:t>WHO CPES protocol and guidelines</a:t>
            </a:r>
          </a:p>
          <a:p>
            <a:endParaRPr lang="en-GB"/>
          </a:p>
          <a:p>
            <a:r>
              <a:rPr lang="en-GB"/>
              <a:t>Partnership with MoH, NMPs and Academic Institutions </a:t>
            </a:r>
          </a:p>
          <a:p>
            <a:pPr marL="0" indent="0">
              <a:buNone/>
            </a:pPr>
            <a:endParaRPr lang="en-GB"/>
          </a:p>
          <a:p>
            <a:endParaRPr lang="en-GB"/>
          </a:p>
          <a:p>
            <a:endParaRPr lang="en-GB" i="1"/>
          </a:p>
          <a:p>
            <a:pPr lvl="1"/>
            <a:endParaRPr lang="en-GB"/>
          </a:p>
        </p:txBody>
      </p:sp>
      <p:sp>
        <p:nvSpPr>
          <p:cNvPr id="3" name="Title 2">
            <a:extLst>
              <a:ext uri="{FF2B5EF4-FFF2-40B4-BE49-F238E27FC236}">
                <a16:creationId xmlns:a16="http://schemas.microsoft.com/office/drawing/2014/main" id="{2014C4E4-CBA7-6E4F-8AE2-4D9DCC044B00}"/>
              </a:ext>
            </a:extLst>
          </p:cNvPr>
          <p:cNvSpPr>
            <a:spLocks noGrp="1"/>
          </p:cNvSpPr>
          <p:nvPr>
            <p:ph type="title"/>
          </p:nvPr>
        </p:nvSpPr>
        <p:spPr>
          <a:xfrm>
            <a:off x="615492" y="792000"/>
            <a:ext cx="5808168" cy="535531"/>
          </a:xfrm>
        </p:spPr>
        <p:txBody>
          <a:bodyPr>
            <a:normAutofit fontScale="90000"/>
          </a:bodyPr>
          <a:lstStyle/>
          <a:p>
            <a:r>
              <a:rPr lang="en-GB"/>
              <a:t>CPES and RM Studies </a:t>
            </a:r>
          </a:p>
        </p:txBody>
      </p:sp>
      <p:sp>
        <p:nvSpPr>
          <p:cNvPr id="6" name="Picture Placeholder 5">
            <a:extLst>
              <a:ext uri="{FF2B5EF4-FFF2-40B4-BE49-F238E27FC236}">
                <a16:creationId xmlns:a16="http://schemas.microsoft.com/office/drawing/2014/main" id="{80B59291-952C-6DE5-B85F-E70137CA4FFD}"/>
              </a:ext>
            </a:extLst>
          </p:cNvPr>
          <p:cNvSpPr>
            <a:spLocks noGrp="1"/>
          </p:cNvSpPr>
          <p:nvPr>
            <p:ph type="pic" sz="quarter" idx="10"/>
          </p:nvPr>
        </p:nvSpPr>
        <p:spPr/>
        <p:txBody>
          <a:bodyPr/>
          <a:lstStyle/>
          <a:p>
            <a:endParaRPr lang="en-US"/>
          </a:p>
        </p:txBody>
      </p:sp>
      <p:pic>
        <p:nvPicPr>
          <p:cNvPr id="7" name="Picture Placeholder 4">
            <a:extLst>
              <a:ext uri="{FF2B5EF4-FFF2-40B4-BE49-F238E27FC236}">
                <a16:creationId xmlns:a16="http://schemas.microsoft.com/office/drawing/2014/main" id="{1BAB62EA-F65C-1F39-923C-435A887C1DA1}"/>
              </a:ext>
            </a:extLst>
          </p:cNvPr>
          <p:cNvPicPr>
            <a:picLocks noChangeAspect="1"/>
          </p:cNvPicPr>
          <p:nvPr/>
        </p:nvPicPr>
        <p:blipFill>
          <a:blip r:embed="rId2" cstate="print">
            <a:extLst>
              <a:ext uri="{28A0092B-C50C-407E-A947-70E740481C1C}">
                <a14:useLocalDpi xmlns:a14="http://schemas.microsoft.com/office/drawing/2010/main" val="0"/>
              </a:ext>
            </a:extLst>
          </a:blip>
          <a:srcRect l="24025" r="35427"/>
          <a:stretch>
            <a:fillRect/>
          </a:stretch>
        </p:blipFill>
        <p:spPr>
          <a:xfrm>
            <a:off x="7222128" y="0"/>
            <a:ext cx="4945380" cy="6858000"/>
          </a:xfrm>
          <a:prstGeom prst="rect">
            <a:avLst/>
          </a:prstGeom>
        </p:spPr>
      </p:pic>
    </p:spTree>
    <p:extLst>
      <p:ext uri="{BB962C8B-B14F-4D97-AF65-F5344CB8AC3E}">
        <p14:creationId xmlns:p14="http://schemas.microsoft.com/office/powerpoint/2010/main" val="1231435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65FA0-0980-3D84-A2C3-F005AF6D04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F476E4-64E6-04D8-3C5E-FE3803EBC6FB}"/>
              </a:ext>
            </a:extLst>
          </p:cNvPr>
          <p:cNvSpPr>
            <a:spLocks noGrp="1"/>
          </p:cNvSpPr>
          <p:nvPr>
            <p:ph type="title"/>
          </p:nvPr>
        </p:nvSpPr>
        <p:spPr>
          <a:xfrm>
            <a:off x="724114" y="5497723"/>
            <a:ext cx="11188486" cy="978729"/>
          </a:xfrm>
        </p:spPr>
        <p:txBody>
          <a:bodyPr>
            <a:noAutofit/>
          </a:bodyPr>
          <a:lstStyle/>
          <a:p>
            <a:r>
              <a:rPr lang="en-US" sz="3200">
                <a:solidFill>
                  <a:schemeClr val="tx1"/>
                </a:solidFill>
              </a:rPr>
              <a:t>Drug Resistance Markers </a:t>
            </a:r>
          </a:p>
        </p:txBody>
      </p:sp>
      <p:pic>
        <p:nvPicPr>
          <p:cNvPr id="4" name="Picture Placeholder 3">
            <a:extLst>
              <a:ext uri="{FF2B5EF4-FFF2-40B4-BE49-F238E27FC236}">
                <a16:creationId xmlns:a16="http://schemas.microsoft.com/office/drawing/2014/main" id="{49DD9D8D-5F2E-7FAE-ACC3-F6C8CA55508B}"/>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30042" b="5724"/>
          <a:stretch>
            <a:fillRect/>
          </a:stretch>
        </p:blipFill>
        <p:spPr>
          <a:xfrm>
            <a:off x="0" y="-1"/>
            <a:ext cx="12192000" cy="5225143"/>
          </a:xfrm>
        </p:spPr>
      </p:pic>
      <p:pic>
        <p:nvPicPr>
          <p:cNvPr id="5" name="Picture 6">
            <a:extLst>
              <a:ext uri="{FF2B5EF4-FFF2-40B4-BE49-F238E27FC236}">
                <a16:creationId xmlns:a16="http://schemas.microsoft.com/office/drawing/2014/main" id="{F0E6C47E-5CF2-8C0F-4362-80908759A77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678180" y="601345"/>
            <a:ext cx="280384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892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2EBD6-24B0-59DC-C24C-257B9836472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304E92-1D4A-6950-D68B-C2167779B831}"/>
              </a:ext>
            </a:extLst>
          </p:cNvPr>
          <p:cNvSpPr>
            <a:spLocks noGrp="1"/>
          </p:cNvSpPr>
          <p:nvPr>
            <p:ph idx="4294967295"/>
          </p:nvPr>
        </p:nvSpPr>
        <p:spPr>
          <a:xfrm>
            <a:off x="301723" y="1450807"/>
            <a:ext cx="6824935" cy="5218934"/>
          </a:xfrm>
        </p:spPr>
        <p:txBody>
          <a:bodyPr vert="horz" lIns="91440" tIns="45720" rIns="91440" bIns="45720" rtlCol="0" anchor="t">
            <a:noAutofit/>
          </a:bodyPr>
          <a:lstStyle/>
          <a:p>
            <a:pPr marL="0" indent="0">
              <a:buNone/>
            </a:pPr>
            <a:r>
              <a:rPr lang="en-GB" sz="1550" b="1"/>
              <a:t>Today's presentation will focus on four main genes of interest</a:t>
            </a:r>
            <a:endParaRPr lang="en-GB" sz="1550" b="1">
              <a:ea typeface="Calibri"/>
              <a:cs typeface="Calibri"/>
            </a:endParaRPr>
          </a:p>
          <a:p>
            <a:pPr marL="0" indent="0">
              <a:buNone/>
            </a:pPr>
            <a:r>
              <a:rPr lang="en-GB" sz="1550" b="1"/>
              <a:t>DHPS</a:t>
            </a:r>
            <a:r>
              <a:rPr lang="en-GB" sz="1550"/>
              <a:t> </a:t>
            </a:r>
            <a:endParaRPr lang="en-GB" sz="1550">
              <a:ea typeface="Calibri"/>
              <a:cs typeface="Calibri"/>
            </a:endParaRPr>
          </a:p>
          <a:p>
            <a:pPr lvl="1"/>
            <a:r>
              <a:rPr lang="en-GB" sz="1550"/>
              <a:t>Dihydropteroate synthase gene</a:t>
            </a:r>
            <a:endParaRPr lang="en-GB" sz="1550">
              <a:ea typeface="Calibri"/>
              <a:cs typeface="Calibri"/>
            </a:endParaRPr>
          </a:p>
          <a:p>
            <a:pPr lvl="1"/>
            <a:r>
              <a:rPr lang="en-GB" sz="1550"/>
              <a:t>Confers </a:t>
            </a:r>
            <a:r>
              <a:rPr lang="en-GB" sz="1550" err="1"/>
              <a:t>Sulfadoxine</a:t>
            </a:r>
            <a:r>
              <a:rPr lang="en-GB" sz="1550"/>
              <a:t> resistance</a:t>
            </a:r>
            <a:endParaRPr lang="en-GB" sz="1550">
              <a:ea typeface="Calibri"/>
              <a:cs typeface="Calibri"/>
            </a:endParaRPr>
          </a:p>
          <a:p>
            <a:pPr marL="0" indent="0">
              <a:buNone/>
            </a:pPr>
            <a:r>
              <a:rPr lang="en-GB" sz="1550" b="1"/>
              <a:t>DHFR</a:t>
            </a:r>
            <a:endParaRPr lang="en-GB" sz="1550" b="1">
              <a:ea typeface="Calibri"/>
              <a:cs typeface="Calibri"/>
            </a:endParaRPr>
          </a:p>
          <a:p>
            <a:pPr lvl="1"/>
            <a:r>
              <a:rPr lang="en-GB" sz="1550"/>
              <a:t>Dihydrofolate reductase gene</a:t>
            </a:r>
            <a:endParaRPr lang="en-GB" sz="1550">
              <a:ea typeface="Calibri"/>
              <a:cs typeface="Calibri"/>
            </a:endParaRPr>
          </a:p>
          <a:p>
            <a:pPr lvl="1"/>
            <a:r>
              <a:rPr lang="en-GB" sz="1550"/>
              <a:t>Confers Pyrimethamine resistance</a:t>
            </a:r>
            <a:endParaRPr lang="en-GB" sz="1550">
              <a:ea typeface="Calibri"/>
              <a:cs typeface="Calibri"/>
            </a:endParaRPr>
          </a:p>
          <a:p>
            <a:pPr marL="0" indent="0">
              <a:buNone/>
            </a:pPr>
            <a:r>
              <a:rPr lang="en-GB" sz="1550" b="1"/>
              <a:t>CRT</a:t>
            </a:r>
            <a:endParaRPr lang="en-GB" sz="1550" b="1">
              <a:ea typeface="Calibri"/>
              <a:cs typeface="Calibri"/>
            </a:endParaRPr>
          </a:p>
          <a:p>
            <a:pPr lvl="1"/>
            <a:r>
              <a:rPr lang="en-GB" sz="1550"/>
              <a:t>Chloroquine resistance transporter</a:t>
            </a:r>
            <a:endParaRPr lang="en-GB" sz="1550">
              <a:ea typeface="Calibri"/>
              <a:cs typeface="Calibri"/>
            </a:endParaRPr>
          </a:p>
          <a:p>
            <a:pPr lvl="1"/>
            <a:r>
              <a:rPr lang="en-GB" sz="1550"/>
              <a:t>Linked to Amodiaquine resistance</a:t>
            </a:r>
            <a:endParaRPr lang="en-GB" sz="1550">
              <a:ea typeface="Calibri"/>
              <a:cs typeface="Calibri"/>
            </a:endParaRPr>
          </a:p>
          <a:p>
            <a:pPr marL="0" indent="0">
              <a:buNone/>
            </a:pPr>
            <a:r>
              <a:rPr lang="en-GB" sz="1550" b="1"/>
              <a:t>MDR1</a:t>
            </a:r>
            <a:endParaRPr lang="en-GB" sz="1550">
              <a:ea typeface="Calibri"/>
              <a:cs typeface="Calibri"/>
            </a:endParaRPr>
          </a:p>
          <a:p>
            <a:pPr lvl="1"/>
            <a:r>
              <a:rPr lang="en-GB" sz="1550"/>
              <a:t>Multi Drug Resistance transporter 1</a:t>
            </a:r>
            <a:endParaRPr lang="en-GB" sz="1550">
              <a:ea typeface="Calibri"/>
              <a:cs typeface="Calibri"/>
            </a:endParaRPr>
          </a:p>
          <a:p>
            <a:pPr lvl="1"/>
            <a:r>
              <a:rPr lang="en-GB" sz="1550"/>
              <a:t>Linked to multi-drug resistance including Amodiaquine resistance</a:t>
            </a:r>
            <a:endParaRPr lang="en-GB" sz="1550">
              <a:ea typeface="Calibri"/>
              <a:cs typeface="Calibri"/>
            </a:endParaRPr>
          </a:p>
          <a:p>
            <a:pPr marL="0" indent="0">
              <a:buNone/>
            </a:pPr>
            <a:r>
              <a:rPr lang="en-US" sz="1550"/>
              <a:t>SP resistance is most significantly conferred by mutation combinations:</a:t>
            </a:r>
            <a:endParaRPr lang="en-US" sz="1550">
              <a:ea typeface="Calibri"/>
              <a:cs typeface="Calibri"/>
            </a:endParaRPr>
          </a:p>
          <a:p>
            <a:pPr lvl="1"/>
            <a:r>
              <a:rPr lang="en-US" sz="1550"/>
              <a:t>Triple </a:t>
            </a:r>
            <a:r>
              <a:rPr lang="en-US" sz="1550" err="1"/>
              <a:t>PfDHFR</a:t>
            </a:r>
            <a:r>
              <a:rPr lang="en-US" sz="1550"/>
              <a:t> (51I, 59R, 108N) </a:t>
            </a:r>
            <a:endParaRPr lang="en-US" sz="1550">
              <a:ea typeface="Calibri"/>
              <a:cs typeface="Calibri"/>
            </a:endParaRPr>
          </a:p>
          <a:p>
            <a:pPr lvl="1"/>
            <a:r>
              <a:rPr lang="en-US" sz="1550"/>
              <a:t>Quintuple </a:t>
            </a:r>
            <a:r>
              <a:rPr lang="en-US" sz="1550" err="1"/>
              <a:t>PfDHFR</a:t>
            </a:r>
            <a:r>
              <a:rPr lang="en-US" sz="1550"/>
              <a:t> (51I, 59R, 108N) and </a:t>
            </a:r>
            <a:r>
              <a:rPr lang="en-US" sz="1550" err="1"/>
              <a:t>PfDHPS</a:t>
            </a:r>
            <a:r>
              <a:rPr lang="en-US" sz="1550"/>
              <a:t> (437G, 540E)</a:t>
            </a:r>
            <a:endParaRPr lang="en-US" sz="1550">
              <a:ea typeface="Calibri"/>
              <a:cs typeface="Calibri"/>
            </a:endParaRPr>
          </a:p>
          <a:p>
            <a:pPr lvl="1"/>
            <a:r>
              <a:rPr lang="en-US" sz="1550"/>
              <a:t>Sextuple </a:t>
            </a:r>
            <a:r>
              <a:rPr lang="en-US" sz="1550" err="1"/>
              <a:t>PfDHFR</a:t>
            </a:r>
            <a:r>
              <a:rPr lang="en-US" sz="1550"/>
              <a:t> (51I, 59R, 108N) and </a:t>
            </a:r>
            <a:r>
              <a:rPr lang="en-US" sz="1550" err="1"/>
              <a:t>PfDHPS</a:t>
            </a:r>
            <a:r>
              <a:rPr lang="en-US" sz="1550"/>
              <a:t> (437G, 540E, 581G)</a:t>
            </a:r>
            <a:endParaRPr lang="en-US" sz="1550">
              <a:ea typeface="Calibri"/>
              <a:cs typeface="Calibri"/>
            </a:endParaRPr>
          </a:p>
          <a:p>
            <a:endParaRPr lang="en-GB" sz="1550">
              <a:ea typeface="Calibri"/>
              <a:cs typeface="Calibri"/>
            </a:endParaRPr>
          </a:p>
          <a:p>
            <a:pPr marL="457200" lvl="1" indent="0">
              <a:buNone/>
            </a:pPr>
            <a:endParaRPr lang="en-GB" sz="1550">
              <a:ea typeface="Calibri"/>
              <a:cs typeface="Calibri"/>
            </a:endParaRPr>
          </a:p>
          <a:p>
            <a:pPr lvl="1"/>
            <a:endParaRPr lang="en-GB" sz="1550">
              <a:ea typeface="Calibri"/>
              <a:cs typeface="Calibri"/>
            </a:endParaRPr>
          </a:p>
          <a:p>
            <a:pPr lvl="1"/>
            <a:endParaRPr lang="en-GB" sz="1550">
              <a:ea typeface="Calibri"/>
              <a:cs typeface="Calibri"/>
            </a:endParaRPr>
          </a:p>
        </p:txBody>
      </p:sp>
      <p:sp>
        <p:nvSpPr>
          <p:cNvPr id="3" name="Title 2">
            <a:extLst>
              <a:ext uri="{FF2B5EF4-FFF2-40B4-BE49-F238E27FC236}">
                <a16:creationId xmlns:a16="http://schemas.microsoft.com/office/drawing/2014/main" id="{755D1B1B-48ED-3D08-498F-289E4FB44963}"/>
              </a:ext>
            </a:extLst>
          </p:cNvPr>
          <p:cNvSpPr>
            <a:spLocks noGrp="1"/>
          </p:cNvSpPr>
          <p:nvPr>
            <p:ph type="title"/>
          </p:nvPr>
        </p:nvSpPr>
        <p:spPr>
          <a:xfrm>
            <a:off x="615488" y="768850"/>
            <a:ext cx="5307660" cy="535531"/>
          </a:xfrm>
        </p:spPr>
        <p:txBody>
          <a:bodyPr>
            <a:normAutofit fontScale="90000"/>
          </a:bodyPr>
          <a:lstStyle/>
          <a:p>
            <a:r>
              <a:rPr lang="en-GB"/>
              <a:t>SPAQ Resistance</a:t>
            </a:r>
          </a:p>
        </p:txBody>
      </p:sp>
      <p:sp>
        <p:nvSpPr>
          <p:cNvPr id="6" name="Picture Placeholder 5">
            <a:extLst>
              <a:ext uri="{FF2B5EF4-FFF2-40B4-BE49-F238E27FC236}">
                <a16:creationId xmlns:a16="http://schemas.microsoft.com/office/drawing/2014/main" id="{AD4D9EB4-324E-3573-8FBD-82190FDE9ECD}"/>
              </a:ext>
            </a:extLst>
          </p:cNvPr>
          <p:cNvSpPr>
            <a:spLocks noGrp="1"/>
          </p:cNvSpPr>
          <p:nvPr>
            <p:ph type="pic" sz="quarter" idx="10"/>
          </p:nvPr>
        </p:nvSpPr>
        <p:spPr/>
        <p:txBody>
          <a:bodyPr/>
          <a:lstStyle/>
          <a:p>
            <a:endParaRPr lang="en-US"/>
          </a:p>
        </p:txBody>
      </p:sp>
      <p:pic>
        <p:nvPicPr>
          <p:cNvPr id="4" name="Picture Placeholder 8">
            <a:extLst>
              <a:ext uri="{FF2B5EF4-FFF2-40B4-BE49-F238E27FC236}">
                <a16:creationId xmlns:a16="http://schemas.microsoft.com/office/drawing/2014/main" id="{1B50C3F9-52BE-C0D2-B443-A6DA3F61A5F6}"/>
              </a:ext>
            </a:extLst>
          </p:cNvPr>
          <p:cNvPicPr>
            <a:picLocks noChangeAspect="1"/>
          </p:cNvPicPr>
          <p:nvPr/>
        </p:nvPicPr>
        <p:blipFill>
          <a:blip r:embed="rId2" cstate="print">
            <a:extLst>
              <a:ext uri="{28A0092B-C50C-407E-A947-70E740481C1C}">
                <a14:useLocalDpi xmlns:a14="http://schemas.microsoft.com/office/drawing/2010/main" val="0"/>
              </a:ext>
            </a:extLst>
          </a:blip>
          <a:srcRect l="30254" r="14838"/>
          <a:stretch>
            <a:fillRect/>
          </a:stretch>
        </p:blipFill>
        <p:spPr>
          <a:xfrm>
            <a:off x="7223761" y="0"/>
            <a:ext cx="4968240" cy="6858000"/>
          </a:xfrm>
          <a:prstGeom prst="rect">
            <a:avLst/>
          </a:prstGeom>
        </p:spPr>
      </p:pic>
    </p:spTree>
    <p:extLst>
      <p:ext uri="{BB962C8B-B14F-4D97-AF65-F5344CB8AC3E}">
        <p14:creationId xmlns:p14="http://schemas.microsoft.com/office/powerpoint/2010/main" val="6627838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BD7CF-5E72-FA12-9726-C7912CAB71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46D6E1A-4CC9-D8CB-34F7-BD5EC4B4F318}"/>
              </a:ext>
            </a:extLst>
          </p:cNvPr>
          <p:cNvSpPr>
            <a:spLocks noGrp="1"/>
          </p:cNvSpPr>
          <p:nvPr>
            <p:ph type="title"/>
          </p:nvPr>
        </p:nvSpPr>
        <p:spPr>
          <a:xfrm>
            <a:off x="1044281" y="289622"/>
            <a:ext cx="6545710" cy="535531"/>
          </a:xfrm>
        </p:spPr>
        <p:txBody>
          <a:bodyPr>
            <a:normAutofit fontScale="90000"/>
          </a:bodyPr>
          <a:lstStyle/>
          <a:p>
            <a:r>
              <a:rPr lang="en-GB" err="1"/>
              <a:t>PfDHPS</a:t>
            </a:r>
            <a:endParaRPr lang="en-GB"/>
          </a:p>
        </p:txBody>
      </p:sp>
      <p:pic>
        <p:nvPicPr>
          <p:cNvPr id="5" name="Picture 4">
            <a:extLst>
              <a:ext uri="{FF2B5EF4-FFF2-40B4-BE49-F238E27FC236}">
                <a16:creationId xmlns:a16="http://schemas.microsoft.com/office/drawing/2014/main" id="{3BF6F5FF-1262-171C-3B91-B4D51B520B2B}"/>
              </a:ext>
            </a:extLst>
          </p:cNvPr>
          <p:cNvPicPr>
            <a:picLocks noChangeAspect="1"/>
          </p:cNvPicPr>
          <p:nvPr/>
        </p:nvPicPr>
        <p:blipFill>
          <a:blip r:embed="rId2">
            <a:extLst>
              <a:ext uri="{28A0092B-C50C-407E-A947-70E740481C1C}">
                <a14:useLocalDpi xmlns:a14="http://schemas.microsoft.com/office/drawing/2010/main" val="0"/>
              </a:ext>
            </a:extLst>
          </a:blip>
          <a:srcRect t="12032"/>
          <a:stretch>
            <a:fillRect/>
          </a:stretch>
        </p:blipFill>
        <p:spPr>
          <a:xfrm>
            <a:off x="1180561" y="825152"/>
            <a:ext cx="9830878" cy="6032847"/>
          </a:xfrm>
          <a:prstGeom prst="rect">
            <a:avLst/>
          </a:prstGeom>
        </p:spPr>
      </p:pic>
      <p:sp>
        <p:nvSpPr>
          <p:cNvPr id="7" name="TextBox 6">
            <a:extLst>
              <a:ext uri="{FF2B5EF4-FFF2-40B4-BE49-F238E27FC236}">
                <a16:creationId xmlns:a16="http://schemas.microsoft.com/office/drawing/2014/main" id="{21D68A1E-62CC-C29A-4A6E-D96C5D1EB96A}"/>
              </a:ext>
            </a:extLst>
          </p:cNvPr>
          <p:cNvSpPr txBox="1"/>
          <p:nvPr/>
        </p:nvSpPr>
        <p:spPr>
          <a:xfrm>
            <a:off x="10614858" y="5938481"/>
            <a:ext cx="2734236"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sz="1000">
                <a:solidFill>
                  <a:srgbClr val="FFFFFF"/>
                </a:solidFill>
                <a:latin typeface="Calibri"/>
                <a:ea typeface="Segoe UI"/>
                <a:cs typeface="Segoe UI"/>
              </a:rPr>
              <a:t>​</a:t>
            </a:r>
          </a:p>
          <a:p>
            <a:r>
              <a:rPr lang="en-US" sz="1000">
                <a:solidFill>
                  <a:srgbClr val="004750"/>
                </a:solidFill>
                <a:latin typeface="Calibri"/>
                <a:ea typeface="Segoe UI"/>
                <a:cs typeface="Segoe UI"/>
              </a:rPr>
              <a:t>Pending Studies</a:t>
            </a:r>
          </a:p>
          <a:p>
            <a:endParaRPr lang="en-US" sz="1000">
              <a:solidFill>
                <a:srgbClr val="004750"/>
              </a:solidFill>
              <a:latin typeface="Calibri"/>
              <a:ea typeface="Segoe UI"/>
              <a:cs typeface="Segoe UI"/>
            </a:endParaRPr>
          </a:p>
          <a:p>
            <a:r>
              <a:rPr lang="en-US" sz="1000">
                <a:solidFill>
                  <a:srgbClr val="004750"/>
                </a:solidFill>
                <a:latin typeface="Calibri"/>
                <a:ea typeface="Segoe UI"/>
                <a:cs typeface="Segoe UI"/>
              </a:rPr>
              <a:t>Nigeria CPES Study 2023</a:t>
            </a:r>
            <a:endParaRPr lang="en-US">
              <a:solidFill>
                <a:srgbClr val="FFFFFF"/>
              </a:solidFill>
              <a:latin typeface="Calibri"/>
              <a:ea typeface="Calibri" panose="020F0502020204030204"/>
              <a:cs typeface="Calibri" panose="020F0502020204030204"/>
            </a:endParaRPr>
          </a:p>
          <a:p>
            <a:r>
              <a:rPr lang="en-US" sz="1000">
                <a:solidFill>
                  <a:srgbClr val="004750"/>
                </a:solidFill>
                <a:latin typeface="Calibri"/>
                <a:ea typeface="Segoe UI"/>
                <a:cs typeface="Segoe UI"/>
              </a:rPr>
              <a:t>Burkina Faso RM Study 2022 </a:t>
            </a:r>
            <a:r>
              <a:rPr lang="en-US" sz="1000">
                <a:solidFill>
                  <a:srgbClr val="FFFFFF"/>
                </a:solidFill>
                <a:latin typeface="Calibri"/>
                <a:ea typeface="Segoe UI"/>
                <a:cs typeface="Segoe UI"/>
              </a:rPr>
              <a:t>​</a:t>
            </a:r>
            <a:endParaRPr lang="en-US">
              <a:ea typeface="Calibri"/>
              <a:cs typeface="Calibri"/>
            </a:endParaRPr>
          </a:p>
          <a:p>
            <a:pPr algn="ctr"/>
            <a:endParaRPr lang="en-US"/>
          </a:p>
        </p:txBody>
      </p:sp>
      <p:pic>
        <p:nvPicPr>
          <p:cNvPr id="8" name="Picture 7">
            <a:extLst>
              <a:ext uri="{FF2B5EF4-FFF2-40B4-BE49-F238E27FC236}">
                <a16:creationId xmlns:a16="http://schemas.microsoft.com/office/drawing/2014/main" id="{23FAA3B3-C1CE-5AEC-F998-4A4D1CF1266E}"/>
              </a:ext>
            </a:extLst>
          </p:cNvPr>
          <p:cNvPicPr>
            <a:picLocks noChangeAspect="1"/>
          </p:cNvPicPr>
          <p:nvPr/>
        </p:nvPicPr>
        <p:blipFill>
          <a:blip r:embed="rId3"/>
          <a:srcRect t="5114"/>
          <a:stretch>
            <a:fillRect/>
          </a:stretch>
        </p:blipFill>
        <p:spPr>
          <a:xfrm>
            <a:off x="0" y="6083300"/>
            <a:ext cx="1712391" cy="762124"/>
          </a:xfrm>
          <a:prstGeom prst="rect">
            <a:avLst/>
          </a:prstGeom>
        </p:spPr>
      </p:pic>
    </p:spTree>
    <p:extLst>
      <p:ext uri="{BB962C8B-B14F-4D97-AF65-F5344CB8AC3E}">
        <p14:creationId xmlns:p14="http://schemas.microsoft.com/office/powerpoint/2010/main" val="7725443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84065-9A10-C0A2-D3AB-2B4A3FB88F0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AD0C633-99FB-8949-4E76-69E9C516DF16}"/>
              </a:ext>
            </a:extLst>
          </p:cNvPr>
          <p:cNvSpPr>
            <a:spLocks noGrp="1"/>
          </p:cNvSpPr>
          <p:nvPr>
            <p:ph type="title"/>
          </p:nvPr>
        </p:nvSpPr>
        <p:spPr>
          <a:xfrm>
            <a:off x="1044281" y="289622"/>
            <a:ext cx="6545710" cy="535531"/>
          </a:xfrm>
        </p:spPr>
        <p:txBody>
          <a:bodyPr>
            <a:normAutofit fontScale="90000"/>
          </a:bodyPr>
          <a:lstStyle/>
          <a:p>
            <a:r>
              <a:rPr lang="en-GB" err="1"/>
              <a:t>PfDHFR</a:t>
            </a:r>
            <a:endParaRPr lang="en-GB"/>
          </a:p>
        </p:txBody>
      </p:sp>
      <p:pic>
        <p:nvPicPr>
          <p:cNvPr id="5" name="Picture 4">
            <a:extLst>
              <a:ext uri="{FF2B5EF4-FFF2-40B4-BE49-F238E27FC236}">
                <a16:creationId xmlns:a16="http://schemas.microsoft.com/office/drawing/2014/main" id="{C9BDC70E-59ED-26AF-96EC-1F89B0914F4D}"/>
              </a:ext>
            </a:extLst>
          </p:cNvPr>
          <p:cNvPicPr>
            <a:picLocks noChangeAspect="1"/>
          </p:cNvPicPr>
          <p:nvPr/>
        </p:nvPicPr>
        <p:blipFill>
          <a:blip r:embed="rId2"/>
          <a:srcRect t="5114"/>
          <a:stretch>
            <a:fillRect/>
          </a:stretch>
        </p:blipFill>
        <p:spPr>
          <a:xfrm>
            <a:off x="0" y="6083300"/>
            <a:ext cx="1712391" cy="762124"/>
          </a:xfrm>
          <a:prstGeom prst="rect">
            <a:avLst/>
          </a:prstGeom>
        </p:spPr>
      </p:pic>
      <p:pic>
        <p:nvPicPr>
          <p:cNvPr id="10" name="Picture 9">
            <a:extLst>
              <a:ext uri="{FF2B5EF4-FFF2-40B4-BE49-F238E27FC236}">
                <a16:creationId xmlns:a16="http://schemas.microsoft.com/office/drawing/2014/main" id="{E08DC84F-6D1C-E0D8-1163-B89D182736D6}"/>
              </a:ext>
            </a:extLst>
          </p:cNvPr>
          <p:cNvPicPr>
            <a:picLocks noChangeAspect="1"/>
          </p:cNvPicPr>
          <p:nvPr/>
        </p:nvPicPr>
        <p:blipFill>
          <a:blip r:embed="rId3">
            <a:extLst>
              <a:ext uri="{28A0092B-C50C-407E-A947-70E740481C1C}">
                <a14:useLocalDpi xmlns:a14="http://schemas.microsoft.com/office/drawing/2010/main" val="0"/>
              </a:ext>
            </a:extLst>
          </a:blip>
          <a:srcRect t="13894"/>
          <a:stretch>
            <a:fillRect/>
          </a:stretch>
        </p:blipFill>
        <p:spPr>
          <a:xfrm>
            <a:off x="1180561" y="952900"/>
            <a:ext cx="9830878" cy="5905099"/>
          </a:xfrm>
          <a:prstGeom prst="rect">
            <a:avLst/>
          </a:prstGeom>
        </p:spPr>
      </p:pic>
      <p:sp>
        <p:nvSpPr>
          <p:cNvPr id="9" name="TextBox 8">
            <a:extLst>
              <a:ext uri="{FF2B5EF4-FFF2-40B4-BE49-F238E27FC236}">
                <a16:creationId xmlns:a16="http://schemas.microsoft.com/office/drawing/2014/main" id="{B40E147F-4F98-B127-038F-0412ACA8CD35}"/>
              </a:ext>
            </a:extLst>
          </p:cNvPr>
          <p:cNvSpPr txBox="1"/>
          <p:nvPr/>
        </p:nvSpPr>
        <p:spPr>
          <a:xfrm>
            <a:off x="10615483" y="5930154"/>
            <a:ext cx="2734236"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sz="1000">
                <a:solidFill>
                  <a:srgbClr val="FFFFFF"/>
                </a:solidFill>
                <a:latin typeface="Calibri"/>
                <a:ea typeface="Segoe UI"/>
                <a:cs typeface="Segoe UI"/>
              </a:rPr>
              <a:t>​</a:t>
            </a:r>
          </a:p>
          <a:p>
            <a:r>
              <a:rPr lang="en-US" sz="1000">
                <a:solidFill>
                  <a:srgbClr val="004750"/>
                </a:solidFill>
                <a:latin typeface="Calibri"/>
                <a:ea typeface="Segoe UI"/>
                <a:cs typeface="Segoe UI"/>
              </a:rPr>
              <a:t>Pending Studies</a:t>
            </a:r>
          </a:p>
          <a:p>
            <a:endParaRPr lang="en-US" sz="1000">
              <a:solidFill>
                <a:srgbClr val="004750"/>
              </a:solidFill>
              <a:latin typeface="Calibri"/>
              <a:ea typeface="Segoe UI"/>
              <a:cs typeface="Segoe UI"/>
            </a:endParaRPr>
          </a:p>
          <a:p>
            <a:r>
              <a:rPr lang="en-US" sz="1000">
                <a:solidFill>
                  <a:srgbClr val="004750"/>
                </a:solidFill>
                <a:latin typeface="Calibri"/>
                <a:ea typeface="Segoe UI"/>
                <a:cs typeface="Segoe UI"/>
              </a:rPr>
              <a:t>Nigeria CPES Study 2023</a:t>
            </a:r>
            <a:endParaRPr lang="en-US">
              <a:solidFill>
                <a:srgbClr val="FFFFFF"/>
              </a:solidFill>
              <a:latin typeface="Calibri"/>
              <a:ea typeface="Calibri" panose="020F0502020204030204"/>
              <a:cs typeface="Calibri" panose="020F0502020204030204"/>
            </a:endParaRPr>
          </a:p>
          <a:p>
            <a:r>
              <a:rPr lang="en-US" sz="1000">
                <a:solidFill>
                  <a:srgbClr val="004750"/>
                </a:solidFill>
                <a:latin typeface="Calibri"/>
                <a:ea typeface="Segoe UI"/>
                <a:cs typeface="Segoe UI"/>
              </a:rPr>
              <a:t>Burkina Faso RM Study 2022 </a:t>
            </a:r>
            <a:r>
              <a:rPr lang="en-US" sz="1000">
                <a:solidFill>
                  <a:srgbClr val="FFFFFF"/>
                </a:solidFill>
                <a:latin typeface="Calibri"/>
                <a:ea typeface="Segoe UI"/>
                <a:cs typeface="Segoe UI"/>
              </a:rPr>
              <a:t>​</a:t>
            </a:r>
            <a:endParaRPr lang="en-US">
              <a:ea typeface="Calibri"/>
              <a:cs typeface="Calibri"/>
            </a:endParaRPr>
          </a:p>
          <a:p>
            <a:pPr algn="ctr"/>
            <a:endParaRPr lang="en-US"/>
          </a:p>
        </p:txBody>
      </p:sp>
    </p:spTree>
    <p:extLst>
      <p:ext uri="{BB962C8B-B14F-4D97-AF65-F5344CB8AC3E}">
        <p14:creationId xmlns:p14="http://schemas.microsoft.com/office/powerpoint/2010/main" val="1947023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the country&#10;&#10;AI-generated content may be incorrect.">
            <a:extLst>
              <a:ext uri="{FF2B5EF4-FFF2-40B4-BE49-F238E27FC236}">
                <a16:creationId xmlns:a16="http://schemas.microsoft.com/office/drawing/2014/main" id="{F3A1ADA2-0D8C-9046-A0A1-67B352B58E09}"/>
              </a:ext>
            </a:extLst>
          </p:cNvPr>
          <p:cNvPicPr>
            <a:picLocks noChangeAspect="1"/>
          </p:cNvPicPr>
          <p:nvPr/>
        </p:nvPicPr>
        <p:blipFill>
          <a:blip r:embed="rId2"/>
          <a:stretch>
            <a:fillRect/>
          </a:stretch>
        </p:blipFill>
        <p:spPr>
          <a:xfrm>
            <a:off x="-1526" y="3594"/>
            <a:ext cx="12180676" cy="6865189"/>
          </a:xfrm>
          <a:prstGeom prst="rect">
            <a:avLst/>
          </a:prstGeom>
        </p:spPr>
      </p:pic>
    </p:spTree>
    <p:extLst>
      <p:ext uri="{BB962C8B-B14F-4D97-AF65-F5344CB8AC3E}">
        <p14:creationId xmlns:p14="http://schemas.microsoft.com/office/powerpoint/2010/main" val="5173003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45CF3-31EF-EC55-2238-A6A8B9F7A6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FD8DAF-C80C-0A20-8359-3129A54237ED}"/>
              </a:ext>
            </a:extLst>
          </p:cNvPr>
          <p:cNvSpPr>
            <a:spLocks noGrp="1"/>
          </p:cNvSpPr>
          <p:nvPr>
            <p:ph type="title"/>
          </p:nvPr>
        </p:nvSpPr>
        <p:spPr>
          <a:xfrm>
            <a:off x="1044281" y="289622"/>
            <a:ext cx="6545710" cy="535531"/>
          </a:xfrm>
        </p:spPr>
        <p:txBody>
          <a:bodyPr>
            <a:normAutofit fontScale="90000"/>
          </a:bodyPr>
          <a:lstStyle/>
          <a:p>
            <a:r>
              <a:rPr lang="en-GB" err="1"/>
              <a:t>PfDHFR</a:t>
            </a:r>
            <a:r>
              <a:rPr lang="en-GB"/>
              <a:t> &amp; </a:t>
            </a:r>
            <a:r>
              <a:rPr lang="en-GB" err="1"/>
              <a:t>PfDHPS</a:t>
            </a:r>
            <a:endParaRPr lang="en-GB"/>
          </a:p>
        </p:txBody>
      </p:sp>
      <p:pic>
        <p:nvPicPr>
          <p:cNvPr id="9" name="Picture 8">
            <a:extLst>
              <a:ext uri="{FF2B5EF4-FFF2-40B4-BE49-F238E27FC236}">
                <a16:creationId xmlns:a16="http://schemas.microsoft.com/office/drawing/2014/main" id="{089FB1C6-9DDF-3C8F-DB2B-85C1D5C1BADA}"/>
              </a:ext>
            </a:extLst>
          </p:cNvPr>
          <p:cNvPicPr>
            <a:picLocks noChangeAspect="1"/>
          </p:cNvPicPr>
          <p:nvPr/>
        </p:nvPicPr>
        <p:blipFill>
          <a:blip r:embed="rId2">
            <a:extLst>
              <a:ext uri="{28A0092B-C50C-407E-A947-70E740481C1C}">
                <a14:useLocalDpi xmlns:a14="http://schemas.microsoft.com/office/drawing/2010/main" val="0"/>
              </a:ext>
            </a:extLst>
          </a:blip>
          <a:srcRect t="12032"/>
          <a:stretch>
            <a:fillRect/>
          </a:stretch>
        </p:blipFill>
        <p:spPr>
          <a:xfrm>
            <a:off x="1180561" y="825153"/>
            <a:ext cx="9830878" cy="6032847"/>
          </a:xfrm>
          <a:prstGeom prst="rect">
            <a:avLst/>
          </a:prstGeom>
        </p:spPr>
      </p:pic>
      <p:sp>
        <p:nvSpPr>
          <p:cNvPr id="2" name="TextBox 1">
            <a:extLst>
              <a:ext uri="{FF2B5EF4-FFF2-40B4-BE49-F238E27FC236}">
                <a16:creationId xmlns:a16="http://schemas.microsoft.com/office/drawing/2014/main" id="{2BC50BD7-2CB9-1489-9CCC-99B1AB98C00B}"/>
              </a:ext>
            </a:extLst>
          </p:cNvPr>
          <p:cNvSpPr txBox="1"/>
          <p:nvPr/>
        </p:nvSpPr>
        <p:spPr>
          <a:xfrm>
            <a:off x="10615483" y="5930154"/>
            <a:ext cx="2734236"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sz="1000">
                <a:solidFill>
                  <a:srgbClr val="FFFFFF"/>
                </a:solidFill>
                <a:latin typeface="Calibri"/>
                <a:ea typeface="Segoe UI"/>
                <a:cs typeface="Segoe UI"/>
              </a:rPr>
              <a:t>​</a:t>
            </a:r>
          </a:p>
          <a:p>
            <a:r>
              <a:rPr lang="en-US" sz="1000">
                <a:solidFill>
                  <a:srgbClr val="004750"/>
                </a:solidFill>
                <a:latin typeface="Calibri"/>
                <a:ea typeface="Segoe UI"/>
                <a:cs typeface="Segoe UI"/>
              </a:rPr>
              <a:t>Pending Studies</a:t>
            </a:r>
          </a:p>
          <a:p>
            <a:endParaRPr lang="en-US" sz="1000">
              <a:solidFill>
                <a:srgbClr val="004750"/>
              </a:solidFill>
              <a:latin typeface="Calibri"/>
              <a:ea typeface="Segoe UI"/>
              <a:cs typeface="Segoe UI"/>
            </a:endParaRPr>
          </a:p>
          <a:p>
            <a:r>
              <a:rPr lang="en-US" sz="1000">
                <a:solidFill>
                  <a:srgbClr val="004750"/>
                </a:solidFill>
                <a:latin typeface="Calibri"/>
                <a:ea typeface="Segoe UI"/>
                <a:cs typeface="Segoe UI"/>
              </a:rPr>
              <a:t>Nigeria CPES Study 2023</a:t>
            </a:r>
            <a:endParaRPr lang="en-US">
              <a:solidFill>
                <a:srgbClr val="FFFFFF"/>
              </a:solidFill>
              <a:latin typeface="Calibri"/>
              <a:ea typeface="Calibri" panose="020F0502020204030204"/>
              <a:cs typeface="Calibri" panose="020F0502020204030204"/>
            </a:endParaRPr>
          </a:p>
          <a:p>
            <a:r>
              <a:rPr lang="en-US" sz="1000">
                <a:solidFill>
                  <a:srgbClr val="004750"/>
                </a:solidFill>
                <a:latin typeface="Calibri"/>
                <a:ea typeface="Segoe UI"/>
                <a:cs typeface="Segoe UI"/>
              </a:rPr>
              <a:t>Burkina Faso RM Study 2022 </a:t>
            </a:r>
            <a:r>
              <a:rPr lang="en-US" sz="1000">
                <a:solidFill>
                  <a:srgbClr val="FFFFFF"/>
                </a:solidFill>
                <a:latin typeface="Calibri"/>
                <a:ea typeface="Segoe UI"/>
                <a:cs typeface="Segoe UI"/>
              </a:rPr>
              <a:t>​</a:t>
            </a:r>
            <a:endParaRPr lang="en-US">
              <a:ea typeface="Calibri"/>
              <a:cs typeface="Calibri"/>
            </a:endParaRPr>
          </a:p>
          <a:p>
            <a:pPr algn="ctr"/>
            <a:endParaRPr lang="en-US"/>
          </a:p>
        </p:txBody>
      </p:sp>
      <p:pic>
        <p:nvPicPr>
          <p:cNvPr id="10" name="Picture 9">
            <a:extLst>
              <a:ext uri="{FF2B5EF4-FFF2-40B4-BE49-F238E27FC236}">
                <a16:creationId xmlns:a16="http://schemas.microsoft.com/office/drawing/2014/main" id="{89D6CB03-F25C-33E2-943B-2F51C5E549E2}"/>
              </a:ext>
            </a:extLst>
          </p:cNvPr>
          <p:cNvPicPr>
            <a:picLocks noChangeAspect="1"/>
          </p:cNvPicPr>
          <p:nvPr/>
        </p:nvPicPr>
        <p:blipFill>
          <a:blip r:embed="rId3"/>
          <a:srcRect t="5114"/>
          <a:stretch>
            <a:fillRect/>
          </a:stretch>
        </p:blipFill>
        <p:spPr>
          <a:xfrm>
            <a:off x="0" y="6096000"/>
            <a:ext cx="1712391" cy="762124"/>
          </a:xfrm>
          <a:prstGeom prst="rect">
            <a:avLst/>
          </a:prstGeom>
        </p:spPr>
      </p:pic>
    </p:spTree>
    <p:extLst>
      <p:ext uri="{BB962C8B-B14F-4D97-AF65-F5344CB8AC3E}">
        <p14:creationId xmlns:p14="http://schemas.microsoft.com/office/powerpoint/2010/main" val="30793871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97848-3DD7-1E62-C56F-33CD661F6EB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EFEDEAA-A2C4-992B-B4DC-9297B02654FE}"/>
              </a:ext>
            </a:extLst>
          </p:cNvPr>
          <p:cNvSpPr>
            <a:spLocks noGrp="1"/>
          </p:cNvSpPr>
          <p:nvPr>
            <p:ph type="title"/>
          </p:nvPr>
        </p:nvSpPr>
        <p:spPr>
          <a:xfrm>
            <a:off x="1044281" y="289622"/>
            <a:ext cx="6545710" cy="535531"/>
          </a:xfrm>
        </p:spPr>
        <p:txBody>
          <a:bodyPr>
            <a:normAutofit fontScale="90000"/>
          </a:bodyPr>
          <a:lstStyle/>
          <a:p>
            <a:r>
              <a:rPr lang="en-GB" err="1"/>
              <a:t>PfCRT</a:t>
            </a:r>
            <a:r>
              <a:rPr lang="en-GB"/>
              <a:t> &amp; PfMDR1</a:t>
            </a:r>
          </a:p>
        </p:txBody>
      </p:sp>
      <p:pic>
        <p:nvPicPr>
          <p:cNvPr id="11" name="Picture 10">
            <a:extLst>
              <a:ext uri="{FF2B5EF4-FFF2-40B4-BE49-F238E27FC236}">
                <a16:creationId xmlns:a16="http://schemas.microsoft.com/office/drawing/2014/main" id="{7997234F-50B0-C096-0A80-21E73567A566}"/>
              </a:ext>
            </a:extLst>
          </p:cNvPr>
          <p:cNvPicPr>
            <a:picLocks noChangeAspect="1"/>
          </p:cNvPicPr>
          <p:nvPr/>
        </p:nvPicPr>
        <p:blipFill>
          <a:blip r:embed="rId2">
            <a:extLst>
              <a:ext uri="{28A0092B-C50C-407E-A947-70E740481C1C}">
                <a14:useLocalDpi xmlns:a14="http://schemas.microsoft.com/office/drawing/2010/main" val="0"/>
              </a:ext>
            </a:extLst>
          </a:blip>
          <a:srcRect t="12032"/>
          <a:stretch>
            <a:fillRect/>
          </a:stretch>
        </p:blipFill>
        <p:spPr>
          <a:xfrm>
            <a:off x="1180561" y="825152"/>
            <a:ext cx="9830878" cy="6032847"/>
          </a:xfrm>
          <a:prstGeom prst="rect">
            <a:avLst/>
          </a:prstGeom>
        </p:spPr>
      </p:pic>
      <p:sp>
        <p:nvSpPr>
          <p:cNvPr id="2" name="TextBox 1">
            <a:extLst>
              <a:ext uri="{FF2B5EF4-FFF2-40B4-BE49-F238E27FC236}">
                <a16:creationId xmlns:a16="http://schemas.microsoft.com/office/drawing/2014/main" id="{CC83BD35-72EA-1782-1B64-1C4D0D917251}"/>
              </a:ext>
            </a:extLst>
          </p:cNvPr>
          <p:cNvSpPr txBox="1"/>
          <p:nvPr/>
        </p:nvSpPr>
        <p:spPr>
          <a:xfrm>
            <a:off x="10615483" y="5930154"/>
            <a:ext cx="2734236"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sz="1000">
                <a:solidFill>
                  <a:srgbClr val="FFFFFF"/>
                </a:solidFill>
                <a:latin typeface="Calibri"/>
                <a:ea typeface="Segoe UI"/>
                <a:cs typeface="Segoe UI"/>
              </a:rPr>
              <a:t>​</a:t>
            </a:r>
          </a:p>
          <a:p>
            <a:r>
              <a:rPr lang="en-US" sz="1000">
                <a:solidFill>
                  <a:srgbClr val="004750"/>
                </a:solidFill>
                <a:latin typeface="Calibri"/>
                <a:ea typeface="Segoe UI"/>
                <a:cs typeface="Segoe UI"/>
              </a:rPr>
              <a:t>Pending Studies</a:t>
            </a:r>
          </a:p>
          <a:p>
            <a:endParaRPr lang="en-US" sz="1000">
              <a:solidFill>
                <a:srgbClr val="004750"/>
              </a:solidFill>
              <a:latin typeface="Calibri"/>
              <a:ea typeface="Segoe UI"/>
              <a:cs typeface="Segoe UI"/>
            </a:endParaRPr>
          </a:p>
          <a:p>
            <a:r>
              <a:rPr lang="en-US" sz="1000">
                <a:solidFill>
                  <a:srgbClr val="004750"/>
                </a:solidFill>
                <a:latin typeface="Calibri"/>
                <a:ea typeface="Segoe UI"/>
                <a:cs typeface="Segoe UI"/>
              </a:rPr>
              <a:t>Nigeria CPES Study 2023</a:t>
            </a:r>
            <a:endParaRPr lang="en-US">
              <a:solidFill>
                <a:srgbClr val="FFFFFF"/>
              </a:solidFill>
              <a:latin typeface="Calibri"/>
              <a:ea typeface="Calibri" panose="020F0502020204030204"/>
              <a:cs typeface="Calibri" panose="020F0502020204030204"/>
            </a:endParaRPr>
          </a:p>
          <a:p>
            <a:r>
              <a:rPr lang="en-US" sz="1000">
                <a:solidFill>
                  <a:srgbClr val="004750"/>
                </a:solidFill>
                <a:latin typeface="Calibri"/>
                <a:ea typeface="Segoe UI"/>
                <a:cs typeface="Segoe UI"/>
              </a:rPr>
              <a:t>Burkina Faso RM Study 2022 </a:t>
            </a:r>
            <a:r>
              <a:rPr lang="en-US" sz="1000">
                <a:solidFill>
                  <a:srgbClr val="FFFFFF"/>
                </a:solidFill>
                <a:latin typeface="Calibri"/>
                <a:ea typeface="Segoe UI"/>
                <a:cs typeface="Segoe UI"/>
              </a:rPr>
              <a:t>​</a:t>
            </a:r>
            <a:endParaRPr lang="en-US">
              <a:ea typeface="Calibri"/>
              <a:cs typeface="Calibri"/>
            </a:endParaRPr>
          </a:p>
          <a:p>
            <a:pPr algn="ctr"/>
            <a:endParaRPr lang="en-US"/>
          </a:p>
        </p:txBody>
      </p:sp>
    </p:spTree>
    <p:extLst>
      <p:ext uri="{BB962C8B-B14F-4D97-AF65-F5344CB8AC3E}">
        <p14:creationId xmlns:p14="http://schemas.microsoft.com/office/powerpoint/2010/main" val="21936664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E8956-2EBD-73F2-8C90-4A18A333C8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BFAFF8-7979-79C8-ECDC-F5AFEE31AAE8}"/>
              </a:ext>
            </a:extLst>
          </p:cNvPr>
          <p:cNvSpPr>
            <a:spLocks noGrp="1"/>
          </p:cNvSpPr>
          <p:nvPr>
            <p:ph type="title"/>
          </p:nvPr>
        </p:nvSpPr>
        <p:spPr>
          <a:xfrm>
            <a:off x="724114" y="5497723"/>
            <a:ext cx="11188486" cy="978729"/>
          </a:xfrm>
        </p:spPr>
        <p:txBody>
          <a:bodyPr>
            <a:noAutofit/>
          </a:bodyPr>
          <a:lstStyle/>
          <a:p>
            <a:r>
              <a:rPr lang="en-US" sz="3200">
                <a:solidFill>
                  <a:schemeClr val="tx1"/>
                </a:solidFill>
                <a:ea typeface="Calibri"/>
                <a:cs typeface="Calibri"/>
              </a:rPr>
              <a:t>Effectiveness &amp; Efficacy</a:t>
            </a:r>
          </a:p>
        </p:txBody>
      </p:sp>
      <p:pic>
        <p:nvPicPr>
          <p:cNvPr id="4" name="Picture Placeholder 3">
            <a:extLst>
              <a:ext uri="{FF2B5EF4-FFF2-40B4-BE49-F238E27FC236}">
                <a16:creationId xmlns:a16="http://schemas.microsoft.com/office/drawing/2014/main" id="{820600C7-33FC-8A58-4F10-90133B786B76}"/>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30042" b="5724"/>
          <a:stretch>
            <a:fillRect/>
          </a:stretch>
        </p:blipFill>
        <p:spPr>
          <a:xfrm>
            <a:off x="0" y="-1"/>
            <a:ext cx="12192000" cy="5225143"/>
          </a:xfrm>
        </p:spPr>
      </p:pic>
      <p:pic>
        <p:nvPicPr>
          <p:cNvPr id="5" name="Picture 6">
            <a:extLst>
              <a:ext uri="{FF2B5EF4-FFF2-40B4-BE49-F238E27FC236}">
                <a16:creationId xmlns:a16="http://schemas.microsoft.com/office/drawing/2014/main" id="{82581C46-D75F-7522-A211-71790E11B2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678180" y="601345"/>
            <a:ext cx="280384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7268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A5674-5291-AFE4-5621-237041DBD47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7777F2-0B9D-8C6D-C4F3-560B71E0CCEF}"/>
              </a:ext>
            </a:extLst>
          </p:cNvPr>
          <p:cNvSpPr>
            <a:spLocks noGrp="1"/>
          </p:cNvSpPr>
          <p:nvPr>
            <p:ph idx="4294967295"/>
          </p:nvPr>
        </p:nvSpPr>
        <p:spPr>
          <a:xfrm>
            <a:off x="615491" y="1613863"/>
            <a:ext cx="6283019" cy="5020019"/>
          </a:xfrm>
        </p:spPr>
        <p:txBody>
          <a:bodyPr>
            <a:normAutofit lnSpcReduction="10000"/>
          </a:bodyPr>
          <a:lstStyle/>
          <a:p>
            <a:pPr marL="0" indent="0">
              <a:buNone/>
            </a:pPr>
            <a:r>
              <a:rPr lang="en-GB" b="1"/>
              <a:t>Effectiveness: </a:t>
            </a:r>
            <a:r>
              <a:rPr lang="en-GB"/>
              <a:t>Ability of SMC medicines to prevent clinical or symptomatic malaria cases under routine programmatic conditions.</a:t>
            </a:r>
          </a:p>
          <a:p>
            <a:r>
              <a:rPr lang="en-GB" sz="2600"/>
              <a:t>cluster-randomised controlled trials/ case-control studies</a:t>
            </a:r>
          </a:p>
          <a:p>
            <a:pPr marL="0" indent="0">
              <a:buNone/>
            </a:pPr>
            <a:endParaRPr lang="en-GB"/>
          </a:p>
          <a:p>
            <a:pPr marL="0" indent="0">
              <a:buNone/>
            </a:pPr>
            <a:r>
              <a:rPr lang="en-GB" b="1"/>
              <a:t>Efficacy: </a:t>
            </a:r>
            <a:r>
              <a:rPr lang="en-GB"/>
              <a:t>Ability of SMC medicines to clear existing malaria parasites and prevent new infections</a:t>
            </a:r>
          </a:p>
          <a:p>
            <a:r>
              <a:rPr lang="en-GB" sz="2400"/>
              <a:t>non-routine/enhanced programmatic conditions, laboratory analyses microscopy and/or PCR required</a:t>
            </a:r>
          </a:p>
          <a:p>
            <a:pPr marL="0" indent="0">
              <a:buNone/>
            </a:pPr>
            <a:endParaRPr lang="en-GB"/>
          </a:p>
          <a:p>
            <a:pPr marL="0" indent="0">
              <a:buNone/>
            </a:pPr>
            <a:endParaRPr lang="en-GB"/>
          </a:p>
          <a:p>
            <a:endParaRPr lang="en-GB" i="1"/>
          </a:p>
          <a:p>
            <a:pPr lvl="1"/>
            <a:endParaRPr lang="en-GB"/>
          </a:p>
        </p:txBody>
      </p:sp>
      <p:sp>
        <p:nvSpPr>
          <p:cNvPr id="3" name="Title 2">
            <a:extLst>
              <a:ext uri="{FF2B5EF4-FFF2-40B4-BE49-F238E27FC236}">
                <a16:creationId xmlns:a16="http://schemas.microsoft.com/office/drawing/2014/main" id="{21CFDA44-84F3-E25C-47CA-ADA23F56B4CE}"/>
              </a:ext>
            </a:extLst>
          </p:cNvPr>
          <p:cNvSpPr>
            <a:spLocks noGrp="1"/>
          </p:cNvSpPr>
          <p:nvPr>
            <p:ph type="title"/>
          </p:nvPr>
        </p:nvSpPr>
        <p:spPr>
          <a:xfrm>
            <a:off x="615492" y="792000"/>
            <a:ext cx="5808168" cy="535531"/>
          </a:xfrm>
        </p:spPr>
        <p:txBody>
          <a:bodyPr>
            <a:normAutofit fontScale="90000"/>
          </a:bodyPr>
          <a:lstStyle/>
          <a:p>
            <a:r>
              <a:rPr lang="en-GB"/>
              <a:t>Effectiveness &amp; Efficacy </a:t>
            </a:r>
          </a:p>
        </p:txBody>
      </p:sp>
      <p:sp>
        <p:nvSpPr>
          <p:cNvPr id="6" name="Picture Placeholder 5">
            <a:extLst>
              <a:ext uri="{FF2B5EF4-FFF2-40B4-BE49-F238E27FC236}">
                <a16:creationId xmlns:a16="http://schemas.microsoft.com/office/drawing/2014/main" id="{6473D985-74F0-AE75-6987-43F5892A062D}"/>
              </a:ext>
            </a:extLst>
          </p:cNvPr>
          <p:cNvSpPr>
            <a:spLocks noGrp="1"/>
          </p:cNvSpPr>
          <p:nvPr>
            <p:ph type="pic" sz="quarter" idx="10"/>
          </p:nvPr>
        </p:nvSpPr>
        <p:spPr/>
        <p:txBody>
          <a:bodyPr/>
          <a:lstStyle/>
          <a:p>
            <a:endParaRPr lang="en-US"/>
          </a:p>
        </p:txBody>
      </p:sp>
      <p:pic>
        <p:nvPicPr>
          <p:cNvPr id="7" name="Picture Placeholder 4">
            <a:extLst>
              <a:ext uri="{FF2B5EF4-FFF2-40B4-BE49-F238E27FC236}">
                <a16:creationId xmlns:a16="http://schemas.microsoft.com/office/drawing/2014/main" id="{573C6F89-1F00-C611-18DB-5AC442D4197F}"/>
              </a:ext>
            </a:extLst>
          </p:cNvPr>
          <p:cNvPicPr>
            <a:picLocks noChangeAspect="1"/>
          </p:cNvPicPr>
          <p:nvPr/>
        </p:nvPicPr>
        <p:blipFill>
          <a:blip r:embed="rId2" cstate="print">
            <a:extLst>
              <a:ext uri="{28A0092B-C50C-407E-A947-70E740481C1C}">
                <a14:useLocalDpi xmlns:a14="http://schemas.microsoft.com/office/drawing/2010/main" val="0"/>
              </a:ext>
            </a:extLst>
          </a:blip>
          <a:srcRect l="24025" r="35427"/>
          <a:stretch>
            <a:fillRect/>
          </a:stretch>
        </p:blipFill>
        <p:spPr>
          <a:xfrm>
            <a:off x="7222128" y="0"/>
            <a:ext cx="4945380" cy="6858000"/>
          </a:xfrm>
          <a:prstGeom prst="rect">
            <a:avLst/>
          </a:prstGeom>
        </p:spPr>
      </p:pic>
    </p:spTree>
    <p:extLst>
      <p:ext uri="{BB962C8B-B14F-4D97-AF65-F5344CB8AC3E}">
        <p14:creationId xmlns:p14="http://schemas.microsoft.com/office/powerpoint/2010/main" val="6283591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7BC2D-CC13-B6D9-495D-96844032B043}"/>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DEE93B6D-167B-E495-9E5B-D5FAD5298099}"/>
              </a:ext>
            </a:extLst>
          </p:cNvPr>
          <p:cNvSpPr>
            <a:spLocks noChangeArrowheads="1"/>
          </p:cNvSpPr>
          <p:nvPr/>
        </p:nvSpPr>
        <p:spPr bwMode="auto">
          <a:xfrm>
            <a:off x="655608" y="6136037"/>
            <a:ext cx="10515600" cy="57531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p>
            <a:pPr marR="0" lvl="0" fontAlgn="base">
              <a:lnSpc>
                <a:spcPct val="90000"/>
              </a:lnSpc>
              <a:spcBef>
                <a:spcPts val="1000"/>
              </a:spcBef>
              <a:spcAft>
                <a:spcPct val="0"/>
              </a:spcAft>
              <a:buClrTx/>
              <a:buSzTx/>
              <a:tabLst/>
            </a:pPr>
            <a:endParaRPr lang="en-US" altLang="en-US" sz="1000">
              <a:solidFill>
                <a:schemeClr val="bg2"/>
              </a:solidFill>
            </a:endParaRPr>
          </a:p>
          <a:p>
            <a:pPr marR="0" lvl="0" fontAlgn="base">
              <a:lnSpc>
                <a:spcPct val="90000"/>
              </a:lnSpc>
              <a:spcBef>
                <a:spcPts val="1000"/>
              </a:spcBef>
              <a:spcAft>
                <a:spcPct val="0"/>
              </a:spcAft>
              <a:buClrTx/>
              <a:buSzTx/>
              <a:tabLst/>
            </a:pPr>
            <a:r>
              <a:rPr kumimoji="0" lang="en-US" altLang="en-US" sz="1000" b="1" i="0" u="sng" strike="noStrike" cap="none" normalizeH="0" baseline="0">
                <a:ln>
                  <a:noFill/>
                </a:ln>
                <a:solidFill>
                  <a:schemeClr val="bg2"/>
                </a:solidFill>
                <a:effectLst/>
              </a:rPr>
              <a:t>Studies in South Sudan and Burkina Faso were conducted under </a:t>
            </a:r>
            <a:r>
              <a:rPr kumimoji="0" lang="en-US" altLang="en-US" sz="1000" b="1" i="0" u="sng" strike="noStrike" cap="none" normalizeH="0" baseline="0" err="1">
                <a:ln>
                  <a:noFill/>
                </a:ln>
                <a:solidFill>
                  <a:schemeClr val="bg2"/>
                </a:solidFill>
                <a:effectLst/>
              </a:rPr>
              <a:t>programme</a:t>
            </a:r>
            <a:r>
              <a:rPr kumimoji="0" lang="en-US" altLang="en-US" sz="1000" b="1" i="0" u="sng" strike="noStrike" cap="none" normalizeH="0" baseline="0">
                <a:ln>
                  <a:noFill/>
                </a:ln>
                <a:solidFill>
                  <a:schemeClr val="bg2"/>
                </a:solidFill>
                <a:effectLst/>
              </a:rPr>
              <a:t> conditions i.e. DOT on day 1 only</a:t>
            </a:r>
            <a:r>
              <a:rPr lang="en-US" altLang="en-US" sz="1000" b="1" u="sng">
                <a:solidFill>
                  <a:schemeClr val="bg2"/>
                </a:solidFill>
              </a:rPr>
              <a:t>. </a:t>
            </a:r>
            <a:r>
              <a:rPr kumimoji="0" lang="en-US" altLang="en-US" sz="1000" b="1" i="0" u="sng" strike="noStrike" cap="none" normalizeH="0" baseline="0">
                <a:ln>
                  <a:noFill/>
                </a:ln>
                <a:solidFill>
                  <a:schemeClr val="bg2"/>
                </a:solidFill>
                <a:effectLst/>
              </a:rPr>
              <a:t>Efficacy results were calculated using qPCR data, rather than microscopy, and most (&gt;90%) were asymptomatic and low-density infections. </a:t>
            </a:r>
          </a:p>
          <a:p>
            <a:pPr marR="0" lvl="0" fontAlgn="base">
              <a:lnSpc>
                <a:spcPct val="90000"/>
              </a:lnSpc>
              <a:spcBef>
                <a:spcPts val="1000"/>
              </a:spcBef>
              <a:spcAft>
                <a:spcPct val="0"/>
              </a:spcAft>
              <a:buClrTx/>
              <a:buSzTx/>
              <a:tabLst/>
            </a:pPr>
            <a:r>
              <a:rPr lang="en-US" altLang="en-US" sz="1000">
                <a:solidFill>
                  <a:schemeClr val="bg2"/>
                </a:solidFill>
              </a:rPr>
              <a:t>* Converted from an 85% OR result 	**Preliminary analysis results	</a:t>
            </a:r>
            <a:endParaRPr kumimoji="0" lang="en-US" altLang="en-US" sz="1000" b="0" i="0" u="none" strike="noStrike" cap="none" normalizeH="0" baseline="0">
              <a:ln>
                <a:noFill/>
              </a:ln>
              <a:solidFill>
                <a:schemeClr val="bg2"/>
              </a:solidFill>
              <a:effectLst/>
            </a:endParaRPr>
          </a:p>
        </p:txBody>
      </p:sp>
      <p:sp>
        <p:nvSpPr>
          <p:cNvPr id="3" name="Title 2">
            <a:extLst>
              <a:ext uri="{FF2B5EF4-FFF2-40B4-BE49-F238E27FC236}">
                <a16:creationId xmlns:a16="http://schemas.microsoft.com/office/drawing/2014/main" id="{E298C2C0-2500-D4EF-E605-B7CCCDF810C8}"/>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GB"/>
              <a:t>Effectiveness &amp; Efficacy </a:t>
            </a:r>
          </a:p>
        </p:txBody>
      </p:sp>
      <p:graphicFrame>
        <p:nvGraphicFramePr>
          <p:cNvPr id="5" name="Table 4">
            <a:extLst>
              <a:ext uri="{FF2B5EF4-FFF2-40B4-BE49-F238E27FC236}">
                <a16:creationId xmlns:a16="http://schemas.microsoft.com/office/drawing/2014/main" id="{D8B8DA74-137C-3727-9823-9FB4F6BC25BB}"/>
              </a:ext>
            </a:extLst>
          </p:cNvPr>
          <p:cNvGraphicFramePr>
            <a:graphicFrameLocks noGrp="1"/>
          </p:cNvGraphicFramePr>
          <p:nvPr/>
        </p:nvGraphicFramePr>
        <p:xfrm>
          <a:off x="577971" y="1406653"/>
          <a:ext cx="11355527" cy="4810114"/>
        </p:xfrm>
        <a:graphic>
          <a:graphicData uri="http://schemas.openxmlformats.org/drawingml/2006/table">
            <a:tbl>
              <a:tblPr firstRow="1" firstCol="1" bandRow="1">
                <a:tableStyleId>{5C22544A-7EE6-4342-B048-85BDC9FD1C3A}</a:tableStyleId>
              </a:tblPr>
              <a:tblGrid>
                <a:gridCol w="1766273">
                  <a:extLst>
                    <a:ext uri="{9D8B030D-6E8A-4147-A177-3AD203B41FA5}">
                      <a16:colId xmlns:a16="http://schemas.microsoft.com/office/drawing/2014/main" val="659336674"/>
                    </a:ext>
                  </a:extLst>
                </a:gridCol>
                <a:gridCol w="1927769">
                  <a:extLst>
                    <a:ext uri="{9D8B030D-6E8A-4147-A177-3AD203B41FA5}">
                      <a16:colId xmlns:a16="http://schemas.microsoft.com/office/drawing/2014/main" val="4009194307"/>
                    </a:ext>
                  </a:extLst>
                </a:gridCol>
                <a:gridCol w="1632754">
                  <a:extLst>
                    <a:ext uri="{9D8B030D-6E8A-4147-A177-3AD203B41FA5}">
                      <a16:colId xmlns:a16="http://schemas.microsoft.com/office/drawing/2014/main" val="4280857835"/>
                    </a:ext>
                  </a:extLst>
                </a:gridCol>
                <a:gridCol w="1648014">
                  <a:extLst>
                    <a:ext uri="{9D8B030D-6E8A-4147-A177-3AD203B41FA5}">
                      <a16:colId xmlns:a16="http://schemas.microsoft.com/office/drawing/2014/main" val="1380173223"/>
                    </a:ext>
                  </a:extLst>
                </a:gridCol>
                <a:gridCol w="2639291">
                  <a:extLst>
                    <a:ext uri="{9D8B030D-6E8A-4147-A177-3AD203B41FA5}">
                      <a16:colId xmlns:a16="http://schemas.microsoft.com/office/drawing/2014/main" val="3046763400"/>
                    </a:ext>
                  </a:extLst>
                </a:gridCol>
                <a:gridCol w="1741426">
                  <a:extLst>
                    <a:ext uri="{9D8B030D-6E8A-4147-A177-3AD203B41FA5}">
                      <a16:colId xmlns:a16="http://schemas.microsoft.com/office/drawing/2014/main" val="3375301691"/>
                    </a:ext>
                  </a:extLst>
                </a:gridCol>
              </a:tblGrid>
              <a:tr h="565316">
                <a:tc>
                  <a:txBody>
                    <a:bodyPr/>
                    <a:lstStyle/>
                    <a:p>
                      <a:pPr marL="0" marR="0" algn="just">
                        <a:lnSpc>
                          <a:spcPct val="115000"/>
                        </a:lnSpc>
                        <a:spcAft>
                          <a:spcPts val="800"/>
                        </a:spcAft>
                        <a:buNone/>
                      </a:pPr>
                      <a:r>
                        <a:rPr lang="en-GB" sz="1400" kern="100">
                          <a:effectLst/>
                          <a:latin typeface="+mn-lt"/>
                        </a:rPr>
                        <a:t>Country</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15000"/>
                        </a:lnSpc>
                        <a:spcAft>
                          <a:spcPts val="800"/>
                        </a:spcAft>
                        <a:buNone/>
                      </a:pPr>
                      <a:r>
                        <a:rPr lang="en-GB" sz="1400" kern="100">
                          <a:effectLst/>
                          <a:latin typeface="+mn-lt"/>
                        </a:rPr>
                        <a:t>Effectiveness</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15000"/>
                        </a:lnSpc>
                        <a:spcAft>
                          <a:spcPts val="800"/>
                        </a:spcAft>
                        <a:buNone/>
                      </a:pPr>
                      <a:r>
                        <a:rPr lang="en-GB" sz="1400" kern="100">
                          <a:effectLst/>
                          <a:latin typeface="+mn-lt"/>
                        </a:rPr>
                        <a:t>Effectiveness Results</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15000"/>
                        </a:lnSpc>
                        <a:spcAft>
                          <a:spcPts val="800"/>
                        </a:spcAft>
                        <a:buNone/>
                      </a:pPr>
                      <a:r>
                        <a:rPr lang="en-GB" sz="1400" kern="100">
                          <a:effectLst/>
                          <a:latin typeface="+mn-lt"/>
                          <a:ea typeface="Aptos" panose="020B0004020202020204" pitchFamily="34" charset="0"/>
                          <a:cs typeface="Times New Roman" panose="02020603050405020304" pitchFamily="18" charset="0"/>
                        </a:rPr>
                        <a:t>Efficacy</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15000"/>
                        </a:lnSpc>
                        <a:spcAft>
                          <a:spcPts val="800"/>
                        </a:spcAft>
                        <a:buNone/>
                      </a:pPr>
                      <a:r>
                        <a:rPr lang="en-GB" sz="1400" kern="100">
                          <a:effectLst/>
                          <a:latin typeface="+mn-lt"/>
                          <a:ea typeface="Aptos" panose="020B0004020202020204" pitchFamily="34" charset="0"/>
                          <a:cs typeface="Times New Roman" panose="02020603050405020304" pitchFamily="18" charset="0"/>
                        </a:rPr>
                        <a:t>Efficacy Results</a:t>
                      </a:r>
                    </a:p>
                    <a:p>
                      <a:pPr marL="0" marR="0" lvl="0" algn="just">
                        <a:lnSpc>
                          <a:spcPct val="114999"/>
                        </a:lnSpc>
                        <a:spcAft>
                          <a:spcPts val="800"/>
                        </a:spcAft>
                        <a:buNone/>
                      </a:pPr>
                      <a:r>
                        <a:rPr lang="en-GB" sz="1400" kern="100">
                          <a:effectLst/>
                          <a:latin typeface="+mn-lt"/>
                          <a:ea typeface="Aptos" panose="020B0004020202020204" pitchFamily="34" charset="0"/>
                          <a:cs typeface="Times New Roman"/>
                        </a:rPr>
                        <a:t>QPCR (Microscopy)</a:t>
                      </a:r>
                    </a:p>
                  </a:txBody>
                  <a:tcPr marL="68580" marR="68580" marT="0" marB="0"/>
                </a:tc>
                <a:tc>
                  <a:txBody>
                    <a:bodyPr/>
                    <a:lstStyle/>
                    <a:p>
                      <a:pPr marL="0" marR="0">
                        <a:lnSpc>
                          <a:spcPct val="115000"/>
                        </a:lnSpc>
                        <a:spcAft>
                          <a:spcPts val="800"/>
                        </a:spcAft>
                        <a:buNone/>
                      </a:pPr>
                      <a:r>
                        <a:rPr lang="en-US" sz="1400" kern="100">
                          <a:effectLst/>
                          <a:latin typeface="+mn-lt"/>
                          <a:ea typeface="Aptos" panose="020B0004020202020204" pitchFamily="34" charset="0"/>
                          <a:cs typeface="Times New Roman" panose="02020603050405020304" pitchFamily="18" charset="0"/>
                        </a:rPr>
                        <a:t>Resistance Marker Study</a:t>
                      </a:r>
                    </a:p>
                  </a:txBody>
                  <a:tcPr marL="0" marR="0" marT="0" marB="0" anchor="ctr"/>
                </a:tc>
                <a:extLst>
                  <a:ext uri="{0D108BD9-81ED-4DB2-BD59-A6C34878D82A}">
                    <a16:rowId xmlns:a16="http://schemas.microsoft.com/office/drawing/2014/main" val="2094363253"/>
                  </a:ext>
                </a:extLst>
              </a:tr>
              <a:tr h="376877">
                <a:tc gridSpan="6">
                  <a:txBody>
                    <a:bodyPr/>
                    <a:lstStyle/>
                    <a:p>
                      <a:pPr marL="0" marR="0" algn="just">
                        <a:lnSpc>
                          <a:spcPct val="115000"/>
                        </a:lnSpc>
                        <a:spcAft>
                          <a:spcPts val="800"/>
                        </a:spcAft>
                        <a:buNone/>
                      </a:pPr>
                      <a:r>
                        <a:rPr lang="en-GB" sz="1400" kern="100">
                          <a:effectLst/>
                          <a:latin typeface="+mn-lt"/>
                        </a:rPr>
                        <a:t>ESA</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4742129"/>
                  </a:ext>
                </a:extLst>
              </a:tr>
              <a:tr h="774270">
                <a:tc>
                  <a:txBody>
                    <a:bodyPr/>
                    <a:lstStyle/>
                    <a:p>
                      <a:pPr marL="0" marR="0" algn="just">
                        <a:lnSpc>
                          <a:spcPct val="115000"/>
                        </a:lnSpc>
                        <a:spcAft>
                          <a:spcPts val="800"/>
                        </a:spcAft>
                        <a:buNone/>
                      </a:pPr>
                      <a:r>
                        <a:rPr lang="en-GB" sz="1400" kern="100">
                          <a:effectLst/>
                          <a:latin typeface="+mn-lt"/>
                        </a:rPr>
                        <a:t>Mozambique </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15000"/>
                        </a:lnSpc>
                        <a:spcAft>
                          <a:spcPts val="800"/>
                        </a:spcAft>
                        <a:buNone/>
                      </a:pPr>
                      <a:r>
                        <a:rPr lang="en-GB" sz="1400" kern="100" err="1">
                          <a:effectLst/>
                          <a:latin typeface="+mn-lt"/>
                        </a:rPr>
                        <a:t>nRCT</a:t>
                      </a:r>
                      <a:r>
                        <a:rPr lang="en-GB" sz="1400" kern="100">
                          <a:effectLst/>
                          <a:latin typeface="+mn-lt"/>
                        </a:rPr>
                        <a:t> (2021); </a:t>
                      </a:r>
                      <a:r>
                        <a:rPr lang="en-GB" sz="1400" kern="100" err="1">
                          <a:effectLst/>
                          <a:latin typeface="+mn-lt"/>
                        </a:rPr>
                        <a:t>cRCT</a:t>
                      </a:r>
                      <a:r>
                        <a:rPr lang="en-GB" sz="1400" kern="100">
                          <a:effectLst/>
                          <a:latin typeface="+mn-lt"/>
                        </a:rPr>
                        <a:t> (2022)</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15000"/>
                        </a:lnSpc>
                        <a:spcAft>
                          <a:spcPts val="800"/>
                        </a:spcAft>
                        <a:buNone/>
                      </a:pPr>
                      <a:r>
                        <a:rPr lang="en-US" sz="1400" kern="100" err="1">
                          <a:effectLst/>
                          <a:latin typeface="+mn-lt"/>
                          <a:ea typeface="Aptos" panose="020B0004020202020204" pitchFamily="34" charset="0"/>
                          <a:cs typeface="Times New Roman" panose="02020603050405020304" pitchFamily="18" charset="0"/>
                        </a:rPr>
                        <a:t>nRCT</a:t>
                      </a:r>
                      <a:r>
                        <a:rPr lang="en-US" sz="1400" kern="100">
                          <a:effectLst/>
                          <a:latin typeface="+mn-lt"/>
                          <a:ea typeface="Aptos" panose="020B0004020202020204" pitchFamily="34" charset="0"/>
                          <a:cs typeface="Times New Roman" panose="02020603050405020304" pitchFamily="18" charset="0"/>
                        </a:rPr>
                        <a:t>: 86%</a:t>
                      </a:r>
                    </a:p>
                    <a:p>
                      <a:pPr marL="0" marR="0" algn="just">
                        <a:lnSpc>
                          <a:spcPct val="115000"/>
                        </a:lnSpc>
                        <a:spcAft>
                          <a:spcPts val="800"/>
                        </a:spcAft>
                        <a:buNone/>
                      </a:pPr>
                      <a:r>
                        <a:rPr lang="en-US" sz="1400" kern="100" err="1">
                          <a:effectLst/>
                          <a:latin typeface="+mn-lt"/>
                          <a:ea typeface="Aptos" panose="020B0004020202020204" pitchFamily="34" charset="0"/>
                          <a:cs typeface="Times New Roman" panose="02020603050405020304" pitchFamily="18" charset="0"/>
                        </a:rPr>
                        <a:t>cRCT</a:t>
                      </a:r>
                      <a:r>
                        <a:rPr lang="en-US" sz="1400" kern="100">
                          <a:effectLst/>
                          <a:latin typeface="+mn-lt"/>
                          <a:ea typeface="Aptos" panose="020B0004020202020204" pitchFamily="34" charset="0"/>
                          <a:cs typeface="Times New Roman" panose="02020603050405020304" pitchFamily="18" charset="0"/>
                        </a:rPr>
                        <a:t>: 73%</a:t>
                      </a:r>
                    </a:p>
                  </a:txBody>
                  <a:tcPr marL="68580" marR="68580" marT="0" marB="0"/>
                </a:tc>
                <a:tc>
                  <a:txBody>
                    <a:bodyPr/>
                    <a:lstStyle/>
                    <a:p>
                      <a:pPr marL="0" marR="0" algn="just">
                        <a:lnSpc>
                          <a:spcPct val="115000"/>
                        </a:lnSpc>
                        <a:spcAft>
                          <a:spcPts val="800"/>
                        </a:spcAft>
                        <a:buNone/>
                      </a:pPr>
                      <a:r>
                        <a:rPr lang="en-GB" sz="1400" kern="100">
                          <a:effectLst/>
                          <a:latin typeface="+mn-lt"/>
                        </a:rPr>
                        <a:t>2022</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15000"/>
                        </a:lnSpc>
                        <a:spcAft>
                          <a:spcPts val="800"/>
                        </a:spcAft>
                        <a:buNone/>
                      </a:pPr>
                      <a:r>
                        <a:rPr lang="en-US" sz="1400" kern="100">
                          <a:effectLst/>
                          <a:latin typeface="+mn-lt"/>
                          <a:ea typeface="Aptos" panose="020B0004020202020204" pitchFamily="34" charset="0"/>
                          <a:cs typeface="Times New Roman" panose="02020603050405020304" pitchFamily="18" charset="0"/>
                        </a:rPr>
                        <a:t>D0 Parasitemia: 71%</a:t>
                      </a:r>
                    </a:p>
                    <a:p>
                      <a:pPr marL="0" marR="0" algn="just">
                        <a:lnSpc>
                          <a:spcPct val="115000"/>
                        </a:lnSpc>
                        <a:spcAft>
                          <a:spcPts val="800"/>
                        </a:spcAft>
                        <a:buNone/>
                      </a:pPr>
                      <a:r>
                        <a:rPr lang="en-US" sz="1400" kern="100">
                          <a:effectLst/>
                          <a:latin typeface="+mn-lt"/>
                          <a:ea typeface="Aptos" panose="020B0004020202020204" pitchFamily="34" charset="0"/>
                          <a:cs typeface="Times New Roman" panose="02020603050405020304" pitchFamily="18" charset="0"/>
                        </a:rPr>
                        <a:t>D28 Parasitemia: 44%</a:t>
                      </a:r>
                    </a:p>
                  </a:txBody>
                  <a:tcPr marL="68580" marR="68580" marT="0" marB="0"/>
                </a:tc>
                <a:tc>
                  <a:txBody>
                    <a:bodyPr/>
                    <a:lstStyle/>
                    <a:p>
                      <a:pPr marL="0" marR="0">
                        <a:lnSpc>
                          <a:spcPct val="115000"/>
                        </a:lnSpc>
                        <a:spcAft>
                          <a:spcPts val="800"/>
                        </a:spcAft>
                        <a:buNone/>
                      </a:pPr>
                      <a:r>
                        <a:rPr lang="en-US" sz="1400" kern="100">
                          <a:effectLst/>
                          <a:latin typeface="+mn-lt"/>
                        </a:rPr>
                        <a:t>2021, 2022, </a:t>
                      </a:r>
                    </a:p>
                    <a:p>
                      <a:pPr marL="0" marR="0">
                        <a:lnSpc>
                          <a:spcPct val="115000"/>
                        </a:lnSpc>
                        <a:spcAft>
                          <a:spcPts val="800"/>
                        </a:spcAft>
                        <a:buNone/>
                      </a:pPr>
                      <a:r>
                        <a:rPr lang="en-US" sz="1400" kern="100">
                          <a:effectLst/>
                          <a:latin typeface="+mn-lt"/>
                        </a:rPr>
                        <a:t>2024 (analysis ongoing) </a:t>
                      </a:r>
                      <a:endParaRPr lang="en-US" sz="1400" kern="100">
                        <a:effectLst/>
                        <a:latin typeface="+mn-lt"/>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77941633"/>
                  </a:ext>
                </a:extLst>
              </a:tr>
              <a:tr h="565316">
                <a:tc>
                  <a:txBody>
                    <a:bodyPr/>
                    <a:lstStyle/>
                    <a:p>
                      <a:pPr marL="0" marR="0" algn="just">
                        <a:lnSpc>
                          <a:spcPct val="115000"/>
                        </a:lnSpc>
                        <a:spcAft>
                          <a:spcPts val="800"/>
                        </a:spcAft>
                        <a:buNone/>
                      </a:pPr>
                      <a:r>
                        <a:rPr lang="en-GB" sz="1400" kern="100">
                          <a:effectLst/>
                          <a:latin typeface="+mn-lt"/>
                        </a:rPr>
                        <a:t>South Sudan</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15000"/>
                        </a:lnSpc>
                        <a:spcAft>
                          <a:spcPts val="800"/>
                        </a:spcAft>
                        <a:buNone/>
                      </a:pPr>
                      <a:r>
                        <a:rPr lang="en-GB" sz="1400" kern="100">
                          <a:effectLst/>
                          <a:latin typeface="+mn-lt"/>
                        </a:rPr>
                        <a:t>nRCT (2022)</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15000"/>
                        </a:lnSpc>
                        <a:spcAft>
                          <a:spcPts val="800"/>
                        </a:spcAft>
                        <a:buNone/>
                      </a:pPr>
                      <a:r>
                        <a:rPr lang="en-US" sz="1400" kern="100" err="1">
                          <a:effectLst/>
                          <a:latin typeface="+mn-lt"/>
                          <a:ea typeface="Aptos" panose="020B0004020202020204" pitchFamily="34" charset="0"/>
                          <a:cs typeface="Times New Roman" panose="02020603050405020304" pitchFamily="18" charset="0"/>
                        </a:rPr>
                        <a:t>nRCT</a:t>
                      </a:r>
                      <a:r>
                        <a:rPr lang="en-US" sz="1400" kern="100">
                          <a:effectLst/>
                          <a:latin typeface="+mn-lt"/>
                          <a:ea typeface="Aptos" panose="020B0004020202020204" pitchFamily="34" charset="0"/>
                          <a:cs typeface="Times New Roman" panose="02020603050405020304" pitchFamily="18" charset="0"/>
                        </a:rPr>
                        <a:t>: ~70%*</a:t>
                      </a:r>
                    </a:p>
                  </a:txBody>
                  <a:tcPr marL="68580" marR="68580" marT="0" marB="0"/>
                </a:tc>
                <a:tc>
                  <a:txBody>
                    <a:bodyPr/>
                    <a:lstStyle/>
                    <a:p>
                      <a:pPr marL="0" marR="0" algn="just">
                        <a:lnSpc>
                          <a:spcPct val="115000"/>
                        </a:lnSpc>
                        <a:spcAft>
                          <a:spcPts val="800"/>
                        </a:spcAft>
                        <a:buNone/>
                      </a:pPr>
                      <a:r>
                        <a:rPr lang="en-GB" sz="1400" kern="100">
                          <a:effectLst/>
                          <a:latin typeface="+mn-lt"/>
                        </a:rPr>
                        <a:t>2022</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15000"/>
                        </a:lnSpc>
                        <a:spcAft>
                          <a:spcPts val="800"/>
                        </a:spcAft>
                        <a:buNone/>
                      </a:pPr>
                      <a:r>
                        <a:rPr lang="en-US" sz="1400" kern="100">
                          <a:effectLst/>
                          <a:latin typeface="+mn-lt"/>
                          <a:ea typeface="Aptos" panose="020B0004020202020204" pitchFamily="34" charset="0"/>
                          <a:cs typeface="Times New Roman" panose="02020603050405020304" pitchFamily="18" charset="0"/>
                        </a:rPr>
                        <a:t>D0 Parasitemia: 45%**</a:t>
                      </a:r>
                    </a:p>
                    <a:p>
                      <a:pPr marL="0" marR="0" algn="just">
                        <a:lnSpc>
                          <a:spcPct val="115000"/>
                        </a:lnSpc>
                        <a:spcAft>
                          <a:spcPts val="800"/>
                        </a:spcAft>
                        <a:buNone/>
                      </a:pPr>
                      <a:r>
                        <a:rPr lang="en-US" sz="1400" kern="100">
                          <a:effectLst/>
                          <a:latin typeface="+mn-lt"/>
                          <a:ea typeface="Aptos" panose="020B0004020202020204" pitchFamily="34" charset="0"/>
                          <a:cs typeface="Times New Roman" panose="02020603050405020304" pitchFamily="18" charset="0"/>
                        </a:rPr>
                        <a:t>D28 Parasitemia: 55%**</a:t>
                      </a:r>
                    </a:p>
                  </a:txBody>
                  <a:tcPr marL="68580" marR="68580" marT="0" marB="0"/>
                </a:tc>
                <a:tc>
                  <a:txBody>
                    <a:bodyPr/>
                    <a:lstStyle/>
                    <a:p>
                      <a:pPr marL="0" marR="0">
                        <a:lnSpc>
                          <a:spcPct val="115000"/>
                        </a:lnSpc>
                        <a:spcAft>
                          <a:spcPts val="800"/>
                        </a:spcAft>
                        <a:buNone/>
                      </a:pPr>
                      <a:r>
                        <a:rPr lang="en-US" sz="1400" kern="100">
                          <a:effectLst/>
                          <a:latin typeface="+mn-lt"/>
                        </a:rPr>
                        <a:t> 2022</a:t>
                      </a:r>
                      <a:endParaRPr lang="en-US" sz="1400" kern="100">
                        <a:effectLst/>
                        <a:latin typeface="+mn-lt"/>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7264488"/>
                  </a:ext>
                </a:extLst>
              </a:tr>
              <a:tr h="774270">
                <a:tc>
                  <a:txBody>
                    <a:bodyPr/>
                    <a:lstStyle/>
                    <a:p>
                      <a:pPr marL="0" marR="0" algn="just">
                        <a:lnSpc>
                          <a:spcPct val="115000"/>
                        </a:lnSpc>
                        <a:spcAft>
                          <a:spcPts val="800"/>
                        </a:spcAft>
                        <a:buNone/>
                      </a:pPr>
                      <a:r>
                        <a:rPr lang="en-GB" sz="1400" kern="100">
                          <a:effectLst/>
                          <a:latin typeface="+mn-lt"/>
                        </a:rPr>
                        <a:t>Uganda</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15000"/>
                        </a:lnSpc>
                        <a:spcAft>
                          <a:spcPts val="800"/>
                        </a:spcAft>
                        <a:buNone/>
                      </a:pPr>
                      <a:r>
                        <a:rPr lang="en-GB" sz="1400" kern="100" err="1">
                          <a:effectLst/>
                          <a:latin typeface="+mn-lt"/>
                        </a:rPr>
                        <a:t>nRCT</a:t>
                      </a:r>
                      <a:r>
                        <a:rPr lang="en-GB" sz="1400" kern="100">
                          <a:effectLst/>
                          <a:latin typeface="+mn-lt"/>
                        </a:rPr>
                        <a:t> (2021); </a:t>
                      </a:r>
                      <a:r>
                        <a:rPr lang="en-GB" sz="1400" kern="100" err="1">
                          <a:effectLst/>
                          <a:latin typeface="+mn-lt"/>
                        </a:rPr>
                        <a:t>cRCT</a:t>
                      </a:r>
                      <a:r>
                        <a:rPr lang="en-GB" sz="1400" kern="100">
                          <a:effectLst/>
                          <a:latin typeface="+mn-lt"/>
                        </a:rPr>
                        <a:t> (2022)</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15000"/>
                        </a:lnSpc>
                        <a:spcAft>
                          <a:spcPts val="800"/>
                        </a:spcAft>
                        <a:buNone/>
                      </a:pPr>
                      <a:r>
                        <a:rPr lang="en-US" sz="1400" kern="100" err="1">
                          <a:effectLst/>
                          <a:latin typeface="+mn-lt"/>
                          <a:ea typeface="Aptos" panose="020B0004020202020204" pitchFamily="34" charset="0"/>
                          <a:cs typeface="Times New Roman" panose="02020603050405020304" pitchFamily="18" charset="0"/>
                        </a:rPr>
                        <a:t>nRCT</a:t>
                      </a:r>
                      <a:r>
                        <a:rPr lang="en-US" sz="1400" kern="100">
                          <a:effectLst/>
                          <a:latin typeface="+mn-lt"/>
                          <a:ea typeface="Aptos" panose="020B0004020202020204" pitchFamily="34" charset="0"/>
                          <a:cs typeface="Times New Roman" panose="02020603050405020304" pitchFamily="18" charset="0"/>
                        </a:rPr>
                        <a:t>: 92% </a:t>
                      </a:r>
                    </a:p>
                    <a:p>
                      <a:pPr marL="0" marR="0" algn="just">
                        <a:lnSpc>
                          <a:spcPct val="115000"/>
                        </a:lnSpc>
                        <a:spcAft>
                          <a:spcPts val="800"/>
                        </a:spcAft>
                        <a:buNone/>
                      </a:pPr>
                      <a:r>
                        <a:rPr lang="en-US" sz="1400" kern="100" err="1">
                          <a:effectLst/>
                          <a:latin typeface="+mn-lt"/>
                          <a:ea typeface="Aptos" panose="020B0004020202020204" pitchFamily="34" charset="0"/>
                          <a:cs typeface="Times New Roman" panose="02020603050405020304" pitchFamily="18" charset="0"/>
                        </a:rPr>
                        <a:t>cRCT</a:t>
                      </a:r>
                      <a:r>
                        <a:rPr lang="en-US" sz="1400" kern="100">
                          <a:effectLst/>
                          <a:latin typeface="+mn-lt"/>
                          <a:ea typeface="Aptos" panose="020B0004020202020204" pitchFamily="34" charset="0"/>
                          <a:cs typeface="Times New Roman" panose="02020603050405020304" pitchFamily="18" charset="0"/>
                        </a:rPr>
                        <a:t>: 94%</a:t>
                      </a:r>
                    </a:p>
                  </a:txBody>
                  <a:tcPr marL="68580" marR="68580" marT="0" marB="0"/>
                </a:tc>
                <a:tc>
                  <a:txBody>
                    <a:bodyPr/>
                    <a:lstStyle/>
                    <a:p>
                      <a:pPr marL="0" marR="0" algn="just">
                        <a:lnSpc>
                          <a:spcPct val="115000"/>
                        </a:lnSpc>
                        <a:spcAft>
                          <a:spcPts val="800"/>
                        </a:spcAft>
                        <a:buNone/>
                      </a:pPr>
                      <a:r>
                        <a:rPr lang="en-GB" sz="1400" kern="100">
                          <a:effectLst/>
                          <a:latin typeface="+mn-lt"/>
                        </a:rPr>
                        <a:t>2022</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15000"/>
                        </a:lnSpc>
                        <a:spcAft>
                          <a:spcPts val="800"/>
                        </a:spcAft>
                        <a:buNone/>
                      </a:pPr>
                      <a:r>
                        <a:rPr lang="en-US" sz="1400" kern="100">
                          <a:effectLst/>
                          <a:latin typeface="+mn-lt"/>
                          <a:ea typeface="Aptos" panose="020B0004020202020204" pitchFamily="34" charset="0"/>
                          <a:cs typeface="Times New Roman" panose="02020603050405020304" pitchFamily="18" charset="0"/>
                        </a:rPr>
                        <a:t>D0 Parasitemia: 46%</a:t>
                      </a:r>
                    </a:p>
                    <a:p>
                      <a:pPr marL="0" marR="0" algn="just">
                        <a:lnSpc>
                          <a:spcPct val="115000"/>
                        </a:lnSpc>
                        <a:spcAft>
                          <a:spcPts val="800"/>
                        </a:spcAft>
                        <a:buNone/>
                      </a:pPr>
                      <a:r>
                        <a:rPr lang="en-US" sz="1400" kern="100">
                          <a:effectLst/>
                          <a:latin typeface="+mn-lt"/>
                          <a:ea typeface="Aptos" panose="020B0004020202020204" pitchFamily="34" charset="0"/>
                          <a:cs typeface="Times New Roman"/>
                        </a:rPr>
                        <a:t>D28 Parasitemia: 31% (~5%)</a:t>
                      </a:r>
                    </a:p>
                  </a:txBody>
                  <a:tcPr marL="68580" marR="68580" marT="0" marB="0"/>
                </a:tc>
                <a:tc>
                  <a:txBody>
                    <a:bodyPr/>
                    <a:lstStyle/>
                    <a:p>
                      <a:pPr marL="0" marR="0">
                        <a:lnSpc>
                          <a:spcPct val="115000"/>
                        </a:lnSpc>
                        <a:spcAft>
                          <a:spcPts val="800"/>
                        </a:spcAft>
                        <a:buNone/>
                      </a:pPr>
                      <a:r>
                        <a:rPr lang="en-US" sz="1400" kern="100">
                          <a:effectLst/>
                          <a:latin typeface="+mn-lt"/>
                        </a:rPr>
                        <a:t> 2021, 2022</a:t>
                      </a:r>
                      <a:endParaRPr lang="en-US" sz="1400" kern="100">
                        <a:effectLst/>
                        <a:latin typeface="+mn-lt"/>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9513066"/>
                  </a:ext>
                </a:extLst>
              </a:tr>
              <a:tr h="376877">
                <a:tc gridSpan="6">
                  <a:txBody>
                    <a:bodyPr/>
                    <a:lstStyle/>
                    <a:p>
                      <a:pPr marL="0" marR="0" algn="just">
                        <a:lnSpc>
                          <a:spcPct val="115000"/>
                        </a:lnSpc>
                        <a:spcAft>
                          <a:spcPts val="800"/>
                        </a:spcAft>
                        <a:buNone/>
                      </a:pPr>
                      <a:r>
                        <a:rPr lang="en-GB" sz="1400" kern="100">
                          <a:effectLst/>
                          <a:latin typeface="+mn-lt"/>
                        </a:rPr>
                        <a:t>WCA</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7172662"/>
                  </a:ext>
                </a:extLst>
              </a:tr>
              <a:tr h="565316">
                <a:tc>
                  <a:txBody>
                    <a:bodyPr/>
                    <a:lstStyle/>
                    <a:p>
                      <a:pPr marL="0" marR="0" algn="just">
                        <a:lnSpc>
                          <a:spcPct val="115000"/>
                        </a:lnSpc>
                        <a:spcAft>
                          <a:spcPts val="800"/>
                        </a:spcAft>
                        <a:buNone/>
                      </a:pPr>
                      <a:r>
                        <a:rPr lang="en-GB" sz="1400" kern="100">
                          <a:effectLst/>
                          <a:latin typeface="+mn-lt"/>
                        </a:rPr>
                        <a:t>Burkina Faso</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15000"/>
                        </a:lnSpc>
                        <a:spcAft>
                          <a:spcPts val="800"/>
                        </a:spcAft>
                        <a:buNone/>
                      </a:pPr>
                      <a:r>
                        <a:rPr lang="en-GB" sz="1400" kern="100">
                          <a:effectLst/>
                          <a:latin typeface="+mn-lt"/>
                        </a:rPr>
                        <a:t>Not conducted</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15000"/>
                        </a:lnSpc>
                        <a:spcAft>
                          <a:spcPts val="800"/>
                        </a:spcAft>
                        <a:buNone/>
                      </a:pPr>
                      <a:r>
                        <a:rPr lang="en-US" sz="1400" kern="100">
                          <a:effectLst/>
                          <a:latin typeface="+mn-lt"/>
                          <a:ea typeface="Aptos" panose="020B0004020202020204" pitchFamily="34" charset="0"/>
                          <a:cs typeface="Times New Roman" panose="02020603050405020304" pitchFamily="18" charset="0"/>
                        </a:rPr>
                        <a:t>-</a:t>
                      </a:r>
                    </a:p>
                  </a:txBody>
                  <a:tcPr marL="68580" marR="68580" marT="0" marB="0"/>
                </a:tc>
                <a:tc>
                  <a:txBody>
                    <a:bodyPr/>
                    <a:lstStyle/>
                    <a:p>
                      <a:pPr marL="0" marR="0" algn="just">
                        <a:lnSpc>
                          <a:spcPct val="115000"/>
                        </a:lnSpc>
                        <a:spcAft>
                          <a:spcPts val="800"/>
                        </a:spcAft>
                        <a:buNone/>
                      </a:pPr>
                      <a:r>
                        <a:rPr lang="en-GB" sz="1400" kern="100">
                          <a:effectLst/>
                          <a:latin typeface="+mn-lt"/>
                        </a:rPr>
                        <a:t>2022</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15000"/>
                        </a:lnSpc>
                        <a:spcAft>
                          <a:spcPts val="800"/>
                        </a:spcAft>
                        <a:buNone/>
                      </a:pPr>
                      <a:r>
                        <a:rPr lang="en-US" sz="1400" kern="100">
                          <a:effectLst/>
                          <a:latin typeface="+mn-lt"/>
                          <a:ea typeface="Aptos" panose="020B0004020202020204" pitchFamily="34" charset="0"/>
                          <a:cs typeface="Times New Roman" panose="02020603050405020304" pitchFamily="18" charset="0"/>
                        </a:rPr>
                        <a:t>D0 Parasitemia: 38%**</a:t>
                      </a:r>
                    </a:p>
                    <a:p>
                      <a:pPr marL="0" marR="0" algn="just">
                        <a:lnSpc>
                          <a:spcPct val="115000"/>
                        </a:lnSpc>
                        <a:spcAft>
                          <a:spcPts val="800"/>
                        </a:spcAft>
                        <a:buNone/>
                      </a:pPr>
                      <a:r>
                        <a:rPr lang="en-US" sz="1400" kern="100">
                          <a:effectLst/>
                          <a:latin typeface="+mn-lt"/>
                          <a:ea typeface="Aptos" panose="020B0004020202020204" pitchFamily="34" charset="0"/>
                          <a:cs typeface="Times New Roman"/>
                        </a:rPr>
                        <a:t>D28 Parasitemia: 29%** (~10%)</a:t>
                      </a:r>
                    </a:p>
                  </a:txBody>
                  <a:tcPr marL="68580" marR="68580" marT="0" marB="0"/>
                </a:tc>
                <a:tc>
                  <a:txBody>
                    <a:bodyPr/>
                    <a:lstStyle/>
                    <a:p>
                      <a:pPr marL="0" marR="0">
                        <a:lnSpc>
                          <a:spcPct val="115000"/>
                        </a:lnSpc>
                        <a:spcAft>
                          <a:spcPts val="800"/>
                        </a:spcAft>
                        <a:buNone/>
                      </a:pPr>
                      <a:r>
                        <a:rPr lang="en-US" sz="1400" kern="100">
                          <a:effectLst/>
                          <a:latin typeface="+mn-lt"/>
                        </a:rPr>
                        <a:t> 2022</a:t>
                      </a:r>
                      <a:endParaRPr lang="en-US" sz="1400" kern="100">
                        <a:effectLst/>
                        <a:latin typeface="+mn-lt"/>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20823347"/>
                  </a:ext>
                </a:extLst>
              </a:tr>
              <a:tr h="774270">
                <a:tc>
                  <a:txBody>
                    <a:bodyPr/>
                    <a:lstStyle/>
                    <a:p>
                      <a:pPr marL="0" marR="0" algn="just">
                        <a:lnSpc>
                          <a:spcPct val="115000"/>
                        </a:lnSpc>
                        <a:spcAft>
                          <a:spcPts val="800"/>
                        </a:spcAft>
                        <a:buNone/>
                      </a:pPr>
                      <a:r>
                        <a:rPr lang="en-GB" sz="1400" kern="100">
                          <a:effectLst/>
                          <a:latin typeface="+mn-lt"/>
                        </a:rPr>
                        <a:t>Nigeria</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15000"/>
                        </a:lnSpc>
                        <a:spcAft>
                          <a:spcPts val="800"/>
                        </a:spcAft>
                        <a:buNone/>
                      </a:pPr>
                      <a:r>
                        <a:rPr lang="en-GB" sz="1400" kern="100">
                          <a:effectLst/>
                          <a:latin typeface="+mn-lt"/>
                        </a:rPr>
                        <a:t>No conducted</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15000"/>
                        </a:lnSpc>
                        <a:spcAft>
                          <a:spcPts val="800"/>
                        </a:spcAft>
                        <a:buNone/>
                      </a:pPr>
                      <a:r>
                        <a:rPr lang="en-US" sz="1400" kern="100">
                          <a:effectLst/>
                          <a:latin typeface="+mn-lt"/>
                          <a:ea typeface="Aptos" panose="020B0004020202020204" pitchFamily="34" charset="0"/>
                          <a:cs typeface="Times New Roman" panose="02020603050405020304" pitchFamily="18" charset="0"/>
                        </a:rPr>
                        <a:t>-</a:t>
                      </a:r>
                    </a:p>
                  </a:txBody>
                  <a:tcPr marL="68580" marR="68580" marT="0" marB="0"/>
                </a:tc>
                <a:tc>
                  <a:txBody>
                    <a:bodyPr/>
                    <a:lstStyle/>
                    <a:p>
                      <a:pPr marL="0" marR="0" algn="just">
                        <a:lnSpc>
                          <a:spcPct val="115000"/>
                        </a:lnSpc>
                        <a:spcAft>
                          <a:spcPts val="800"/>
                        </a:spcAft>
                        <a:buNone/>
                      </a:pPr>
                      <a:r>
                        <a:rPr lang="en-GB" sz="1400" kern="100">
                          <a:effectLst/>
                          <a:latin typeface="+mn-lt"/>
                        </a:rPr>
                        <a:t>2023</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15000"/>
                        </a:lnSpc>
                        <a:spcAft>
                          <a:spcPts val="800"/>
                        </a:spcAft>
                        <a:buNone/>
                      </a:pPr>
                      <a:r>
                        <a:rPr lang="en-GB" sz="1400" kern="100">
                          <a:effectLst/>
                          <a:latin typeface="+mn-lt"/>
                        </a:rPr>
                        <a:t>Analysis ongoing</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400" kern="100">
                          <a:effectLst/>
                          <a:latin typeface="+mn-lt"/>
                        </a:rPr>
                        <a:t> 2023</a:t>
                      </a:r>
                      <a:endParaRPr lang="en-US" sz="1400" kern="100">
                        <a:effectLst/>
                        <a:latin typeface="+mn-lt"/>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30623424"/>
                  </a:ext>
                </a:extLst>
              </a:tr>
            </a:tbl>
          </a:graphicData>
        </a:graphic>
      </p:graphicFrame>
    </p:spTree>
    <p:extLst>
      <p:ext uri="{BB962C8B-B14F-4D97-AF65-F5344CB8AC3E}">
        <p14:creationId xmlns:p14="http://schemas.microsoft.com/office/powerpoint/2010/main" val="9551757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C7612-CC76-CBB1-1DD4-DB150C4C8C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378D62-76DC-FFD6-F5F1-1CDE0696F264}"/>
              </a:ext>
            </a:extLst>
          </p:cNvPr>
          <p:cNvSpPr>
            <a:spLocks noGrp="1"/>
          </p:cNvSpPr>
          <p:nvPr>
            <p:ph type="title"/>
          </p:nvPr>
        </p:nvSpPr>
        <p:spPr>
          <a:xfrm>
            <a:off x="724114" y="5497723"/>
            <a:ext cx="11188486" cy="978729"/>
          </a:xfrm>
        </p:spPr>
        <p:txBody>
          <a:bodyPr>
            <a:noAutofit/>
          </a:bodyPr>
          <a:lstStyle/>
          <a:p>
            <a:r>
              <a:rPr lang="en-US" sz="3200">
                <a:solidFill>
                  <a:schemeClr val="tx1"/>
                </a:solidFill>
              </a:rPr>
              <a:t>Routine Resistance Marker Surveillance</a:t>
            </a:r>
          </a:p>
        </p:txBody>
      </p:sp>
      <p:pic>
        <p:nvPicPr>
          <p:cNvPr id="4" name="Picture Placeholder 3">
            <a:extLst>
              <a:ext uri="{FF2B5EF4-FFF2-40B4-BE49-F238E27FC236}">
                <a16:creationId xmlns:a16="http://schemas.microsoft.com/office/drawing/2014/main" id="{B40D29FA-6C38-3FAC-60AF-FFC965952D49}"/>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30042" b="5724"/>
          <a:stretch>
            <a:fillRect/>
          </a:stretch>
        </p:blipFill>
        <p:spPr>
          <a:xfrm>
            <a:off x="0" y="-1"/>
            <a:ext cx="12192000" cy="5225143"/>
          </a:xfrm>
        </p:spPr>
      </p:pic>
      <p:pic>
        <p:nvPicPr>
          <p:cNvPr id="5" name="Picture 6">
            <a:extLst>
              <a:ext uri="{FF2B5EF4-FFF2-40B4-BE49-F238E27FC236}">
                <a16:creationId xmlns:a16="http://schemas.microsoft.com/office/drawing/2014/main" id="{3BA98441-4C30-FAFB-8462-CD09EAE824E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678180" y="601345"/>
            <a:ext cx="280384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209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9717" y="1479648"/>
            <a:ext cx="6472123" cy="4903671"/>
          </a:xfrm>
        </p:spPr>
        <p:txBody>
          <a:bodyPr vert="horz" lIns="91440" tIns="45720" rIns="91440" bIns="45720" rtlCol="0" anchor="t">
            <a:normAutofit fontScale="25000" lnSpcReduction="20000"/>
          </a:bodyPr>
          <a:lstStyle/>
          <a:p>
            <a:r>
              <a:rPr lang="en-US" sz="11200">
                <a:ea typeface="+mj-ea"/>
                <a:cs typeface="+mj-cs"/>
              </a:rPr>
              <a:t>The emergence and spread of drug resistance can undermine the protective benefits of chemoprevention </a:t>
            </a:r>
          </a:p>
          <a:p>
            <a:pPr marL="0" indent="0">
              <a:buNone/>
            </a:pPr>
            <a:endParaRPr lang="en-US" sz="9600">
              <a:solidFill>
                <a:srgbClr val="004750"/>
              </a:solidFill>
              <a:latin typeface="Arial"/>
              <a:ea typeface="Calibri"/>
              <a:cs typeface="Arial"/>
            </a:endParaRPr>
          </a:p>
          <a:p>
            <a:r>
              <a:rPr lang="en-US" sz="11200">
                <a:ea typeface="+mj-ea"/>
                <a:cs typeface="+mj-cs"/>
              </a:rPr>
              <a:t>This calls for </a:t>
            </a:r>
            <a:r>
              <a:rPr lang="en-US" sz="11200" b="1">
                <a:ea typeface="+mj-ea"/>
                <a:cs typeface="+mj-cs"/>
              </a:rPr>
              <a:t>robust surveillance and monitoring of resistance</a:t>
            </a:r>
            <a:r>
              <a:rPr lang="en-US" sz="11200">
                <a:ea typeface="+mj-ea"/>
                <a:cs typeface="+mj-cs"/>
              </a:rPr>
              <a:t> to chemoprevention drugs  </a:t>
            </a:r>
            <a:endParaRPr lang="en-US" sz="11200">
              <a:ea typeface="Calibri"/>
              <a:cs typeface="Calibri"/>
            </a:endParaRPr>
          </a:p>
          <a:p>
            <a:pPr marL="0" indent="0">
              <a:buNone/>
            </a:pPr>
            <a:endParaRPr lang="en-US" sz="11200">
              <a:solidFill>
                <a:srgbClr val="004750"/>
              </a:solidFill>
              <a:latin typeface="Calibri" panose="020F0502020204030204"/>
              <a:ea typeface="Calibri"/>
              <a:cs typeface="Calibri"/>
            </a:endParaRPr>
          </a:p>
          <a:p>
            <a:r>
              <a:rPr lang="en-US" sz="11200">
                <a:ea typeface="+mj-ea"/>
                <a:cs typeface="+mj-cs"/>
              </a:rPr>
              <a:t>There is currently no global consensus on the design and deployment of a system for routine resistance marker surveillance </a:t>
            </a:r>
            <a:r>
              <a:rPr lang="en-US" sz="11200"/>
              <a:t>and response in the context of chemoprevention</a:t>
            </a:r>
          </a:p>
          <a:p>
            <a:endParaRPr lang="en-GB"/>
          </a:p>
        </p:txBody>
      </p:sp>
      <p:sp>
        <p:nvSpPr>
          <p:cNvPr id="3" name="Title 2"/>
          <p:cNvSpPr>
            <a:spLocks noGrp="1"/>
          </p:cNvSpPr>
          <p:nvPr>
            <p:ph type="title"/>
          </p:nvPr>
        </p:nvSpPr>
        <p:spPr>
          <a:xfrm>
            <a:off x="719364" y="756141"/>
            <a:ext cx="5307660" cy="535531"/>
          </a:xfrm>
        </p:spPr>
        <p:txBody>
          <a:bodyPr>
            <a:normAutofit fontScale="90000"/>
          </a:bodyPr>
          <a:lstStyle/>
          <a:p>
            <a:r>
              <a:rPr lang="en-US"/>
              <a:t>Introduction</a:t>
            </a:r>
            <a:endParaRPr lang="en-GB"/>
          </a:p>
        </p:txBody>
      </p:sp>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0161" r="42761"/>
          <a:stretch>
            <a:fillRect/>
          </a:stretch>
        </p:blipFill>
        <p:spPr>
          <a:xfrm>
            <a:off x="9685020" y="72934"/>
            <a:ext cx="2415540" cy="6690360"/>
          </a:xfrm>
        </p:spPr>
      </p:pic>
      <p:pic>
        <p:nvPicPr>
          <p:cNvPr id="7" name="Picture Placeholder 6"/>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2110" t="10085" r="12110" b="11923"/>
          <a:stretch>
            <a:fillRect/>
          </a:stretch>
        </p:blipFill>
        <p:spPr>
          <a:xfrm>
            <a:off x="7185660" y="83820"/>
            <a:ext cx="2415540" cy="3314700"/>
          </a:xfrm>
        </p:spPr>
      </p:pic>
      <p:pic>
        <p:nvPicPr>
          <p:cNvPr id="9" name="Picture Placeholder 8"/>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30254" r="14838"/>
          <a:stretch>
            <a:fillRect/>
          </a:stretch>
        </p:blipFill>
        <p:spPr>
          <a:xfrm>
            <a:off x="7185660" y="3474720"/>
            <a:ext cx="2415540" cy="3299460"/>
          </a:xfrm>
        </p:spPr>
      </p:pic>
    </p:spTree>
    <p:extLst>
      <p:ext uri="{BB962C8B-B14F-4D97-AF65-F5344CB8AC3E}">
        <p14:creationId xmlns:p14="http://schemas.microsoft.com/office/powerpoint/2010/main" val="41728026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092EC-7187-8986-B4B9-B649AF0819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8C5804-04BC-5BBC-8FDA-DE243E7E051B}"/>
              </a:ext>
            </a:extLst>
          </p:cNvPr>
          <p:cNvSpPr>
            <a:spLocks noGrp="1"/>
          </p:cNvSpPr>
          <p:nvPr>
            <p:ph type="title"/>
          </p:nvPr>
        </p:nvSpPr>
        <p:spPr>
          <a:xfrm>
            <a:off x="724114" y="5497723"/>
            <a:ext cx="11188486" cy="978729"/>
          </a:xfrm>
        </p:spPr>
        <p:txBody>
          <a:bodyPr>
            <a:noAutofit/>
          </a:bodyPr>
          <a:lstStyle/>
          <a:p>
            <a:r>
              <a:rPr lang="en-US" sz="3200">
                <a:solidFill>
                  <a:schemeClr val="tx1"/>
                </a:solidFill>
              </a:rPr>
              <a:t>Proposed System Overview</a:t>
            </a:r>
          </a:p>
        </p:txBody>
      </p:sp>
      <p:pic>
        <p:nvPicPr>
          <p:cNvPr id="4" name="Picture Placeholder 3">
            <a:extLst>
              <a:ext uri="{FF2B5EF4-FFF2-40B4-BE49-F238E27FC236}">
                <a16:creationId xmlns:a16="http://schemas.microsoft.com/office/drawing/2014/main" id="{57AAC28D-595B-66CC-A554-485A9DD0C7C0}"/>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30042" b="5724"/>
          <a:stretch>
            <a:fillRect/>
          </a:stretch>
        </p:blipFill>
        <p:spPr>
          <a:xfrm>
            <a:off x="0" y="-1"/>
            <a:ext cx="12192000" cy="5225143"/>
          </a:xfrm>
        </p:spPr>
      </p:pic>
      <p:pic>
        <p:nvPicPr>
          <p:cNvPr id="5" name="Picture 6">
            <a:extLst>
              <a:ext uri="{FF2B5EF4-FFF2-40B4-BE49-F238E27FC236}">
                <a16:creationId xmlns:a16="http://schemas.microsoft.com/office/drawing/2014/main" id="{F3152883-5411-0746-8303-3B4294003F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678180" y="601345"/>
            <a:ext cx="280384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1150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A5674-5291-AFE4-5621-237041DBD47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7777F2-0B9D-8C6D-C4F3-560B71E0CCEF}"/>
              </a:ext>
            </a:extLst>
          </p:cNvPr>
          <p:cNvSpPr>
            <a:spLocks noGrp="1"/>
          </p:cNvSpPr>
          <p:nvPr>
            <p:ph idx="4294967295"/>
          </p:nvPr>
        </p:nvSpPr>
        <p:spPr>
          <a:xfrm>
            <a:off x="615491" y="1613863"/>
            <a:ext cx="6283019" cy="5020019"/>
          </a:xfrm>
        </p:spPr>
        <p:txBody>
          <a:bodyPr vert="horz" lIns="91440" tIns="45720" rIns="91440" bIns="45720" rtlCol="0" anchor="t">
            <a:normAutofit fontScale="40000" lnSpcReduction="20000"/>
          </a:bodyPr>
          <a:lstStyle/>
          <a:p>
            <a:pPr marL="0" indent="0">
              <a:buNone/>
            </a:pPr>
            <a:r>
              <a:rPr lang="en-US" b="1">
                <a:solidFill>
                  <a:schemeClr val="tx2"/>
                </a:solidFill>
                <a:latin typeface="Garamond" panose="02020404030301010803" pitchFamily="18" charset="0"/>
              </a:rPr>
              <a:t>Proposed system Overview </a:t>
            </a:r>
          </a:p>
          <a:p>
            <a:pPr marL="0" indent="0">
              <a:lnSpc>
                <a:spcPct val="110000"/>
              </a:lnSpc>
              <a:buNone/>
            </a:pPr>
            <a:r>
              <a:rPr lang="en-US" sz="5000" b="1"/>
              <a:t>Component 1: Formative - </a:t>
            </a:r>
            <a:r>
              <a:rPr lang="en-US" sz="5000"/>
              <a:t>consisting of in-depth molecular analysis of collected blood samples to inform components of the routine surveillance system </a:t>
            </a:r>
            <a:br>
              <a:rPr lang="en-US" sz="5000"/>
            </a:br>
            <a:endParaRPr lang="en-US" sz="5000"/>
          </a:p>
          <a:p>
            <a:pPr marL="0" indent="0">
              <a:lnSpc>
                <a:spcPct val="110000"/>
              </a:lnSpc>
              <a:buNone/>
            </a:pPr>
            <a:r>
              <a:rPr lang="en-US" sz="5000" b="1"/>
              <a:t>Component 2: </a:t>
            </a:r>
            <a:r>
              <a:rPr lang="en-US" sz="5000"/>
              <a:t>Routine malaria chemoprevention molecular surveillance system - Health facility-based surveillance supplemented by  community surveys in SMC and Non-SMC areas</a:t>
            </a:r>
            <a:br>
              <a:rPr lang="en-US" sz="5000"/>
            </a:br>
            <a:endParaRPr lang="en-US" sz="5000"/>
          </a:p>
          <a:p>
            <a:pPr marL="0" indent="0">
              <a:lnSpc>
                <a:spcPct val="110000"/>
              </a:lnSpc>
              <a:buNone/>
            </a:pPr>
            <a:r>
              <a:rPr lang="en-US" sz="5000" b="1"/>
              <a:t>Component 3: </a:t>
            </a:r>
            <a:r>
              <a:rPr lang="en-US" sz="5000"/>
              <a:t>CPES studies  or case control studies following a predefined trigger</a:t>
            </a:r>
            <a:br>
              <a:rPr lang="en-US" sz="5000"/>
            </a:br>
            <a:endParaRPr lang="en-US" sz="5000"/>
          </a:p>
          <a:p>
            <a:pPr marL="0" indent="0">
              <a:lnSpc>
                <a:spcPct val="110000"/>
              </a:lnSpc>
              <a:buNone/>
            </a:pPr>
            <a:r>
              <a:rPr lang="en-US" sz="5000" b="1"/>
              <a:t>Component 4: </a:t>
            </a:r>
            <a:r>
              <a:rPr lang="en-US" sz="5000"/>
              <a:t>Programmatic and policy actions</a:t>
            </a:r>
            <a:endParaRPr lang="en-US" sz="5000">
              <a:ea typeface="Calibri"/>
              <a:cs typeface="Calibri"/>
            </a:endParaRPr>
          </a:p>
          <a:p>
            <a:pPr lvl="1">
              <a:lnSpc>
                <a:spcPct val="110000"/>
              </a:lnSpc>
              <a:spcBef>
                <a:spcPts val="1000"/>
              </a:spcBef>
            </a:pPr>
            <a:r>
              <a:rPr lang="en-US" sz="5000"/>
              <a:t>Thresholds to guide action from CPES /case-control  study results efficacy </a:t>
            </a:r>
          </a:p>
          <a:p>
            <a:pPr marL="0" indent="0">
              <a:lnSpc>
                <a:spcPct val="110000"/>
              </a:lnSpc>
              <a:buFont typeface="Arial" panose="020B0604020202020204" pitchFamily="34" charset="0"/>
              <a:buNone/>
            </a:pPr>
            <a:endParaRPr lang="en-GB" sz="3300" b="1"/>
          </a:p>
          <a:p>
            <a:pPr marL="0" indent="0">
              <a:buNone/>
            </a:pPr>
            <a:endParaRPr lang="en-GB"/>
          </a:p>
          <a:p>
            <a:endParaRPr lang="en-GB" i="1"/>
          </a:p>
          <a:p>
            <a:pPr lvl="1"/>
            <a:endParaRPr lang="en-GB"/>
          </a:p>
        </p:txBody>
      </p:sp>
      <p:sp>
        <p:nvSpPr>
          <p:cNvPr id="3" name="Title 2">
            <a:extLst>
              <a:ext uri="{FF2B5EF4-FFF2-40B4-BE49-F238E27FC236}">
                <a16:creationId xmlns:a16="http://schemas.microsoft.com/office/drawing/2014/main" id="{21CFDA44-84F3-E25C-47CA-ADA23F56B4CE}"/>
              </a:ext>
            </a:extLst>
          </p:cNvPr>
          <p:cNvSpPr>
            <a:spLocks noGrp="1"/>
          </p:cNvSpPr>
          <p:nvPr>
            <p:ph type="title"/>
          </p:nvPr>
        </p:nvSpPr>
        <p:spPr>
          <a:xfrm>
            <a:off x="615492" y="792000"/>
            <a:ext cx="6582144" cy="606494"/>
          </a:xfrm>
        </p:spPr>
        <p:txBody>
          <a:bodyPr>
            <a:normAutofit fontScale="90000"/>
          </a:bodyPr>
          <a:lstStyle/>
          <a:p>
            <a:r>
              <a:rPr lang="en-GB"/>
              <a:t>Proposed System Overview</a:t>
            </a:r>
          </a:p>
        </p:txBody>
      </p:sp>
      <p:sp>
        <p:nvSpPr>
          <p:cNvPr id="6" name="Picture Placeholder 5">
            <a:extLst>
              <a:ext uri="{FF2B5EF4-FFF2-40B4-BE49-F238E27FC236}">
                <a16:creationId xmlns:a16="http://schemas.microsoft.com/office/drawing/2014/main" id="{6473D985-74F0-AE75-6987-43F5892A062D}"/>
              </a:ext>
            </a:extLst>
          </p:cNvPr>
          <p:cNvSpPr>
            <a:spLocks noGrp="1"/>
          </p:cNvSpPr>
          <p:nvPr>
            <p:ph type="pic" sz="quarter" idx="10"/>
          </p:nvPr>
        </p:nvSpPr>
        <p:spPr/>
        <p:txBody>
          <a:bodyPr/>
          <a:lstStyle/>
          <a:p>
            <a:endParaRPr lang="en-US"/>
          </a:p>
        </p:txBody>
      </p:sp>
      <p:pic>
        <p:nvPicPr>
          <p:cNvPr id="7" name="Picture Placeholder 4">
            <a:extLst>
              <a:ext uri="{FF2B5EF4-FFF2-40B4-BE49-F238E27FC236}">
                <a16:creationId xmlns:a16="http://schemas.microsoft.com/office/drawing/2014/main" id="{573C6F89-1F00-C611-18DB-5AC442D4197F}"/>
              </a:ext>
            </a:extLst>
          </p:cNvPr>
          <p:cNvPicPr>
            <a:picLocks noChangeAspect="1"/>
          </p:cNvPicPr>
          <p:nvPr/>
        </p:nvPicPr>
        <p:blipFill>
          <a:blip r:embed="rId2" cstate="print">
            <a:extLst>
              <a:ext uri="{28A0092B-C50C-407E-A947-70E740481C1C}">
                <a14:useLocalDpi xmlns:a14="http://schemas.microsoft.com/office/drawing/2010/main" val="0"/>
              </a:ext>
            </a:extLst>
          </a:blip>
          <a:srcRect l="24025" r="35427"/>
          <a:stretch>
            <a:fillRect/>
          </a:stretch>
        </p:blipFill>
        <p:spPr>
          <a:xfrm>
            <a:off x="7222128" y="0"/>
            <a:ext cx="4945380" cy="6858000"/>
          </a:xfrm>
          <a:prstGeom prst="rect">
            <a:avLst/>
          </a:prstGeom>
        </p:spPr>
      </p:pic>
    </p:spTree>
    <p:extLst>
      <p:ext uri="{BB962C8B-B14F-4D97-AF65-F5344CB8AC3E}">
        <p14:creationId xmlns:p14="http://schemas.microsoft.com/office/powerpoint/2010/main" val="9731270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3FF88-8FCD-C0F4-FE77-03541518C10D}"/>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2E0A9D7B-1170-C0F1-FF25-6296847899F0}"/>
              </a:ext>
            </a:extLst>
          </p:cNvPr>
          <p:cNvSpPr/>
          <p:nvPr/>
        </p:nvSpPr>
        <p:spPr>
          <a:xfrm>
            <a:off x="0" y="4340649"/>
            <a:ext cx="12192000" cy="251735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D8295FE-70C6-9247-97DD-BB5979A17DFF}"/>
              </a:ext>
            </a:extLst>
          </p:cNvPr>
          <p:cNvSpPr/>
          <p:nvPr/>
        </p:nvSpPr>
        <p:spPr>
          <a:xfrm>
            <a:off x="497744" y="1280982"/>
            <a:ext cx="1698993" cy="1928192"/>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Molecular analysis of samples collected from previous and ongoing SMC studies </a:t>
            </a:r>
          </a:p>
        </p:txBody>
      </p:sp>
      <p:sp>
        <p:nvSpPr>
          <p:cNvPr id="7" name="Rectangle 6">
            <a:extLst>
              <a:ext uri="{FF2B5EF4-FFF2-40B4-BE49-F238E27FC236}">
                <a16:creationId xmlns:a16="http://schemas.microsoft.com/office/drawing/2014/main" id="{D64375AE-C2A9-373B-02DE-2B2E2ECDF32D}"/>
              </a:ext>
            </a:extLst>
          </p:cNvPr>
          <p:cNvSpPr/>
          <p:nvPr/>
        </p:nvSpPr>
        <p:spPr>
          <a:xfrm>
            <a:off x="220327" y="4593839"/>
            <a:ext cx="2771352" cy="20266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1200" b="1">
                <a:solidFill>
                  <a:schemeClr val="tx1"/>
                </a:solidFill>
                <a:latin typeface="Calibri" panose="020F0502020204030204" pitchFamily="34" charset="0"/>
                <a:ea typeface="Calibri" panose="020F0502020204030204" pitchFamily="34" charset="0"/>
                <a:cs typeface="Calibri" panose="020F0502020204030204" pitchFamily="34" charset="0"/>
              </a:rPr>
              <a:t>Objective 1a </a:t>
            </a: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 To determine a compendium for priority resistance markers to monitor in addition to currently validated markers</a:t>
            </a:r>
          </a:p>
          <a:p>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 </a:t>
            </a:r>
          </a:p>
          <a:p>
            <a:r>
              <a:rPr lang="en-US" sz="1200" b="1">
                <a:solidFill>
                  <a:schemeClr val="tx1"/>
                </a:solidFill>
                <a:latin typeface="Calibri" panose="020F0502020204030204" pitchFamily="34" charset="0"/>
                <a:ea typeface="Calibri" panose="020F0502020204030204" pitchFamily="34" charset="0"/>
                <a:cs typeface="Calibri" panose="020F0502020204030204" pitchFamily="34" charset="0"/>
              </a:rPr>
              <a:t>Objective 1b </a:t>
            </a: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 To inform RM prevalence thresholds for triggering programmatic and early warning actions </a:t>
            </a:r>
          </a:p>
          <a:p>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F3DFDC41-99B0-1B24-85F9-6DE2E60E1A7E}"/>
              </a:ext>
            </a:extLst>
          </p:cNvPr>
          <p:cNvSpPr/>
          <p:nvPr/>
        </p:nvSpPr>
        <p:spPr>
          <a:xfrm>
            <a:off x="3593725" y="1050774"/>
            <a:ext cx="2365298" cy="2814833"/>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lIns="216000" rIns="216000" bIns="180000" rtlCol="0" anchor="b" anchorCtr="0"/>
          <a:lstStyle/>
          <a:p>
            <a:pPr algn="ctr"/>
            <a:endParaRPr lang="en-US" sz="140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Cross-sectional community surveys at predefined time points</a:t>
            </a:r>
          </a:p>
        </p:txBody>
      </p:sp>
      <p:sp>
        <p:nvSpPr>
          <p:cNvPr id="10" name="Rectangle 9">
            <a:extLst>
              <a:ext uri="{FF2B5EF4-FFF2-40B4-BE49-F238E27FC236}">
                <a16:creationId xmlns:a16="http://schemas.microsoft.com/office/drawing/2014/main" id="{8C96955C-98DB-2EF2-30AE-761155AB2611}"/>
              </a:ext>
            </a:extLst>
          </p:cNvPr>
          <p:cNvSpPr/>
          <p:nvPr/>
        </p:nvSpPr>
        <p:spPr>
          <a:xfrm>
            <a:off x="3397528" y="4585045"/>
            <a:ext cx="2698472" cy="193999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1200" b="1">
                <a:solidFill>
                  <a:schemeClr val="tx1"/>
                </a:solidFill>
                <a:latin typeface="Calibri" panose="020F0502020204030204" pitchFamily="34" charset="0"/>
                <a:ea typeface="Calibri" panose="020F0502020204030204" pitchFamily="34" charset="0"/>
                <a:cs typeface="Calibri" panose="020F0502020204030204" pitchFamily="34" charset="0"/>
              </a:rPr>
              <a:t>Objective 2a</a:t>
            </a: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 To monitor and track trends in resistance markers overtime</a:t>
            </a:r>
          </a:p>
          <a:p>
            <a:endParaRPr lang="en-US" sz="120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1200" b="1">
                <a:solidFill>
                  <a:schemeClr val="tx1"/>
                </a:solidFill>
                <a:latin typeface="Calibri" panose="020F0502020204030204" pitchFamily="34" charset="0"/>
                <a:ea typeface="Calibri" panose="020F0502020204030204" pitchFamily="34" charset="0"/>
                <a:cs typeface="Calibri" panose="020F0502020204030204" pitchFamily="34" charset="0"/>
              </a:rPr>
              <a:t>Objective 2b</a:t>
            </a: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 To determine the factors driving observed trends in resistance markers </a:t>
            </a:r>
          </a:p>
          <a:p>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8FF14344-4FA8-C8C5-2843-8325DBED0572}"/>
              </a:ext>
            </a:extLst>
          </p:cNvPr>
          <p:cNvSpPr/>
          <p:nvPr/>
        </p:nvSpPr>
        <p:spPr>
          <a:xfrm>
            <a:off x="9529764" y="4579777"/>
            <a:ext cx="2513144" cy="18881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1200" b="1">
                <a:solidFill>
                  <a:schemeClr val="tx1"/>
                </a:solidFill>
                <a:latin typeface="Calibri" panose="020F0502020204030204" pitchFamily="34" charset="0"/>
                <a:ea typeface="Calibri" panose="020F0502020204030204" pitchFamily="34" charset="0"/>
                <a:cs typeface="Calibri" panose="020F0502020204030204" pitchFamily="34" charset="0"/>
              </a:rPr>
              <a:t>Objective 4</a:t>
            </a: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 To inform prompt and effective surveillance data use and decision-making to delay and mitigate resistance emergence</a:t>
            </a:r>
          </a:p>
          <a:p>
            <a:endParaRPr lang="en-US" sz="120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sz="120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FFB23348-E696-1AB2-9B73-3FC717DB4C11}"/>
              </a:ext>
            </a:extLst>
          </p:cNvPr>
          <p:cNvSpPr/>
          <p:nvPr/>
        </p:nvSpPr>
        <p:spPr>
          <a:xfrm>
            <a:off x="9249655" y="943952"/>
            <a:ext cx="2793253" cy="266861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7C4B35-83AB-FEB1-FE8C-C67586A84411}"/>
              </a:ext>
            </a:extLst>
          </p:cNvPr>
          <p:cNvSpPr/>
          <p:nvPr/>
        </p:nvSpPr>
        <p:spPr>
          <a:xfrm>
            <a:off x="9753595" y="2683864"/>
            <a:ext cx="1795671" cy="611257"/>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National Technical Working Group</a:t>
            </a:r>
            <a:endParaRPr lang="en-US" sz="1400">
              <a:latin typeface="Calibri" panose="020F0502020204030204" pitchFamily="34" charset="0"/>
              <a:ea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F4D8D538-247C-815E-8AF9-77EA961C8B2D}"/>
              </a:ext>
            </a:extLst>
          </p:cNvPr>
          <p:cNvSpPr/>
          <p:nvPr/>
        </p:nvSpPr>
        <p:spPr>
          <a:xfrm>
            <a:off x="9473644" y="1217498"/>
            <a:ext cx="2355573" cy="64653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International Network on resistance monitoring</a:t>
            </a:r>
            <a:endParaRPr lang="en-US" sz="1400">
              <a:latin typeface="Calibri" panose="020F0502020204030204" pitchFamily="34" charset="0"/>
              <a:ea typeface="Calibri" panose="020F0502020204030204" pitchFamily="34" charset="0"/>
              <a:cs typeface="Calibri" panose="020F0502020204030204" pitchFamily="34" charset="0"/>
            </a:endParaRPr>
          </a:p>
        </p:txBody>
      </p:sp>
      <p:cxnSp>
        <p:nvCxnSpPr>
          <p:cNvPr id="17" name="Straight Arrow Connector 16">
            <a:extLst>
              <a:ext uri="{FF2B5EF4-FFF2-40B4-BE49-F238E27FC236}">
                <a16:creationId xmlns:a16="http://schemas.microsoft.com/office/drawing/2014/main" id="{D65C34E5-48F8-B856-9F8B-5F18E679A75A}"/>
              </a:ext>
            </a:extLst>
          </p:cNvPr>
          <p:cNvCxnSpPr>
            <a:cxnSpLocks/>
          </p:cNvCxnSpPr>
          <p:nvPr/>
        </p:nvCxnSpPr>
        <p:spPr>
          <a:xfrm>
            <a:off x="10051777" y="1945583"/>
            <a:ext cx="0" cy="66592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64E8E94C-8130-2DD4-D8E5-E3C7771AA63A}"/>
              </a:ext>
            </a:extLst>
          </p:cNvPr>
          <p:cNvCxnSpPr>
            <a:cxnSpLocks/>
          </p:cNvCxnSpPr>
          <p:nvPr/>
        </p:nvCxnSpPr>
        <p:spPr>
          <a:xfrm flipV="1">
            <a:off x="11173850" y="1930283"/>
            <a:ext cx="0" cy="61125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2" name="Arrow: Notched Right 21">
            <a:extLst>
              <a:ext uri="{FF2B5EF4-FFF2-40B4-BE49-F238E27FC236}">
                <a16:creationId xmlns:a16="http://schemas.microsoft.com/office/drawing/2014/main" id="{875012F6-AFBA-A25F-0AF8-C8C6637F024A}"/>
              </a:ext>
            </a:extLst>
          </p:cNvPr>
          <p:cNvSpPr/>
          <p:nvPr/>
        </p:nvSpPr>
        <p:spPr>
          <a:xfrm>
            <a:off x="2585388" y="2134903"/>
            <a:ext cx="641552" cy="220351"/>
          </a:xfrm>
          <a:prstGeom prst="notchedRightArrow">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Notched Right 22">
            <a:extLst>
              <a:ext uri="{FF2B5EF4-FFF2-40B4-BE49-F238E27FC236}">
                <a16:creationId xmlns:a16="http://schemas.microsoft.com/office/drawing/2014/main" id="{38953F43-FE12-0AA6-DA5A-70A44A68A301}"/>
              </a:ext>
            </a:extLst>
          </p:cNvPr>
          <p:cNvSpPr/>
          <p:nvPr/>
        </p:nvSpPr>
        <p:spPr>
          <a:xfrm>
            <a:off x="8709926" y="2289747"/>
            <a:ext cx="238539" cy="166481"/>
          </a:xfrm>
          <a:prstGeom prst="notched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1AF030A-2F1B-4179-DEFD-0DD580A6FDD3}"/>
              </a:ext>
            </a:extLst>
          </p:cNvPr>
          <p:cNvSpPr/>
          <p:nvPr/>
        </p:nvSpPr>
        <p:spPr>
          <a:xfrm>
            <a:off x="3809333" y="1278284"/>
            <a:ext cx="1871586" cy="152068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Routine health-facility based surveillance</a:t>
            </a:r>
          </a:p>
        </p:txBody>
      </p:sp>
      <p:sp>
        <p:nvSpPr>
          <p:cNvPr id="26" name="TextBox 25">
            <a:extLst>
              <a:ext uri="{FF2B5EF4-FFF2-40B4-BE49-F238E27FC236}">
                <a16:creationId xmlns:a16="http://schemas.microsoft.com/office/drawing/2014/main" id="{591311C9-B898-0A23-C2F5-042B15B13CC0}"/>
              </a:ext>
            </a:extLst>
          </p:cNvPr>
          <p:cNvSpPr txBox="1"/>
          <p:nvPr/>
        </p:nvSpPr>
        <p:spPr>
          <a:xfrm>
            <a:off x="220327" y="232784"/>
            <a:ext cx="7871792" cy="1138773"/>
          </a:xfrm>
          <a:prstGeom prst="rect">
            <a:avLst/>
          </a:prstGeom>
          <a:noFill/>
        </p:spPr>
        <p:txBody>
          <a:bodyPr wrap="square" lIns="91440" tIns="45720" rIns="91440" bIns="45720" rtlCol="0" anchor="t">
            <a:spAutoFit/>
          </a:bodyPr>
          <a:lstStyle/>
          <a:p>
            <a:r>
              <a:rPr lang="en-GB" sz="4000" b="1">
                <a:solidFill>
                  <a:srgbClr val="004750"/>
                </a:solidFill>
                <a:latin typeface="Calibri"/>
                <a:ea typeface="Calibri"/>
                <a:cs typeface="Calibri"/>
              </a:rPr>
              <a:t>Proposed System Overview</a:t>
            </a:r>
            <a:endParaRPr lang="en-US" sz="4000">
              <a:latin typeface="Calibri"/>
              <a:ea typeface="Calibri"/>
              <a:cs typeface="Calibri"/>
            </a:endParaRPr>
          </a:p>
          <a:p>
            <a:r>
              <a:rPr lang="en-US" sz="2800" b="1">
                <a:latin typeface="Garamond"/>
              </a:rPr>
              <a:t> </a:t>
            </a:r>
            <a:endParaRPr lang="en-US">
              <a:latin typeface="Garamond"/>
            </a:endParaRPr>
          </a:p>
        </p:txBody>
      </p:sp>
      <p:sp>
        <p:nvSpPr>
          <p:cNvPr id="28" name="Arrow: Up 27">
            <a:extLst>
              <a:ext uri="{FF2B5EF4-FFF2-40B4-BE49-F238E27FC236}">
                <a16:creationId xmlns:a16="http://schemas.microsoft.com/office/drawing/2014/main" id="{603EAE4B-86C4-FE17-D848-F60A7AB432DD}"/>
              </a:ext>
            </a:extLst>
          </p:cNvPr>
          <p:cNvSpPr/>
          <p:nvPr/>
        </p:nvSpPr>
        <p:spPr>
          <a:xfrm>
            <a:off x="1117601" y="4024429"/>
            <a:ext cx="459596" cy="486632"/>
          </a:xfrm>
          <a:prstGeom prst="upArrow">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Up 28">
            <a:extLst>
              <a:ext uri="{FF2B5EF4-FFF2-40B4-BE49-F238E27FC236}">
                <a16:creationId xmlns:a16="http://schemas.microsoft.com/office/drawing/2014/main" id="{39D5C4EA-9B86-8E23-D54F-D2B50B83065D}"/>
              </a:ext>
            </a:extLst>
          </p:cNvPr>
          <p:cNvSpPr/>
          <p:nvPr/>
        </p:nvSpPr>
        <p:spPr>
          <a:xfrm>
            <a:off x="4516966" y="4024429"/>
            <a:ext cx="459596" cy="486632"/>
          </a:xfrm>
          <a:prstGeom prst="upArrow">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Up 29">
            <a:extLst>
              <a:ext uri="{FF2B5EF4-FFF2-40B4-BE49-F238E27FC236}">
                <a16:creationId xmlns:a16="http://schemas.microsoft.com/office/drawing/2014/main" id="{5136E080-0547-648B-46DA-D63801CC4060}"/>
              </a:ext>
            </a:extLst>
          </p:cNvPr>
          <p:cNvSpPr/>
          <p:nvPr/>
        </p:nvSpPr>
        <p:spPr>
          <a:xfrm>
            <a:off x="7862321" y="4024429"/>
            <a:ext cx="459596" cy="486632"/>
          </a:xfrm>
          <a:prstGeom prst="upArrow">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1A24EB0-7411-FCE3-A5E3-B6DC31F0D522}"/>
              </a:ext>
            </a:extLst>
          </p:cNvPr>
          <p:cNvSpPr/>
          <p:nvPr/>
        </p:nvSpPr>
        <p:spPr>
          <a:xfrm>
            <a:off x="6927065" y="1088520"/>
            <a:ext cx="1383608" cy="2120654"/>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CPES, </a:t>
            </a:r>
          </a:p>
          <a:p>
            <a:pPr algn="ct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Case-Control Studies</a:t>
            </a:r>
          </a:p>
        </p:txBody>
      </p:sp>
      <p:cxnSp>
        <p:nvCxnSpPr>
          <p:cNvPr id="27" name="Straight Arrow Connector 26">
            <a:extLst>
              <a:ext uri="{FF2B5EF4-FFF2-40B4-BE49-F238E27FC236}">
                <a16:creationId xmlns:a16="http://schemas.microsoft.com/office/drawing/2014/main" id="{7FDAD418-F7EE-4F97-54C8-097E20115AD2}"/>
              </a:ext>
            </a:extLst>
          </p:cNvPr>
          <p:cNvCxnSpPr>
            <a:cxnSpLocks/>
          </p:cNvCxnSpPr>
          <p:nvPr/>
        </p:nvCxnSpPr>
        <p:spPr>
          <a:xfrm>
            <a:off x="6011878" y="1782190"/>
            <a:ext cx="82435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C650FA3F-7535-1306-03B3-FE72CDBE3C8B}"/>
              </a:ext>
            </a:extLst>
          </p:cNvPr>
          <p:cNvSpPr txBox="1"/>
          <p:nvPr/>
        </p:nvSpPr>
        <p:spPr>
          <a:xfrm>
            <a:off x="5985541" y="1864033"/>
            <a:ext cx="877029" cy="169277"/>
          </a:xfrm>
          <a:prstGeom prst="rect">
            <a:avLst/>
          </a:prstGeom>
          <a:noFill/>
        </p:spPr>
        <p:txBody>
          <a:bodyPr wrap="square" lIns="0" tIns="0" rIns="0" bIns="0" rtlCol="0">
            <a:spAutoFit/>
          </a:bodyPr>
          <a:lstStyle/>
          <a:p>
            <a:pPr algn="ctr"/>
            <a:r>
              <a:rPr lang="en-US" sz="1100" b="1" spc="300">
                <a:latin typeface="Calibri" panose="020F0502020204030204" pitchFamily="34" charset="0"/>
                <a:ea typeface="Calibri" panose="020F0502020204030204" pitchFamily="34" charset="0"/>
                <a:cs typeface="Calibri" panose="020F0502020204030204" pitchFamily="34" charset="0"/>
              </a:rPr>
              <a:t>TRIGGER</a:t>
            </a:r>
          </a:p>
        </p:txBody>
      </p:sp>
      <p:sp>
        <p:nvSpPr>
          <p:cNvPr id="3" name="Rectangle 2">
            <a:extLst>
              <a:ext uri="{FF2B5EF4-FFF2-40B4-BE49-F238E27FC236}">
                <a16:creationId xmlns:a16="http://schemas.microsoft.com/office/drawing/2014/main" id="{4329C45A-AD80-2A4A-579A-D82FCFC90C19}"/>
              </a:ext>
            </a:extLst>
          </p:cNvPr>
          <p:cNvSpPr/>
          <p:nvPr/>
        </p:nvSpPr>
        <p:spPr>
          <a:xfrm>
            <a:off x="6559827" y="4585045"/>
            <a:ext cx="2698472" cy="193999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1200" b="1">
                <a:solidFill>
                  <a:schemeClr val="tx1"/>
                </a:solidFill>
                <a:latin typeface="Calibri" panose="020F0502020204030204" pitchFamily="34" charset="0"/>
                <a:ea typeface="Calibri" panose="020F0502020204030204" pitchFamily="34" charset="0"/>
                <a:cs typeface="Calibri" panose="020F0502020204030204" pitchFamily="34" charset="0"/>
              </a:rPr>
              <a:t>Objective 3</a:t>
            </a: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 To determine the longitudinal impacts of antimalarial drug resistance mutations on clinical outcomes</a:t>
            </a: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Arrow: Up 4">
            <a:extLst>
              <a:ext uri="{FF2B5EF4-FFF2-40B4-BE49-F238E27FC236}">
                <a16:creationId xmlns:a16="http://schemas.microsoft.com/office/drawing/2014/main" id="{83530321-A877-9F56-2F98-58085251492B}"/>
              </a:ext>
            </a:extLst>
          </p:cNvPr>
          <p:cNvSpPr/>
          <p:nvPr/>
        </p:nvSpPr>
        <p:spPr>
          <a:xfrm>
            <a:off x="10569406" y="4024429"/>
            <a:ext cx="459596" cy="486632"/>
          </a:xfrm>
          <a:prstGeom prst="upArrow">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6BE9F9A0-27CE-8253-80FE-1BEF1BD0457A}"/>
              </a:ext>
            </a:extLst>
          </p:cNvPr>
          <p:cNvCxnSpPr/>
          <p:nvPr/>
        </p:nvCxnSpPr>
        <p:spPr>
          <a:xfrm>
            <a:off x="6144499" y="3381386"/>
            <a:ext cx="2969558" cy="0"/>
          </a:xfrm>
          <a:prstGeom prst="straightConnector1">
            <a:avLst/>
          </a:prstGeom>
          <a:ln w="41275">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ADE0ADDD-90DD-C2CB-37BC-1D778E6BDA46}"/>
              </a:ext>
            </a:extLst>
          </p:cNvPr>
          <p:cNvCxnSpPr>
            <a:cxnSpLocks/>
          </p:cNvCxnSpPr>
          <p:nvPr/>
        </p:nvCxnSpPr>
        <p:spPr>
          <a:xfrm>
            <a:off x="8394825" y="1782190"/>
            <a:ext cx="82435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4B5C44FA-B3BE-2D39-7C7E-A8FACE3D2797}"/>
              </a:ext>
            </a:extLst>
          </p:cNvPr>
          <p:cNvSpPr txBox="1"/>
          <p:nvPr/>
        </p:nvSpPr>
        <p:spPr>
          <a:xfrm>
            <a:off x="8368488" y="1864033"/>
            <a:ext cx="877029" cy="169277"/>
          </a:xfrm>
          <a:prstGeom prst="rect">
            <a:avLst/>
          </a:prstGeom>
          <a:noFill/>
        </p:spPr>
        <p:txBody>
          <a:bodyPr wrap="square" lIns="0" tIns="0" rIns="0" bIns="0" rtlCol="0">
            <a:spAutoFit/>
          </a:bodyPr>
          <a:lstStyle/>
          <a:p>
            <a:pPr algn="ctr"/>
            <a:r>
              <a:rPr lang="en-US" sz="1100" b="1" spc="300">
                <a:latin typeface="Calibri" panose="020F0502020204030204" pitchFamily="34" charset="0"/>
                <a:ea typeface="Calibri" panose="020F0502020204030204" pitchFamily="34" charset="0"/>
                <a:cs typeface="Calibri" panose="020F0502020204030204" pitchFamily="34" charset="0"/>
              </a:rPr>
              <a:t>TRIGGER</a:t>
            </a:r>
          </a:p>
        </p:txBody>
      </p:sp>
    </p:spTree>
    <p:extLst>
      <p:ext uri="{BB962C8B-B14F-4D97-AF65-F5344CB8AC3E}">
        <p14:creationId xmlns:p14="http://schemas.microsoft.com/office/powerpoint/2010/main" val="1347892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37C636-75DB-655A-C8D9-B90458DECA3F}"/>
              </a:ext>
            </a:extLst>
          </p:cNvPr>
          <p:cNvPicPr>
            <a:picLocks noChangeAspect="1"/>
          </p:cNvPicPr>
          <p:nvPr/>
        </p:nvPicPr>
        <p:blipFill>
          <a:blip r:embed="rId2"/>
          <a:stretch>
            <a:fillRect/>
          </a:stretch>
        </p:blipFill>
        <p:spPr>
          <a:xfrm>
            <a:off x="-11589" y="0"/>
            <a:ext cx="12229555" cy="6901132"/>
          </a:xfrm>
          <a:prstGeom prst="rect">
            <a:avLst/>
          </a:prstGeom>
        </p:spPr>
      </p:pic>
    </p:spTree>
    <p:extLst>
      <p:ext uri="{BB962C8B-B14F-4D97-AF65-F5344CB8AC3E}">
        <p14:creationId xmlns:p14="http://schemas.microsoft.com/office/powerpoint/2010/main" val="40115773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B52A4-1D9C-4FF9-A0AD-6AA1F414B6C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0DFA948-59C3-B274-F4E9-BC75BA8CF12A}"/>
              </a:ext>
            </a:extLst>
          </p:cNvPr>
          <p:cNvSpPr txBox="1"/>
          <p:nvPr/>
        </p:nvSpPr>
        <p:spPr>
          <a:xfrm>
            <a:off x="7667411" y="1602791"/>
            <a:ext cx="3791374" cy="3154710"/>
          </a:xfrm>
          <a:prstGeom prst="rect">
            <a:avLst/>
          </a:prstGeom>
          <a:noFill/>
        </p:spPr>
        <p:txBody>
          <a:bodyPr wrap="square">
            <a:spAutoFit/>
          </a:bodyPr>
          <a:lstStyle/>
          <a:p>
            <a:pPr marL="285750" indent="-285750">
              <a:spcAft>
                <a:spcPts val="1800"/>
              </a:spcAft>
              <a:buFont typeface="Arial" panose="020B0604020202020204" pitchFamily="34" charset="0"/>
              <a:buChar char="•"/>
            </a:pPr>
            <a:r>
              <a:rPr lang="en-US" sz="1400"/>
              <a:t>A network of health facilities located in various settings at which longitudinal samples will be collected during both seasonal transmission and the remainder of the year. </a:t>
            </a:r>
          </a:p>
          <a:p>
            <a:pPr marL="742950" lvl="1" indent="-285750">
              <a:spcAft>
                <a:spcPts val="1800"/>
              </a:spcAft>
              <a:buFont typeface="Arial" panose="020B0604020202020204" pitchFamily="34" charset="0"/>
              <a:buChar char="•"/>
            </a:pPr>
            <a:r>
              <a:rPr lang="en-US" sz="1400"/>
              <a:t>Allows for the more accurate picture of selection or de-selection of markers. </a:t>
            </a:r>
          </a:p>
          <a:p>
            <a:pPr marL="285750" indent="-285750">
              <a:spcAft>
                <a:spcPts val="1800"/>
              </a:spcAft>
              <a:buFont typeface="Arial" panose="020B0604020202020204" pitchFamily="34" charset="0"/>
              <a:buChar char="•"/>
            </a:pPr>
            <a:r>
              <a:rPr lang="en-US" sz="1400"/>
              <a:t>Subsequently understanding the “ebbs and flows” of this dynamic will allow monitoring and eventual prediction on how markers are likely to change over time</a:t>
            </a:r>
          </a:p>
          <a:p>
            <a:pPr marL="285750" indent="-285750">
              <a:spcAft>
                <a:spcPts val="1800"/>
              </a:spcAft>
              <a:buFont typeface="Arial" panose="020B0604020202020204" pitchFamily="34" charset="0"/>
              <a:buChar char="•"/>
            </a:pPr>
            <a:r>
              <a:rPr lang="en-US" sz="1400">
                <a:effectLst/>
              </a:rPr>
              <a:t>Sites located in various </a:t>
            </a:r>
            <a:r>
              <a:rPr lang="en-US" sz="1400"/>
              <a:t>transmission setting.</a:t>
            </a:r>
            <a:r>
              <a:rPr lang="en-US" sz="1400">
                <a:effectLst/>
              </a:rPr>
              <a:t> </a:t>
            </a:r>
          </a:p>
        </p:txBody>
      </p:sp>
      <p:sp>
        <p:nvSpPr>
          <p:cNvPr id="2" name="TextBox 1">
            <a:extLst>
              <a:ext uri="{FF2B5EF4-FFF2-40B4-BE49-F238E27FC236}">
                <a16:creationId xmlns:a16="http://schemas.microsoft.com/office/drawing/2014/main" id="{9308285C-3B91-0055-36F8-7F8B6C887AB7}"/>
              </a:ext>
            </a:extLst>
          </p:cNvPr>
          <p:cNvSpPr txBox="1"/>
          <p:nvPr/>
        </p:nvSpPr>
        <p:spPr>
          <a:xfrm>
            <a:off x="453814" y="1584959"/>
            <a:ext cx="880533" cy="961814"/>
          </a:xfrm>
          <a:prstGeom prst="rect">
            <a:avLst/>
          </a:prstGeom>
          <a:solidFill>
            <a:schemeClr val="accent2"/>
          </a:solidFill>
        </p:spPr>
        <p:txBody>
          <a:bodyPr wrap="square" lIns="72000" rIns="72000" rtlCol="0" anchor="ctr" anchorCtr="0">
            <a:noAutofit/>
          </a:bodyPr>
          <a:lstStyle/>
          <a:p>
            <a:pPr algn="ctr">
              <a:lnSpc>
                <a:spcPct val="90000"/>
              </a:lnSpc>
            </a:pPr>
            <a:r>
              <a:rPr lang="en-US" sz="1400">
                <a:solidFill>
                  <a:schemeClr val="bg1"/>
                </a:solidFill>
              </a:rPr>
              <a:t>Sample</a:t>
            </a:r>
            <a:br>
              <a:rPr lang="en-US" sz="1400">
                <a:solidFill>
                  <a:schemeClr val="bg1"/>
                </a:solidFill>
              </a:rPr>
            </a:br>
            <a:r>
              <a:rPr lang="en-US" sz="1400">
                <a:solidFill>
                  <a:schemeClr val="bg1"/>
                </a:solidFill>
              </a:rPr>
              <a:t>collection site 1</a:t>
            </a:r>
            <a:endParaRPr lang="en-GB" sz="1400">
              <a:solidFill>
                <a:schemeClr val="bg1"/>
              </a:solidFill>
            </a:endParaRPr>
          </a:p>
        </p:txBody>
      </p:sp>
      <p:sp>
        <p:nvSpPr>
          <p:cNvPr id="6" name="TextBox 5">
            <a:extLst>
              <a:ext uri="{FF2B5EF4-FFF2-40B4-BE49-F238E27FC236}">
                <a16:creationId xmlns:a16="http://schemas.microsoft.com/office/drawing/2014/main" id="{E51A7B21-5E4F-786A-0B0E-1D6D15271065}"/>
              </a:ext>
            </a:extLst>
          </p:cNvPr>
          <p:cNvSpPr txBox="1"/>
          <p:nvPr/>
        </p:nvSpPr>
        <p:spPr>
          <a:xfrm>
            <a:off x="453814" y="2690323"/>
            <a:ext cx="880533" cy="961814"/>
          </a:xfrm>
          <a:prstGeom prst="rect">
            <a:avLst/>
          </a:prstGeom>
          <a:solidFill>
            <a:schemeClr val="accent2"/>
          </a:solidFill>
        </p:spPr>
        <p:txBody>
          <a:bodyPr wrap="square" lIns="72000" rIns="72000" rtlCol="0" anchor="ctr" anchorCtr="0">
            <a:noAutofit/>
          </a:bodyPr>
          <a:lstStyle/>
          <a:p>
            <a:pPr algn="ctr">
              <a:lnSpc>
                <a:spcPct val="90000"/>
              </a:lnSpc>
            </a:pPr>
            <a:r>
              <a:rPr lang="en-US" sz="1400">
                <a:solidFill>
                  <a:schemeClr val="bg1"/>
                </a:solidFill>
              </a:rPr>
              <a:t>Sample</a:t>
            </a:r>
            <a:br>
              <a:rPr lang="en-US" sz="1400">
                <a:solidFill>
                  <a:schemeClr val="bg1"/>
                </a:solidFill>
              </a:rPr>
            </a:br>
            <a:r>
              <a:rPr lang="en-US" sz="1400">
                <a:solidFill>
                  <a:schemeClr val="bg1"/>
                </a:solidFill>
              </a:rPr>
              <a:t>collection site 2</a:t>
            </a:r>
            <a:endParaRPr lang="en-GB" sz="1400">
              <a:solidFill>
                <a:schemeClr val="bg1"/>
              </a:solidFill>
            </a:endParaRPr>
          </a:p>
        </p:txBody>
      </p:sp>
      <p:sp>
        <p:nvSpPr>
          <p:cNvPr id="7" name="TextBox 6">
            <a:extLst>
              <a:ext uri="{FF2B5EF4-FFF2-40B4-BE49-F238E27FC236}">
                <a16:creationId xmlns:a16="http://schemas.microsoft.com/office/drawing/2014/main" id="{F0F99CF3-2898-4B63-B6AB-C1583DADCBBB}"/>
              </a:ext>
            </a:extLst>
          </p:cNvPr>
          <p:cNvSpPr txBox="1"/>
          <p:nvPr/>
        </p:nvSpPr>
        <p:spPr>
          <a:xfrm>
            <a:off x="453813" y="3795687"/>
            <a:ext cx="880533" cy="961814"/>
          </a:xfrm>
          <a:prstGeom prst="rect">
            <a:avLst/>
          </a:prstGeom>
          <a:solidFill>
            <a:schemeClr val="accent2"/>
          </a:solidFill>
        </p:spPr>
        <p:txBody>
          <a:bodyPr wrap="square" lIns="72000" rIns="72000" rtlCol="0" anchor="ctr" anchorCtr="0">
            <a:noAutofit/>
          </a:bodyPr>
          <a:lstStyle/>
          <a:p>
            <a:pPr algn="ctr">
              <a:lnSpc>
                <a:spcPct val="90000"/>
              </a:lnSpc>
            </a:pPr>
            <a:r>
              <a:rPr lang="en-US" sz="1400">
                <a:solidFill>
                  <a:schemeClr val="bg1"/>
                </a:solidFill>
              </a:rPr>
              <a:t>Sample</a:t>
            </a:r>
            <a:br>
              <a:rPr lang="en-US" sz="1400">
                <a:solidFill>
                  <a:schemeClr val="bg1"/>
                </a:solidFill>
              </a:rPr>
            </a:br>
            <a:r>
              <a:rPr lang="en-US" sz="1400">
                <a:solidFill>
                  <a:schemeClr val="bg1"/>
                </a:solidFill>
              </a:rPr>
              <a:t>collection site 3</a:t>
            </a:r>
            <a:endParaRPr lang="en-GB" sz="1400">
              <a:solidFill>
                <a:schemeClr val="bg1"/>
              </a:solidFill>
            </a:endParaRPr>
          </a:p>
        </p:txBody>
      </p:sp>
      <p:sp>
        <p:nvSpPr>
          <p:cNvPr id="8" name="TextBox 7">
            <a:extLst>
              <a:ext uri="{FF2B5EF4-FFF2-40B4-BE49-F238E27FC236}">
                <a16:creationId xmlns:a16="http://schemas.microsoft.com/office/drawing/2014/main" id="{4DA5D2A1-AC54-5A4B-4AE3-05085CAA0C81}"/>
              </a:ext>
            </a:extLst>
          </p:cNvPr>
          <p:cNvSpPr txBox="1"/>
          <p:nvPr/>
        </p:nvSpPr>
        <p:spPr>
          <a:xfrm>
            <a:off x="3457787" y="2147174"/>
            <a:ext cx="1168400" cy="2048111"/>
          </a:xfrm>
          <a:prstGeom prst="rect">
            <a:avLst/>
          </a:prstGeom>
          <a:solidFill>
            <a:schemeClr val="accent2"/>
          </a:solidFill>
        </p:spPr>
        <p:txBody>
          <a:bodyPr wrap="square" lIns="72000" rIns="72000" rtlCol="0" anchor="ctr" anchorCtr="0">
            <a:noAutofit/>
          </a:bodyPr>
          <a:lstStyle/>
          <a:p>
            <a:pPr algn="ctr">
              <a:lnSpc>
                <a:spcPct val="90000"/>
              </a:lnSpc>
            </a:pPr>
            <a:r>
              <a:rPr lang="en-US" sz="1400">
                <a:solidFill>
                  <a:schemeClr val="bg1"/>
                </a:solidFill>
              </a:rPr>
              <a:t>Expert laboratory</a:t>
            </a:r>
            <a:endParaRPr lang="en-GB" sz="1400">
              <a:solidFill>
                <a:schemeClr val="bg1"/>
              </a:solidFill>
            </a:endParaRPr>
          </a:p>
        </p:txBody>
      </p:sp>
      <p:sp>
        <p:nvSpPr>
          <p:cNvPr id="9" name="TextBox 8">
            <a:extLst>
              <a:ext uri="{FF2B5EF4-FFF2-40B4-BE49-F238E27FC236}">
                <a16:creationId xmlns:a16="http://schemas.microsoft.com/office/drawing/2014/main" id="{343F9A4D-5297-D983-8912-16F61BBD8C42}"/>
              </a:ext>
            </a:extLst>
          </p:cNvPr>
          <p:cNvSpPr txBox="1"/>
          <p:nvPr/>
        </p:nvSpPr>
        <p:spPr>
          <a:xfrm>
            <a:off x="5635411" y="1545643"/>
            <a:ext cx="1456266" cy="3251173"/>
          </a:xfrm>
          <a:prstGeom prst="rect">
            <a:avLst/>
          </a:prstGeom>
          <a:solidFill>
            <a:schemeClr val="accent2"/>
          </a:solidFill>
        </p:spPr>
        <p:txBody>
          <a:bodyPr wrap="square" lIns="72000" rIns="72000" rtlCol="0" anchor="ctr" anchorCtr="0">
            <a:noAutofit/>
          </a:bodyPr>
          <a:lstStyle/>
          <a:p>
            <a:pPr algn="ctr">
              <a:lnSpc>
                <a:spcPct val="90000"/>
              </a:lnSpc>
              <a:spcAft>
                <a:spcPts val="1200"/>
              </a:spcAft>
            </a:pPr>
            <a:r>
              <a:rPr lang="en-US" sz="1400">
                <a:solidFill>
                  <a:schemeClr val="bg1"/>
                </a:solidFill>
              </a:rPr>
              <a:t>Results management </a:t>
            </a:r>
            <a:r>
              <a:rPr lang="en-US" sz="1400" err="1">
                <a:solidFill>
                  <a:schemeClr val="bg1"/>
                </a:solidFill>
              </a:rPr>
              <a:t>visualisations</a:t>
            </a:r>
            <a:r>
              <a:rPr lang="en-US" sz="1400">
                <a:solidFill>
                  <a:schemeClr val="bg1"/>
                </a:solidFill>
              </a:rPr>
              <a:t> (DHIS2)</a:t>
            </a:r>
          </a:p>
          <a:p>
            <a:pPr algn="ctr">
              <a:lnSpc>
                <a:spcPct val="90000"/>
              </a:lnSpc>
              <a:spcAft>
                <a:spcPts val="1200"/>
              </a:spcAft>
            </a:pPr>
            <a:r>
              <a:rPr lang="en-US" sz="1400">
                <a:solidFill>
                  <a:schemeClr val="bg1"/>
                </a:solidFill>
              </a:rPr>
              <a:t>Regular discussions with (NMCPs, technical working </a:t>
            </a:r>
            <a:r>
              <a:rPr lang="en-US" sz="1400" err="1">
                <a:solidFill>
                  <a:schemeClr val="bg1"/>
                </a:solidFill>
              </a:rPr>
              <a:t>groups,HMIS</a:t>
            </a:r>
            <a:r>
              <a:rPr lang="en-US" sz="1400">
                <a:solidFill>
                  <a:schemeClr val="bg1"/>
                </a:solidFill>
              </a:rPr>
              <a:t>)</a:t>
            </a:r>
            <a:endParaRPr lang="en-GB" sz="1400">
              <a:solidFill>
                <a:schemeClr val="bg1"/>
              </a:solidFill>
            </a:endParaRPr>
          </a:p>
        </p:txBody>
      </p:sp>
      <p:cxnSp>
        <p:nvCxnSpPr>
          <p:cNvPr id="15" name="Straight Arrow Connector 14">
            <a:extLst>
              <a:ext uri="{FF2B5EF4-FFF2-40B4-BE49-F238E27FC236}">
                <a16:creationId xmlns:a16="http://schemas.microsoft.com/office/drawing/2014/main" id="{824D3C64-1340-26B7-E9BE-1354CC254A59}"/>
              </a:ext>
            </a:extLst>
          </p:cNvPr>
          <p:cNvCxnSpPr>
            <a:cxnSpLocks/>
          </p:cNvCxnSpPr>
          <p:nvPr/>
        </p:nvCxnSpPr>
        <p:spPr>
          <a:xfrm>
            <a:off x="4687149" y="3171230"/>
            <a:ext cx="907624"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0000BFE-5BE2-6EA0-1CA9-4A7A2BCA4098}"/>
              </a:ext>
            </a:extLst>
          </p:cNvPr>
          <p:cNvCxnSpPr/>
          <p:nvPr/>
        </p:nvCxnSpPr>
        <p:spPr>
          <a:xfrm>
            <a:off x="1334346" y="2065866"/>
            <a:ext cx="2004907" cy="624457"/>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C68741B-827D-0284-4091-93D58F94F566}"/>
              </a:ext>
            </a:extLst>
          </p:cNvPr>
          <p:cNvCxnSpPr>
            <a:stCxn id="6" idx="3"/>
          </p:cNvCxnSpPr>
          <p:nvPr/>
        </p:nvCxnSpPr>
        <p:spPr>
          <a:xfrm flipV="1">
            <a:off x="1334347" y="3171229"/>
            <a:ext cx="2032000" cy="1"/>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05C5E38-F930-EBA8-A51F-0EB77BDD904D}"/>
              </a:ext>
            </a:extLst>
          </p:cNvPr>
          <p:cNvCxnSpPr>
            <a:stCxn id="7" idx="3"/>
          </p:cNvCxnSpPr>
          <p:nvPr/>
        </p:nvCxnSpPr>
        <p:spPr>
          <a:xfrm flipV="1">
            <a:off x="1334346" y="3795687"/>
            <a:ext cx="2004907" cy="480907"/>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C5CE466-8C6C-626E-4F45-7BDAB72F7D0A}"/>
              </a:ext>
            </a:extLst>
          </p:cNvPr>
          <p:cNvSpPr txBox="1"/>
          <p:nvPr/>
        </p:nvSpPr>
        <p:spPr>
          <a:xfrm>
            <a:off x="1820708" y="4600416"/>
            <a:ext cx="1198880" cy="738664"/>
          </a:xfrm>
          <a:prstGeom prst="rect">
            <a:avLst/>
          </a:prstGeom>
          <a:solidFill>
            <a:schemeClr val="accent6"/>
          </a:solidFill>
        </p:spPr>
        <p:txBody>
          <a:bodyPr wrap="square" rtlCol="0">
            <a:spAutoFit/>
          </a:bodyPr>
          <a:lstStyle/>
          <a:p>
            <a:pPr algn="ctr"/>
            <a:r>
              <a:rPr lang="en-GB" sz="1400"/>
              <a:t>Sample tracking system</a:t>
            </a:r>
          </a:p>
        </p:txBody>
      </p:sp>
      <p:sp>
        <p:nvSpPr>
          <p:cNvPr id="23" name="TextBox 22">
            <a:extLst>
              <a:ext uri="{FF2B5EF4-FFF2-40B4-BE49-F238E27FC236}">
                <a16:creationId xmlns:a16="http://schemas.microsoft.com/office/drawing/2014/main" id="{78B21DE0-0CD4-F05A-E69A-C4579B520A22}"/>
              </a:ext>
            </a:extLst>
          </p:cNvPr>
          <p:cNvSpPr txBox="1"/>
          <p:nvPr/>
        </p:nvSpPr>
        <p:spPr>
          <a:xfrm>
            <a:off x="3457787" y="4600416"/>
            <a:ext cx="1198880" cy="738664"/>
          </a:xfrm>
          <a:prstGeom prst="rect">
            <a:avLst/>
          </a:prstGeom>
          <a:solidFill>
            <a:schemeClr val="accent6"/>
          </a:solidFill>
        </p:spPr>
        <p:txBody>
          <a:bodyPr wrap="square" rtlCol="0">
            <a:spAutoFit/>
          </a:bodyPr>
          <a:lstStyle/>
          <a:p>
            <a:pPr algn="ctr"/>
            <a:r>
              <a:rPr lang="en-GB" sz="1400"/>
              <a:t>Sample management system</a:t>
            </a:r>
          </a:p>
        </p:txBody>
      </p:sp>
      <p:cxnSp>
        <p:nvCxnSpPr>
          <p:cNvPr id="24" name="Straight Arrow Connector 23">
            <a:extLst>
              <a:ext uri="{FF2B5EF4-FFF2-40B4-BE49-F238E27FC236}">
                <a16:creationId xmlns:a16="http://schemas.microsoft.com/office/drawing/2014/main" id="{791ECF83-D5D9-7CA4-FC53-7455A14F99BB}"/>
              </a:ext>
            </a:extLst>
          </p:cNvPr>
          <p:cNvCxnSpPr>
            <a:cxnSpLocks/>
          </p:cNvCxnSpPr>
          <p:nvPr/>
        </p:nvCxnSpPr>
        <p:spPr>
          <a:xfrm flipV="1">
            <a:off x="2420148" y="4256275"/>
            <a:ext cx="0" cy="300323"/>
          </a:xfrm>
          <a:prstGeom prst="straightConnector1">
            <a:avLst/>
          </a:prstGeom>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961A9D7-6EB9-D5CE-6F42-94C5BBA0A9A6}"/>
              </a:ext>
            </a:extLst>
          </p:cNvPr>
          <p:cNvCxnSpPr>
            <a:cxnSpLocks/>
          </p:cNvCxnSpPr>
          <p:nvPr/>
        </p:nvCxnSpPr>
        <p:spPr>
          <a:xfrm flipV="1">
            <a:off x="4041987" y="4256275"/>
            <a:ext cx="0" cy="300323"/>
          </a:xfrm>
          <a:prstGeom prst="straightConnector1">
            <a:avLst/>
          </a:prstGeom>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0" name="Title 2">
            <a:extLst>
              <a:ext uri="{FF2B5EF4-FFF2-40B4-BE49-F238E27FC236}">
                <a16:creationId xmlns:a16="http://schemas.microsoft.com/office/drawing/2014/main" id="{C30591F5-54C5-3BFE-A424-788157A24658}"/>
              </a:ext>
            </a:extLst>
          </p:cNvPr>
          <p:cNvSpPr txBox="1">
            <a:spLocks/>
          </p:cNvSpPr>
          <p:nvPr/>
        </p:nvSpPr>
        <p:spPr>
          <a:xfrm>
            <a:off x="791445" y="581087"/>
            <a:ext cx="6347687" cy="5355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2"/>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a:ln>
                  <a:noFill/>
                </a:ln>
                <a:solidFill>
                  <a:srgbClr val="004750"/>
                </a:solidFill>
                <a:effectLst/>
                <a:uLnTx/>
                <a:uFillTx/>
                <a:latin typeface="Calibri" panose="020F0502020204030204"/>
                <a:ea typeface="+mj-ea"/>
                <a:cs typeface="+mj-cs"/>
              </a:rPr>
              <a:t>Health Facility Based</a:t>
            </a:r>
            <a:endParaRPr lang="en-GB" sz="3800" b="1" i="0" u="none" strike="noStrike" kern="1200" cap="none" spc="0" normalizeH="0" baseline="0" noProof="0">
              <a:ln>
                <a:noFill/>
              </a:ln>
              <a:solidFill>
                <a:srgbClr val="004750"/>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1144896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0E350-3698-DCB0-B794-5E21AC1CC48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57969C-E453-EF80-3980-595DF4CF409A}"/>
              </a:ext>
            </a:extLst>
          </p:cNvPr>
          <p:cNvSpPr>
            <a:spLocks noGrp="1"/>
          </p:cNvSpPr>
          <p:nvPr>
            <p:ph idx="4294967295"/>
          </p:nvPr>
        </p:nvSpPr>
        <p:spPr>
          <a:xfrm>
            <a:off x="615488" y="1719748"/>
            <a:ext cx="6107759" cy="5138252"/>
          </a:xfrm>
        </p:spPr>
        <p:txBody>
          <a:bodyPr vert="horz" lIns="91440" tIns="45720" rIns="91440" bIns="45720" rtlCol="0" anchor="t">
            <a:normAutofit fontScale="85000" lnSpcReduction="20000"/>
          </a:bodyPr>
          <a:lstStyle/>
          <a:p>
            <a:endParaRPr lang="en-US"/>
          </a:p>
          <a:p>
            <a:pPr marL="0" indent="0">
              <a:buNone/>
            </a:pPr>
            <a:r>
              <a:rPr lang="en-US"/>
              <a:t>Community surveys in target areas surrounding selected health facilities will target individuals not presenting at the health facilities. </a:t>
            </a:r>
          </a:p>
          <a:p>
            <a:pPr lvl="1">
              <a:buFont typeface="Courier New" panose="020B0604020202020204" pitchFamily="34" charset="0"/>
              <a:buChar char="o"/>
            </a:pPr>
            <a:r>
              <a:rPr lang="en-US"/>
              <a:t>Important as health facility surveillance misses asymptomatic carriers, may over-represent severe or treatment failure cases and often reflect care-seeking behavior </a:t>
            </a:r>
            <a:endParaRPr lang="en-US">
              <a:ea typeface="Calibri" panose="020F0502020204030204"/>
              <a:cs typeface="Calibri" panose="020F0502020204030204"/>
            </a:endParaRPr>
          </a:p>
          <a:p>
            <a:pPr marL="0" indent="0">
              <a:buNone/>
            </a:pPr>
            <a:endParaRPr lang="en-US"/>
          </a:p>
          <a:p>
            <a:pPr marL="0" indent="0">
              <a:buNone/>
            </a:pPr>
            <a:r>
              <a:rPr lang="en-US"/>
              <a:t>Conducted at pre-defined timepoints to provide representative population-level data on parasite prevalence, molecular resistance markers and real-world drug exposure in asymptomatic individuals.</a:t>
            </a:r>
          </a:p>
          <a:p>
            <a:r>
              <a:rPr lang="en-US"/>
              <a:t>Enabling early detection of reduced drug effectiveness. </a:t>
            </a:r>
            <a:endParaRPr lang="en-US">
              <a:ea typeface="Calibri"/>
              <a:cs typeface="Calibri"/>
            </a:endParaRPr>
          </a:p>
          <a:p>
            <a:endParaRPr lang="en-GB"/>
          </a:p>
          <a:p>
            <a:pPr marL="457200" lvl="1" indent="0">
              <a:buNone/>
            </a:pPr>
            <a:endParaRPr lang="en-GB"/>
          </a:p>
          <a:p>
            <a:pPr lvl="1">
              <a:buFont typeface="Courier New" panose="020B0604020202020204" pitchFamily="34" charset="0"/>
              <a:buChar char="o"/>
            </a:pPr>
            <a:endParaRPr lang="en-GB">
              <a:ea typeface="Calibri" panose="020F0502020204030204"/>
              <a:cs typeface="Calibri" panose="020F0502020204030204"/>
            </a:endParaRPr>
          </a:p>
          <a:p>
            <a:pPr lvl="1">
              <a:buFont typeface="Courier New" panose="020B0604020202020204" pitchFamily="34" charset="0"/>
              <a:buChar char="o"/>
            </a:pPr>
            <a:endParaRPr lang="en-GB">
              <a:ea typeface="Calibri" panose="020F0502020204030204"/>
              <a:cs typeface="Calibri" panose="020F0502020204030204"/>
            </a:endParaRPr>
          </a:p>
        </p:txBody>
      </p:sp>
      <p:sp>
        <p:nvSpPr>
          <p:cNvPr id="3" name="Title 2">
            <a:extLst>
              <a:ext uri="{FF2B5EF4-FFF2-40B4-BE49-F238E27FC236}">
                <a16:creationId xmlns:a16="http://schemas.microsoft.com/office/drawing/2014/main" id="{00E06F02-BDCE-7FE0-40D5-0956FB515584}"/>
              </a:ext>
            </a:extLst>
          </p:cNvPr>
          <p:cNvSpPr>
            <a:spLocks noGrp="1"/>
          </p:cNvSpPr>
          <p:nvPr>
            <p:ph type="title"/>
          </p:nvPr>
        </p:nvSpPr>
        <p:spPr>
          <a:xfrm>
            <a:off x="615488" y="845789"/>
            <a:ext cx="6305264" cy="660282"/>
          </a:xfrm>
        </p:spPr>
        <p:txBody>
          <a:bodyPr>
            <a:normAutofit fontScale="90000"/>
          </a:bodyPr>
          <a:lstStyle/>
          <a:p>
            <a:r>
              <a:rPr lang="en-US"/>
              <a:t>Cross-sectional community surveys</a:t>
            </a:r>
          </a:p>
        </p:txBody>
      </p:sp>
      <p:sp>
        <p:nvSpPr>
          <p:cNvPr id="6" name="Picture Placeholder 5">
            <a:extLst>
              <a:ext uri="{FF2B5EF4-FFF2-40B4-BE49-F238E27FC236}">
                <a16:creationId xmlns:a16="http://schemas.microsoft.com/office/drawing/2014/main" id="{F68BB905-5FED-EA26-03E8-EB0478E30C3C}"/>
              </a:ext>
            </a:extLst>
          </p:cNvPr>
          <p:cNvSpPr>
            <a:spLocks noGrp="1"/>
          </p:cNvSpPr>
          <p:nvPr>
            <p:ph type="pic" sz="quarter" idx="10"/>
          </p:nvPr>
        </p:nvSpPr>
        <p:spPr/>
        <p:txBody>
          <a:bodyPr/>
          <a:lstStyle/>
          <a:p>
            <a:endParaRPr lang="en-US"/>
          </a:p>
        </p:txBody>
      </p:sp>
      <p:pic>
        <p:nvPicPr>
          <p:cNvPr id="4" name="Picture Placeholder 8">
            <a:extLst>
              <a:ext uri="{FF2B5EF4-FFF2-40B4-BE49-F238E27FC236}">
                <a16:creationId xmlns:a16="http://schemas.microsoft.com/office/drawing/2014/main" id="{701720C4-6F49-45DC-7A68-A69AB5CFEBDB}"/>
              </a:ext>
            </a:extLst>
          </p:cNvPr>
          <p:cNvPicPr>
            <a:picLocks noChangeAspect="1"/>
          </p:cNvPicPr>
          <p:nvPr/>
        </p:nvPicPr>
        <p:blipFill>
          <a:blip r:embed="rId2" cstate="print">
            <a:extLst>
              <a:ext uri="{28A0092B-C50C-407E-A947-70E740481C1C}">
                <a14:useLocalDpi xmlns:a14="http://schemas.microsoft.com/office/drawing/2010/main" val="0"/>
              </a:ext>
            </a:extLst>
          </a:blip>
          <a:srcRect l="30254" r="14838"/>
          <a:stretch>
            <a:fillRect/>
          </a:stretch>
        </p:blipFill>
        <p:spPr>
          <a:xfrm>
            <a:off x="7223761" y="0"/>
            <a:ext cx="4968240" cy="6858000"/>
          </a:xfrm>
          <a:prstGeom prst="rect">
            <a:avLst/>
          </a:prstGeom>
        </p:spPr>
      </p:pic>
    </p:spTree>
    <p:extLst>
      <p:ext uri="{BB962C8B-B14F-4D97-AF65-F5344CB8AC3E}">
        <p14:creationId xmlns:p14="http://schemas.microsoft.com/office/powerpoint/2010/main" val="32390375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126CB-8E35-CA9C-3F65-7A82BA6C4D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B2DE76-DFEE-A133-67FF-9139C4AA411A}"/>
              </a:ext>
            </a:extLst>
          </p:cNvPr>
          <p:cNvSpPr>
            <a:spLocks noGrp="1"/>
          </p:cNvSpPr>
          <p:nvPr>
            <p:ph type="title"/>
          </p:nvPr>
        </p:nvSpPr>
        <p:spPr>
          <a:xfrm>
            <a:off x="724114" y="5497723"/>
            <a:ext cx="11188486" cy="978729"/>
          </a:xfrm>
        </p:spPr>
        <p:txBody>
          <a:bodyPr>
            <a:noAutofit/>
          </a:bodyPr>
          <a:lstStyle/>
          <a:p>
            <a:r>
              <a:rPr lang="en-US" sz="3200">
                <a:solidFill>
                  <a:schemeClr val="tx1"/>
                </a:solidFill>
              </a:rPr>
              <a:t>Use of Data</a:t>
            </a:r>
          </a:p>
        </p:txBody>
      </p:sp>
      <p:pic>
        <p:nvPicPr>
          <p:cNvPr id="4" name="Picture Placeholder 3">
            <a:extLst>
              <a:ext uri="{FF2B5EF4-FFF2-40B4-BE49-F238E27FC236}">
                <a16:creationId xmlns:a16="http://schemas.microsoft.com/office/drawing/2014/main" id="{330F65D3-5F58-FFF4-CAE5-F09208779BCE}"/>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30042" b="5724"/>
          <a:stretch>
            <a:fillRect/>
          </a:stretch>
        </p:blipFill>
        <p:spPr>
          <a:xfrm>
            <a:off x="0" y="-1"/>
            <a:ext cx="12192000" cy="5225143"/>
          </a:xfrm>
        </p:spPr>
      </p:pic>
      <p:pic>
        <p:nvPicPr>
          <p:cNvPr id="5" name="Picture 6">
            <a:extLst>
              <a:ext uri="{FF2B5EF4-FFF2-40B4-BE49-F238E27FC236}">
                <a16:creationId xmlns:a16="http://schemas.microsoft.com/office/drawing/2014/main" id="{E731DDD9-734E-962A-6DA7-84F16DED7DF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678180" y="601345"/>
            <a:ext cx="280384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51731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F585F-7C62-340D-7A7E-991ABC21C8C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5C2269-64E9-6A06-C9F3-31C519A27D59}"/>
              </a:ext>
            </a:extLst>
          </p:cNvPr>
          <p:cNvSpPr>
            <a:spLocks noGrp="1"/>
          </p:cNvSpPr>
          <p:nvPr>
            <p:ph idx="1"/>
          </p:nvPr>
        </p:nvSpPr>
        <p:spPr>
          <a:xfrm>
            <a:off x="629716" y="1479648"/>
            <a:ext cx="11562283" cy="4903671"/>
          </a:xfrm>
        </p:spPr>
        <p:txBody>
          <a:bodyPr vert="horz" lIns="91440" tIns="45720" rIns="91440" bIns="45720" rtlCol="0" anchor="t">
            <a:normAutofit fontScale="25000" lnSpcReduction="20000"/>
          </a:bodyPr>
          <a:lstStyle/>
          <a:p>
            <a:pPr marL="0" indent="0">
              <a:buNone/>
            </a:pPr>
            <a:r>
              <a:rPr lang="en-US" sz="9200" b="1"/>
              <a:t>The system will emphasize and leverage existing engagement with relevant partners</a:t>
            </a:r>
          </a:p>
          <a:p>
            <a:pPr lvl="1"/>
            <a:r>
              <a:rPr lang="en-US" sz="9200"/>
              <a:t>National </a:t>
            </a:r>
          </a:p>
          <a:p>
            <a:pPr lvl="2"/>
            <a:r>
              <a:rPr lang="en-US" sz="9200"/>
              <a:t>NMCPs - malaria technical working groups; Case management, surveillance, monitoring and evaluation, scientific and technical advisory board, at the relevant Ministries of Health,</a:t>
            </a:r>
          </a:p>
          <a:p>
            <a:pPr lvl="1"/>
            <a:r>
              <a:rPr lang="en-US" sz="9200"/>
              <a:t>International </a:t>
            </a:r>
          </a:p>
          <a:p>
            <a:pPr lvl="2"/>
            <a:r>
              <a:rPr lang="en-US" sz="9200"/>
              <a:t>WHO, CDC, </a:t>
            </a:r>
          </a:p>
          <a:p>
            <a:pPr lvl="1"/>
            <a:endParaRPr lang="en-US" sz="9200">
              <a:ea typeface="Calibri"/>
              <a:cs typeface="Calibri"/>
            </a:endParaRPr>
          </a:p>
          <a:p>
            <a:pPr marL="0" indent="0">
              <a:buNone/>
            </a:pPr>
            <a:r>
              <a:rPr lang="en-US" sz="9200" b="1"/>
              <a:t>Emphasizing linkage between the different components and various data (clinical, molecular, and epidemiological), this system will support discussions and consensus on meaningful triggers for action including</a:t>
            </a:r>
            <a:endParaRPr lang="en-US" sz="9200" b="1">
              <a:ea typeface="Calibri"/>
              <a:cs typeface="Calibri"/>
            </a:endParaRPr>
          </a:p>
          <a:p>
            <a:pPr lvl="1"/>
            <a:r>
              <a:rPr lang="en-US" sz="9200"/>
              <a:t>Resistance prevalence thresholds requiring deeper investigation and appropriate response -tailored or generalized </a:t>
            </a:r>
            <a:endParaRPr lang="en-US" sz="9200">
              <a:ea typeface="Calibri"/>
              <a:cs typeface="Calibri"/>
            </a:endParaRPr>
          </a:p>
          <a:p>
            <a:pPr lvl="1"/>
            <a:r>
              <a:rPr lang="en-US" sz="9200"/>
              <a:t>Thresholds to guide action from CPES /case-control  study results efficacy</a:t>
            </a:r>
            <a:endParaRPr lang="en-US" sz="9200">
              <a:ea typeface="Calibri" panose="020F0502020204030204"/>
              <a:cs typeface="Calibri" panose="020F0502020204030204"/>
            </a:endParaRPr>
          </a:p>
          <a:p>
            <a:pPr lvl="1"/>
            <a:r>
              <a:rPr lang="en-US" sz="9200"/>
              <a:t>Policy review mechanisms</a:t>
            </a:r>
            <a:endParaRPr lang="en-US" sz="9200">
              <a:ea typeface="Calibri" panose="020F0502020204030204"/>
              <a:cs typeface="Calibri" panose="020F0502020204030204"/>
            </a:endParaRPr>
          </a:p>
          <a:p>
            <a:pPr lvl="1"/>
            <a:r>
              <a:rPr lang="en-US" sz="9200"/>
              <a:t>Mitigation road maps,</a:t>
            </a:r>
            <a:endParaRPr lang="en-US" sz="9200">
              <a:ea typeface="Calibri" panose="020F0502020204030204"/>
              <a:cs typeface="Calibri" panose="020F0502020204030204"/>
            </a:endParaRPr>
          </a:p>
          <a:p>
            <a:endParaRPr lang="en-GB">
              <a:ea typeface="Calibri" panose="020F0502020204030204"/>
              <a:cs typeface="Calibri" panose="020F0502020204030204"/>
            </a:endParaRPr>
          </a:p>
        </p:txBody>
      </p:sp>
      <p:sp>
        <p:nvSpPr>
          <p:cNvPr id="3" name="Title 2">
            <a:extLst>
              <a:ext uri="{FF2B5EF4-FFF2-40B4-BE49-F238E27FC236}">
                <a16:creationId xmlns:a16="http://schemas.microsoft.com/office/drawing/2014/main" id="{0611A730-2397-63AF-7A93-FE78A40B78B7}"/>
              </a:ext>
            </a:extLst>
          </p:cNvPr>
          <p:cNvSpPr>
            <a:spLocks noGrp="1"/>
          </p:cNvSpPr>
          <p:nvPr>
            <p:ph type="title"/>
          </p:nvPr>
        </p:nvSpPr>
        <p:spPr>
          <a:xfrm>
            <a:off x="719364" y="756141"/>
            <a:ext cx="7922612" cy="463059"/>
          </a:xfrm>
        </p:spPr>
        <p:txBody>
          <a:bodyPr>
            <a:normAutofit fontScale="90000"/>
          </a:bodyPr>
          <a:lstStyle/>
          <a:p>
            <a:r>
              <a:rPr lang="en-US"/>
              <a:t>Collaborative use of data for action</a:t>
            </a:r>
            <a:endParaRPr lang="en-GB"/>
          </a:p>
        </p:txBody>
      </p:sp>
    </p:spTree>
    <p:extLst>
      <p:ext uri="{BB962C8B-B14F-4D97-AF65-F5344CB8AC3E}">
        <p14:creationId xmlns:p14="http://schemas.microsoft.com/office/powerpoint/2010/main" val="23023719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95972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46DB68-2C0E-D5A9-4183-A5EBBBFFFA3F}"/>
              </a:ext>
            </a:extLst>
          </p:cNvPr>
          <p:cNvSpPr>
            <a:spLocks noGrp="1"/>
          </p:cNvSpPr>
          <p:nvPr>
            <p:ph type="ctrTitle"/>
          </p:nvPr>
        </p:nvSpPr>
        <p:spPr>
          <a:xfrm>
            <a:off x="800455" y="2540144"/>
            <a:ext cx="10755086" cy="1627345"/>
          </a:xfrm>
          <a:solidFill>
            <a:schemeClr val="accent6">
              <a:lumMod val="75000"/>
            </a:schemeClr>
          </a:solidFill>
        </p:spPr>
        <p:txBody>
          <a:bodyPr>
            <a:noAutofit/>
          </a:bodyPr>
          <a:lstStyle/>
          <a:p>
            <a:r>
              <a:rPr lang="fr-FR" sz="3600" b="1" dirty="0">
                <a:solidFill>
                  <a:schemeClr val="bg1"/>
                </a:solidFill>
                <a:effectLst/>
                <a:latin typeface="+mn-lt"/>
              </a:rPr>
              <a:t>Malaria </a:t>
            </a:r>
            <a:r>
              <a:rPr lang="fr-FR" sz="3600" b="1" dirty="0" err="1">
                <a:solidFill>
                  <a:schemeClr val="bg1"/>
                </a:solidFill>
                <a:effectLst/>
                <a:latin typeface="+mn-lt"/>
              </a:rPr>
              <a:t>burden</a:t>
            </a:r>
            <a:r>
              <a:rPr lang="fr-FR" sz="3600" b="1" dirty="0">
                <a:solidFill>
                  <a:schemeClr val="bg1"/>
                </a:solidFill>
                <a:effectLst/>
                <a:latin typeface="+mn-lt"/>
              </a:rPr>
              <a:t> and </a:t>
            </a:r>
            <a:r>
              <a:rPr lang="fr-FR" sz="3600" b="1" dirty="0" err="1">
                <a:solidFill>
                  <a:schemeClr val="bg1"/>
                </a:solidFill>
                <a:effectLst/>
                <a:latin typeface="+mn-lt"/>
              </a:rPr>
              <a:t>molecular</a:t>
            </a:r>
            <a:r>
              <a:rPr lang="fr-FR" sz="3600" b="1" dirty="0">
                <a:solidFill>
                  <a:schemeClr val="bg1"/>
                </a:solidFill>
                <a:effectLst/>
                <a:latin typeface="+mn-lt"/>
              </a:rPr>
              <a:t> markers in </a:t>
            </a:r>
            <a:r>
              <a:rPr lang="fr-FR" sz="3600" b="1" dirty="0" err="1">
                <a:solidFill>
                  <a:schemeClr val="bg1"/>
                </a:solidFill>
                <a:effectLst/>
                <a:latin typeface="+mn-lt"/>
              </a:rPr>
              <a:t>children</a:t>
            </a:r>
            <a:r>
              <a:rPr lang="fr-FR" sz="3600" b="1" dirty="0">
                <a:solidFill>
                  <a:schemeClr val="bg1"/>
                </a:solidFill>
                <a:effectLst/>
                <a:latin typeface="+mn-lt"/>
              </a:rPr>
              <a:t> </a:t>
            </a:r>
            <a:r>
              <a:rPr lang="fr-FR" sz="3600" b="1" dirty="0" err="1">
                <a:solidFill>
                  <a:schemeClr val="bg1"/>
                </a:solidFill>
                <a:effectLst/>
                <a:latin typeface="+mn-lt"/>
              </a:rPr>
              <a:t>aged</a:t>
            </a:r>
            <a:br>
              <a:rPr lang="fr-FR" sz="3600" b="1" dirty="0">
                <a:solidFill>
                  <a:schemeClr val="bg1"/>
                </a:solidFill>
                <a:effectLst/>
                <a:latin typeface="+mn-lt"/>
              </a:rPr>
            </a:br>
            <a:r>
              <a:rPr lang="fr-FR" sz="3600" b="1" dirty="0">
                <a:solidFill>
                  <a:schemeClr val="bg1"/>
                </a:solidFill>
                <a:effectLst/>
                <a:latin typeface="+mn-lt"/>
              </a:rPr>
              <a:t> 5-15 </a:t>
            </a:r>
            <a:r>
              <a:rPr lang="fr-FR" sz="3600" b="1" dirty="0" err="1">
                <a:solidFill>
                  <a:schemeClr val="bg1"/>
                </a:solidFill>
                <a:effectLst/>
                <a:latin typeface="+mn-lt"/>
              </a:rPr>
              <a:t>years</a:t>
            </a:r>
            <a:r>
              <a:rPr lang="fr-FR" sz="3600" b="1" dirty="0">
                <a:solidFill>
                  <a:schemeClr val="bg1"/>
                </a:solidFill>
                <a:effectLst/>
                <a:latin typeface="+mn-lt"/>
              </a:rPr>
              <a:t> in Burkina Faso to </a:t>
            </a:r>
            <a:r>
              <a:rPr lang="fr-FR" sz="3600" b="1" dirty="0" err="1">
                <a:solidFill>
                  <a:schemeClr val="bg1"/>
                </a:solidFill>
                <a:effectLst/>
                <a:latin typeface="+mn-lt"/>
              </a:rPr>
              <a:t>inform</a:t>
            </a:r>
            <a:r>
              <a:rPr lang="fr-FR" sz="3600" b="1" dirty="0">
                <a:solidFill>
                  <a:schemeClr val="bg1"/>
                </a:solidFill>
                <a:effectLst/>
                <a:latin typeface="+mn-lt"/>
              </a:rPr>
              <a:t> </a:t>
            </a:r>
            <a:r>
              <a:rPr lang="fr-FR" sz="3600" b="1" dirty="0" err="1">
                <a:solidFill>
                  <a:schemeClr val="bg1"/>
                </a:solidFill>
                <a:effectLst/>
                <a:latin typeface="+mn-lt"/>
              </a:rPr>
              <a:t>age</a:t>
            </a:r>
            <a:r>
              <a:rPr lang="fr-FR" sz="3600" b="1" dirty="0">
                <a:solidFill>
                  <a:schemeClr val="bg1"/>
                </a:solidFill>
                <a:effectLst/>
                <a:latin typeface="+mn-lt"/>
              </a:rPr>
              <a:t> extension of</a:t>
            </a:r>
            <a:r>
              <a:rPr lang="fr-FR" sz="3600" b="1" dirty="0">
                <a:solidFill>
                  <a:schemeClr val="bg1"/>
                </a:solidFill>
                <a:latin typeface="+mn-lt"/>
              </a:rPr>
              <a:t> </a:t>
            </a:r>
            <a:r>
              <a:rPr lang="fr-FR" sz="3600" b="1" dirty="0">
                <a:solidFill>
                  <a:schemeClr val="bg1"/>
                </a:solidFill>
                <a:effectLst/>
                <a:latin typeface="+mn-lt"/>
              </a:rPr>
              <a:t>SMC</a:t>
            </a:r>
            <a:endParaRPr lang="fr-BF" sz="3600" b="1" dirty="0">
              <a:solidFill>
                <a:schemeClr val="bg1"/>
              </a:solidFill>
              <a:latin typeface="+mn-lt"/>
            </a:endParaRPr>
          </a:p>
        </p:txBody>
      </p:sp>
      <p:sp>
        <p:nvSpPr>
          <p:cNvPr id="3" name="Sous-titre 2">
            <a:extLst>
              <a:ext uri="{FF2B5EF4-FFF2-40B4-BE49-F238E27FC236}">
                <a16:creationId xmlns:a16="http://schemas.microsoft.com/office/drawing/2014/main" id="{610C1DAE-6CD1-A475-C2B3-7BCE6DAADA20}"/>
              </a:ext>
            </a:extLst>
          </p:cNvPr>
          <p:cNvSpPr>
            <a:spLocks noGrp="1"/>
          </p:cNvSpPr>
          <p:nvPr>
            <p:ph type="subTitle" idx="1"/>
          </p:nvPr>
        </p:nvSpPr>
        <p:spPr>
          <a:xfrm>
            <a:off x="1524000" y="4678111"/>
            <a:ext cx="9144000" cy="1053376"/>
          </a:xfrm>
        </p:spPr>
        <p:txBody>
          <a:bodyPr>
            <a:normAutofit/>
          </a:bodyPr>
          <a:lstStyle/>
          <a:p>
            <a:r>
              <a:rPr lang="fr-BF" sz="2800" b="1" dirty="0"/>
              <a:t>Dr Issiaka SOULAMA</a:t>
            </a:r>
          </a:p>
          <a:p>
            <a:r>
              <a:rPr lang="fr-BF" sz="2800" dirty="0"/>
              <a:t>IRSS, BURKINA FASO</a:t>
            </a:r>
          </a:p>
        </p:txBody>
      </p:sp>
      <p:pic>
        <p:nvPicPr>
          <p:cNvPr id="5" name="Image 1">
            <a:extLst>
              <a:ext uri="{FF2B5EF4-FFF2-40B4-BE49-F238E27FC236}">
                <a16:creationId xmlns:a16="http://schemas.microsoft.com/office/drawing/2014/main" id="{4570C34D-1182-752D-6FFA-3D5D0CAA66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907" t="3459" r="12122" b="11185"/>
          <a:stretch>
            <a:fillRect/>
          </a:stretch>
        </p:blipFill>
        <p:spPr bwMode="auto">
          <a:xfrm>
            <a:off x="727884" y="233955"/>
            <a:ext cx="1873250" cy="179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
            <a:extLst>
              <a:ext uri="{FF2B5EF4-FFF2-40B4-BE49-F238E27FC236}">
                <a16:creationId xmlns:a16="http://schemas.microsoft.com/office/drawing/2014/main" id="{0AB4CC20-6F57-3C64-3E21-C92C41F50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8319" y="312765"/>
            <a:ext cx="1993900" cy="1464173"/>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AF7DADB7-24FF-7E13-01A5-526D3B93B400}"/>
              </a:ext>
            </a:extLst>
          </p:cNvPr>
          <p:cNvSpPr txBox="1"/>
          <p:nvPr/>
        </p:nvSpPr>
        <p:spPr>
          <a:xfrm>
            <a:off x="4217020" y="6225070"/>
            <a:ext cx="4291360" cy="369332"/>
          </a:xfrm>
          <a:prstGeom prst="rect">
            <a:avLst/>
          </a:prstGeom>
          <a:noFill/>
        </p:spPr>
        <p:txBody>
          <a:bodyPr wrap="square">
            <a:spAutoFit/>
          </a:bodyPr>
          <a:lstStyle/>
          <a:p>
            <a:r>
              <a:rPr lang="fr-FR" b="1" dirty="0" err="1">
                <a:solidFill>
                  <a:srgbClr val="10374F"/>
                </a:solidFill>
                <a:effectLst/>
                <a:latin typeface="Helvetica" pitchFamily="2" charset="0"/>
              </a:rPr>
              <a:t>Annual</a:t>
            </a:r>
            <a:r>
              <a:rPr lang="fr-FR" dirty="0">
                <a:solidFill>
                  <a:srgbClr val="10374F"/>
                </a:solidFill>
                <a:effectLst/>
                <a:latin typeface="Helvetica" pitchFamily="2" charset="0"/>
              </a:rPr>
              <a:t> </a:t>
            </a:r>
            <a:r>
              <a:rPr lang="fr-FR" b="1" dirty="0">
                <a:solidFill>
                  <a:srgbClr val="10374F"/>
                </a:solidFill>
                <a:effectLst/>
                <a:latin typeface="Helvetica" pitchFamily="2" charset="0"/>
              </a:rPr>
              <a:t>Meeting</a:t>
            </a:r>
            <a:r>
              <a:rPr lang="fr-FR" dirty="0">
                <a:solidFill>
                  <a:srgbClr val="10374F"/>
                </a:solidFill>
                <a:effectLst/>
                <a:latin typeface="Helvetica" pitchFamily="2" charset="0"/>
              </a:rPr>
              <a:t> </a:t>
            </a:r>
            <a:r>
              <a:rPr lang="fr-FR" b="1" dirty="0">
                <a:solidFill>
                  <a:srgbClr val="10374F"/>
                </a:solidFill>
                <a:effectLst/>
                <a:latin typeface="Helvetica" pitchFamily="2" charset="0"/>
              </a:rPr>
              <a:t>of</a:t>
            </a:r>
            <a:r>
              <a:rPr lang="fr-FR" dirty="0">
                <a:solidFill>
                  <a:srgbClr val="10374F"/>
                </a:solidFill>
                <a:effectLst/>
                <a:latin typeface="Helvetica" pitchFamily="2" charset="0"/>
              </a:rPr>
              <a:t> </a:t>
            </a:r>
            <a:r>
              <a:rPr lang="fr-FR" b="1" dirty="0">
                <a:solidFill>
                  <a:srgbClr val="10374F"/>
                </a:solidFill>
                <a:effectLst/>
                <a:latin typeface="Helvetica" pitchFamily="2" charset="0"/>
              </a:rPr>
              <a:t>the</a:t>
            </a:r>
            <a:r>
              <a:rPr lang="fr-FR" dirty="0">
                <a:solidFill>
                  <a:srgbClr val="10374F"/>
                </a:solidFill>
                <a:effectLst/>
                <a:latin typeface="Helvetica" pitchFamily="2" charset="0"/>
              </a:rPr>
              <a:t> </a:t>
            </a:r>
            <a:r>
              <a:rPr lang="fr-FR" b="1" dirty="0">
                <a:solidFill>
                  <a:srgbClr val="10374F"/>
                </a:solidFill>
                <a:effectLst/>
                <a:latin typeface="Helvetica" pitchFamily="2" charset="0"/>
              </a:rPr>
              <a:t>SMC</a:t>
            </a:r>
            <a:r>
              <a:rPr lang="fr-FR" dirty="0">
                <a:solidFill>
                  <a:srgbClr val="10374F"/>
                </a:solidFill>
                <a:effectLst/>
                <a:latin typeface="Helvetica" pitchFamily="2" charset="0"/>
              </a:rPr>
              <a:t> </a:t>
            </a:r>
            <a:r>
              <a:rPr lang="fr-FR" b="1" dirty="0">
                <a:solidFill>
                  <a:srgbClr val="10374F"/>
                </a:solidFill>
                <a:effectLst/>
                <a:latin typeface="Helvetica" pitchFamily="2" charset="0"/>
              </a:rPr>
              <a:t>Alliance</a:t>
            </a:r>
            <a:endParaRPr lang="fr-FR" dirty="0">
              <a:solidFill>
                <a:srgbClr val="10374F"/>
              </a:solidFill>
              <a:effectLst/>
              <a:latin typeface="Helvetica" pitchFamily="2" charset="0"/>
            </a:endParaRPr>
          </a:p>
        </p:txBody>
      </p:sp>
      <p:sp>
        <p:nvSpPr>
          <p:cNvPr id="8" name="ZoneTexte 7">
            <a:extLst>
              <a:ext uri="{FF2B5EF4-FFF2-40B4-BE49-F238E27FC236}">
                <a16:creationId xmlns:a16="http://schemas.microsoft.com/office/drawing/2014/main" id="{23BD2AB7-07B9-D9FF-0CAE-9C648B7B0C8A}"/>
              </a:ext>
            </a:extLst>
          </p:cNvPr>
          <p:cNvSpPr txBox="1"/>
          <p:nvPr/>
        </p:nvSpPr>
        <p:spPr>
          <a:xfrm>
            <a:off x="9913257" y="6212114"/>
            <a:ext cx="1888017" cy="369332"/>
          </a:xfrm>
          <a:prstGeom prst="rect">
            <a:avLst/>
          </a:prstGeom>
          <a:noFill/>
        </p:spPr>
        <p:txBody>
          <a:bodyPr wrap="none" rtlCol="0">
            <a:spAutoFit/>
          </a:bodyPr>
          <a:lstStyle/>
          <a:p>
            <a:r>
              <a:rPr lang="fr-BF" dirty="0"/>
              <a:t>February 24, 2026</a:t>
            </a:r>
          </a:p>
        </p:txBody>
      </p:sp>
    </p:spTree>
    <p:extLst>
      <p:ext uri="{BB962C8B-B14F-4D97-AF65-F5344CB8AC3E}">
        <p14:creationId xmlns:p14="http://schemas.microsoft.com/office/powerpoint/2010/main" val="32443089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589BD67-4502-34C8-62E4-4A028539B514}"/>
              </a:ext>
            </a:extLst>
          </p:cNvPr>
          <p:cNvSpPr txBox="1"/>
          <p:nvPr/>
        </p:nvSpPr>
        <p:spPr>
          <a:xfrm>
            <a:off x="10178" y="12204"/>
            <a:ext cx="12191999" cy="646331"/>
          </a:xfrm>
          <a:prstGeom prst="rect">
            <a:avLst/>
          </a:prstGeom>
          <a:solidFill>
            <a:schemeClr val="accent6">
              <a:lumMod val="50000"/>
            </a:schemeClr>
          </a:solidFill>
        </p:spPr>
        <p:txBody>
          <a:bodyPr wrap="square" rtlCol="0">
            <a:spAutoFit/>
          </a:bodyPr>
          <a:lstStyle/>
          <a:p>
            <a:pPr algn="ctr"/>
            <a:r>
              <a:rPr lang="fr-BF" sz="3600" b="1" dirty="0">
                <a:solidFill>
                  <a:schemeClr val="bg1"/>
                </a:solidFill>
              </a:rPr>
              <a:t>Introduction</a:t>
            </a:r>
          </a:p>
        </p:txBody>
      </p:sp>
      <p:sp>
        <p:nvSpPr>
          <p:cNvPr id="6" name="ZoneTexte 5">
            <a:extLst>
              <a:ext uri="{FF2B5EF4-FFF2-40B4-BE49-F238E27FC236}">
                <a16:creationId xmlns:a16="http://schemas.microsoft.com/office/drawing/2014/main" id="{4EACF251-1058-350B-C641-A914688ED74A}"/>
              </a:ext>
            </a:extLst>
          </p:cNvPr>
          <p:cNvSpPr txBox="1"/>
          <p:nvPr/>
        </p:nvSpPr>
        <p:spPr>
          <a:xfrm>
            <a:off x="503314" y="912128"/>
            <a:ext cx="4721829" cy="2677656"/>
          </a:xfrm>
          <a:prstGeom prst="rect">
            <a:avLst/>
          </a:prstGeom>
          <a:solidFill>
            <a:schemeClr val="accent6">
              <a:lumMod val="75000"/>
            </a:schemeClr>
          </a:solidFill>
          <a:ln>
            <a:solidFill>
              <a:schemeClr val="accent6">
                <a:lumMod val="75000"/>
              </a:schemeClr>
            </a:solidFill>
          </a:ln>
        </p:spPr>
        <p:txBody>
          <a:bodyPr wrap="square">
            <a:spAutoFit/>
          </a:bodyPr>
          <a:lstStyle/>
          <a:p>
            <a:pPr marL="342900" indent="-342900" algn="just">
              <a:buFont typeface="Wingdings" pitchFamily="2" charset="2"/>
              <a:buChar char="ü"/>
            </a:pPr>
            <a:r>
              <a:rPr lang="fr-FR" sz="2400" b="1" dirty="0" err="1">
                <a:solidFill>
                  <a:schemeClr val="bg1"/>
                </a:solidFill>
              </a:rPr>
              <a:t>Children</a:t>
            </a:r>
            <a:r>
              <a:rPr lang="fr-FR" sz="2400" b="1" dirty="0">
                <a:solidFill>
                  <a:schemeClr val="bg1"/>
                </a:solidFill>
              </a:rPr>
              <a:t> </a:t>
            </a:r>
            <a:r>
              <a:rPr lang="fr-FR" sz="2400" b="1" dirty="0" err="1">
                <a:solidFill>
                  <a:schemeClr val="bg1"/>
                </a:solidFill>
              </a:rPr>
              <a:t>under</a:t>
            </a:r>
            <a:r>
              <a:rPr lang="fr-FR" sz="2400" b="1" dirty="0">
                <a:solidFill>
                  <a:schemeClr val="bg1"/>
                </a:solidFill>
              </a:rPr>
              <a:t> five </a:t>
            </a:r>
            <a:r>
              <a:rPr lang="fr-FR" sz="2400" b="1" dirty="0" err="1">
                <a:solidFill>
                  <a:schemeClr val="bg1"/>
                </a:solidFill>
              </a:rPr>
              <a:t>remain</a:t>
            </a:r>
            <a:r>
              <a:rPr lang="fr-FR" sz="2400" b="1" dirty="0">
                <a:solidFill>
                  <a:schemeClr val="bg1"/>
                </a:solidFill>
              </a:rPr>
              <a:t> the </a:t>
            </a:r>
            <a:r>
              <a:rPr lang="fr-FR" sz="2400" b="1" dirty="0" err="1">
                <a:solidFill>
                  <a:schemeClr val="bg1"/>
                </a:solidFill>
              </a:rPr>
              <a:t>highest</a:t>
            </a:r>
            <a:r>
              <a:rPr lang="fr-FR" sz="2400" b="1" dirty="0">
                <a:solidFill>
                  <a:schemeClr val="bg1"/>
                </a:solidFill>
              </a:rPr>
              <a:t> </a:t>
            </a:r>
            <a:r>
              <a:rPr lang="fr-FR" sz="2400" b="1" dirty="0" err="1">
                <a:solidFill>
                  <a:schemeClr val="bg1"/>
                </a:solidFill>
              </a:rPr>
              <a:t>clinical‑risk</a:t>
            </a:r>
            <a:r>
              <a:rPr lang="fr-FR" sz="2400" b="1" dirty="0">
                <a:solidFill>
                  <a:schemeClr val="bg1"/>
                </a:solidFill>
              </a:rPr>
              <a:t> group for </a:t>
            </a:r>
            <a:r>
              <a:rPr lang="fr-FR" sz="2400" b="1" dirty="0" err="1">
                <a:solidFill>
                  <a:schemeClr val="bg1"/>
                </a:solidFill>
              </a:rPr>
              <a:t>severe</a:t>
            </a:r>
            <a:r>
              <a:rPr lang="fr-FR" sz="2400" b="1" dirty="0">
                <a:solidFill>
                  <a:schemeClr val="bg1"/>
                </a:solidFill>
              </a:rPr>
              <a:t> malaria and </a:t>
            </a:r>
            <a:r>
              <a:rPr lang="fr-FR" sz="2400" b="1" dirty="0" err="1">
                <a:solidFill>
                  <a:schemeClr val="bg1"/>
                </a:solidFill>
              </a:rPr>
              <a:t>death</a:t>
            </a:r>
            <a:r>
              <a:rPr lang="fr-FR" sz="2400" b="1" dirty="0">
                <a:solidFill>
                  <a:schemeClr val="bg1"/>
                </a:solidFill>
              </a:rPr>
              <a:t>; </a:t>
            </a:r>
          </a:p>
          <a:p>
            <a:pPr marL="342900" indent="-342900" algn="just">
              <a:buFont typeface="Wingdings" pitchFamily="2" charset="2"/>
              <a:buChar char="ü"/>
            </a:pPr>
            <a:r>
              <a:rPr lang="fr-FR" sz="2400" b="1" dirty="0" err="1">
                <a:solidFill>
                  <a:schemeClr val="bg1"/>
                </a:solidFill>
              </a:rPr>
              <a:t>Many</a:t>
            </a:r>
            <a:r>
              <a:rPr lang="fr-FR" sz="2400" b="1" dirty="0">
                <a:solidFill>
                  <a:schemeClr val="bg1"/>
                </a:solidFill>
              </a:rPr>
              <a:t> interventions (</a:t>
            </a:r>
            <a:r>
              <a:rPr lang="fr-FR" sz="2400" b="1" dirty="0" err="1">
                <a:solidFill>
                  <a:schemeClr val="bg1"/>
                </a:solidFill>
              </a:rPr>
              <a:t>LLINs</a:t>
            </a:r>
            <a:r>
              <a:rPr lang="fr-FR" sz="2400" b="1" dirty="0">
                <a:solidFill>
                  <a:schemeClr val="bg1"/>
                </a:solidFill>
              </a:rPr>
              <a:t>, SMC, case management, Malaria vaccination, </a:t>
            </a:r>
            <a:r>
              <a:rPr lang="fr-FR" sz="2400" b="1" dirty="0" err="1">
                <a:solidFill>
                  <a:schemeClr val="bg1"/>
                </a:solidFill>
              </a:rPr>
              <a:t>IPTi</a:t>
            </a:r>
            <a:r>
              <a:rPr lang="fr-FR" sz="2400" b="1" dirty="0">
                <a:solidFill>
                  <a:schemeClr val="bg1"/>
                </a:solidFill>
              </a:rPr>
              <a:t>) are </a:t>
            </a:r>
            <a:r>
              <a:rPr lang="fr-FR" sz="2400" b="1" dirty="0" err="1">
                <a:solidFill>
                  <a:schemeClr val="bg1"/>
                </a:solidFill>
              </a:rPr>
              <a:t>therefore</a:t>
            </a:r>
            <a:r>
              <a:rPr lang="fr-FR" sz="2400" b="1" dirty="0">
                <a:solidFill>
                  <a:schemeClr val="bg1"/>
                </a:solidFill>
              </a:rPr>
              <a:t> </a:t>
            </a:r>
            <a:r>
              <a:rPr lang="fr-FR" sz="2400" b="1" dirty="0" err="1">
                <a:solidFill>
                  <a:schemeClr val="bg1"/>
                </a:solidFill>
              </a:rPr>
              <a:t>targeted</a:t>
            </a:r>
            <a:r>
              <a:rPr lang="fr-FR" sz="2400" b="1" dirty="0">
                <a:solidFill>
                  <a:schemeClr val="bg1"/>
                </a:solidFill>
              </a:rPr>
              <a:t> to </a:t>
            </a:r>
            <a:r>
              <a:rPr lang="fr-FR" sz="2400" b="1" dirty="0" err="1">
                <a:solidFill>
                  <a:schemeClr val="bg1"/>
                </a:solidFill>
              </a:rPr>
              <a:t>them</a:t>
            </a:r>
            <a:r>
              <a:rPr lang="fr-FR" sz="2400" b="1" dirty="0">
                <a:solidFill>
                  <a:schemeClr val="bg1"/>
                </a:solidFill>
              </a:rPr>
              <a:t>. </a:t>
            </a:r>
          </a:p>
        </p:txBody>
      </p:sp>
      <p:sp>
        <p:nvSpPr>
          <p:cNvPr id="7" name="Rectangle 2">
            <a:extLst>
              <a:ext uri="{FF2B5EF4-FFF2-40B4-BE49-F238E27FC236}">
                <a16:creationId xmlns:a16="http://schemas.microsoft.com/office/drawing/2014/main" id="{4272D4F2-C828-1A72-45BF-B8CCB9861E6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BF" altLang="fr-BF"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fr-BF" altLang="fr-BF" sz="1800" b="0" i="0" u="none" strike="noStrike" cap="none" normalizeH="0" baseline="0">
              <a:ln>
                <a:noFill/>
              </a:ln>
              <a:solidFill>
                <a:schemeClr val="tx1"/>
              </a:solidFill>
              <a:effectLst/>
              <a:latin typeface="Arial" panose="020B0604020202020204" pitchFamily="34" charset="0"/>
            </a:endParaRPr>
          </a:p>
        </p:txBody>
      </p:sp>
      <p:pic>
        <p:nvPicPr>
          <p:cNvPr id="29697" name="Image 10" descr="Image generated by Flux">
            <a:extLst>
              <a:ext uri="{FF2B5EF4-FFF2-40B4-BE49-F238E27FC236}">
                <a16:creationId xmlns:a16="http://schemas.microsoft.com/office/drawing/2014/main" id="{5E662613-45AE-517E-C78D-56BF6614967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892800" y="912128"/>
            <a:ext cx="5888463" cy="2902699"/>
          </a:xfrm>
          <a:prstGeom prst="ellipse">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DB764337-98DA-2994-D98D-F541187572DF}"/>
              </a:ext>
            </a:extLst>
          </p:cNvPr>
          <p:cNvSpPr txBox="1"/>
          <p:nvPr/>
        </p:nvSpPr>
        <p:spPr>
          <a:xfrm>
            <a:off x="5892800" y="3827030"/>
            <a:ext cx="5888463" cy="2554545"/>
          </a:xfrm>
          <a:prstGeom prst="rect">
            <a:avLst/>
          </a:prstGeom>
          <a:gradFill flip="none" rotWithShape="1">
            <a:gsLst>
              <a:gs pos="0">
                <a:schemeClr val="accent2">
                  <a:lumMod val="60000"/>
                  <a:lumOff val="40000"/>
                  <a:tint val="66000"/>
                  <a:satMod val="160000"/>
                </a:schemeClr>
              </a:gs>
              <a:gs pos="85000">
                <a:schemeClr val="accent2">
                  <a:lumMod val="60000"/>
                  <a:lumOff val="40000"/>
                  <a:tint val="44500"/>
                  <a:satMod val="160000"/>
                </a:schemeClr>
              </a:gs>
              <a:gs pos="100000">
                <a:schemeClr val="accent2">
                  <a:lumMod val="60000"/>
                  <a:lumOff val="40000"/>
                  <a:tint val="23500"/>
                  <a:satMod val="160000"/>
                </a:schemeClr>
              </a:gs>
            </a:gsLst>
            <a:path path="circle">
              <a:fillToRect l="100000" t="100000"/>
            </a:path>
            <a:tileRect r="-100000" b="-100000"/>
          </a:gradFill>
        </p:spPr>
        <p:txBody>
          <a:bodyPr wrap="square">
            <a:spAutoFit/>
          </a:bodyPr>
          <a:lstStyle/>
          <a:p>
            <a:pPr marL="342900" indent="-342900" algn="just">
              <a:buFont typeface="Wingdings" pitchFamily="2" charset="2"/>
              <a:buChar char="ü"/>
            </a:pPr>
            <a:r>
              <a:rPr lang="fr-FR" sz="2000" dirty="0" err="1"/>
              <a:t>School‑age</a:t>
            </a:r>
            <a:r>
              <a:rPr lang="fr-FR" sz="2000" dirty="0"/>
              <a:t> </a:t>
            </a:r>
            <a:r>
              <a:rPr lang="fr-FR" sz="2000" dirty="0" err="1"/>
              <a:t>children</a:t>
            </a:r>
            <a:r>
              <a:rPr lang="fr-FR" sz="2000" dirty="0"/>
              <a:t> (</a:t>
            </a:r>
            <a:r>
              <a:rPr lang="fr-FR" sz="2000" dirty="0" err="1"/>
              <a:t>roughly</a:t>
            </a:r>
            <a:r>
              <a:rPr lang="fr-FR" sz="2000" dirty="0"/>
              <a:t> 5–15 y) </a:t>
            </a:r>
            <a:r>
              <a:rPr lang="fr-FR" sz="2000" dirty="0" err="1"/>
              <a:t>often</a:t>
            </a:r>
            <a:r>
              <a:rPr lang="fr-FR" sz="2000" dirty="0"/>
              <a:t> have </a:t>
            </a:r>
            <a:r>
              <a:rPr lang="fr-FR" sz="2000" b="1" dirty="0" err="1"/>
              <a:t>lower</a:t>
            </a:r>
            <a:r>
              <a:rPr lang="fr-FR" sz="2000" b="1" dirty="0"/>
              <a:t> </a:t>
            </a:r>
            <a:r>
              <a:rPr lang="fr-FR" sz="2000" b="1" dirty="0" err="1"/>
              <a:t>clinical</a:t>
            </a:r>
            <a:r>
              <a:rPr lang="fr-FR" sz="2000" b="1" dirty="0"/>
              <a:t> </a:t>
            </a:r>
            <a:r>
              <a:rPr lang="fr-FR" sz="2000" b="1" dirty="0" err="1"/>
              <a:t>severity</a:t>
            </a:r>
            <a:r>
              <a:rPr lang="fr-FR" sz="2000" b="1" dirty="0"/>
              <a:t> </a:t>
            </a:r>
            <a:r>
              <a:rPr lang="fr-FR" sz="2000" dirty="0"/>
              <a:t>but can carry </a:t>
            </a:r>
            <a:r>
              <a:rPr lang="fr-FR" sz="2000" b="1" dirty="0"/>
              <a:t>a high parasite </a:t>
            </a:r>
            <a:r>
              <a:rPr lang="fr-FR" sz="2000" b="1" dirty="0" err="1"/>
              <a:t>reservoir</a:t>
            </a:r>
            <a:r>
              <a:rPr lang="fr-FR" sz="2000" dirty="0"/>
              <a:t>, </a:t>
            </a:r>
            <a:r>
              <a:rPr lang="fr-FR" sz="2000" dirty="0" err="1"/>
              <a:t>sustain</a:t>
            </a:r>
            <a:r>
              <a:rPr lang="fr-FR" sz="2000" dirty="0"/>
              <a:t> transmission and </a:t>
            </a:r>
            <a:r>
              <a:rPr lang="fr-FR" sz="2000" dirty="0" err="1"/>
              <a:t>suffer</a:t>
            </a:r>
            <a:r>
              <a:rPr lang="fr-FR" sz="2000" dirty="0"/>
              <a:t> </a:t>
            </a:r>
            <a:r>
              <a:rPr lang="fr-FR" sz="2000" dirty="0" err="1"/>
              <a:t>chronic</a:t>
            </a:r>
            <a:r>
              <a:rPr lang="fr-FR" sz="2000" dirty="0"/>
              <a:t> </a:t>
            </a:r>
            <a:r>
              <a:rPr lang="fr-FR" sz="2000" dirty="0" err="1"/>
              <a:t>consequences</a:t>
            </a:r>
            <a:r>
              <a:rPr lang="fr-FR" sz="2000" dirty="0"/>
              <a:t> (</a:t>
            </a:r>
            <a:r>
              <a:rPr lang="fr-FR" sz="2000" dirty="0" err="1"/>
              <a:t>anemia</a:t>
            </a:r>
            <a:r>
              <a:rPr lang="fr-FR" sz="2000" dirty="0"/>
              <a:t>, </a:t>
            </a:r>
            <a:r>
              <a:rPr lang="fr-FR" sz="2000" dirty="0" err="1"/>
              <a:t>impaired</a:t>
            </a:r>
            <a:r>
              <a:rPr lang="fr-FR" sz="2000" dirty="0"/>
              <a:t> cognition). </a:t>
            </a:r>
          </a:p>
          <a:p>
            <a:pPr marL="342900" indent="-342900" algn="just">
              <a:buFont typeface="Wingdings" pitchFamily="2" charset="2"/>
              <a:buChar char="ü"/>
            </a:pPr>
            <a:r>
              <a:rPr lang="fr-FR" sz="2000" dirty="0" err="1"/>
              <a:t>They</a:t>
            </a:r>
            <a:r>
              <a:rPr lang="fr-FR" sz="2000" dirty="0"/>
              <a:t> are </a:t>
            </a:r>
            <a:r>
              <a:rPr lang="fr-FR" sz="2000" dirty="0" err="1"/>
              <a:t>less</a:t>
            </a:r>
            <a:r>
              <a:rPr lang="fr-FR" sz="2000" dirty="0"/>
              <a:t> </a:t>
            </a:r>
            <a:r>
              <a:rPr lang="fr-FR" sz="2000" dirty="0" err="1"/>
              <a:t>systematically</a:t>
            </a:r>
            <a:r>
              <a:rPr lang="fr-FR" sz="2000" dirty="0"/>
              <a:t> </a:t>
            </a:r>
            <a:r>
              <a:rPr lang="fr-FR" sz="2000" dirty="0" err="1"/>
              <a:t>reached</a:t>
            </a:r>
            <a:r>
              <a:rPr lang="fr-FR" sz="2000" dirty="0"/>
              <a:t> by routine malaria programmes</a:t>
            </a:r>
          </a:p>
          <a:p>
            <a:pPr marL="342900" indent="-342900" algn="just">
              <a:buFont typeface="Wingdings" pitchFamily="2" charset="2"/>
              <a:buChar char="ü"/>
            </a:pPr>
            <a:r>
              <a:rPr lang="fr-FR" sz="2000" dirty="0" err="1"/>
              <a:t>School‑based</a:t>
            </a:r>
            <a:r>
              <a:rPr lang="fr-FR" sz="2000" dirty="0"/>
              <a:t> and </a:t>
            </a:r>
            <a:r>
              <a:rPr lang="fr-FR" sz="2000" dirty="0" err="1"/>
              <a:t>targeted</a:t>
            </a:r>
            <a:r>
              <a:rPr lang="fr-FR" sz="2000" dirty="0"/>
              <a:t> </a:t>
            </a:r>
            <a:r>
              <a:rPr lang="fr-FR" sz="2000" dirty="0" err="1"/>
              <a:t>strategies</a:t>
            </a:r>
            <a:r>
              <a:rPr lang="fr-FR" sz="2000" dirty="0"/>
              <a:t> can </a:t>
            </a:r>
            <a:r>
              <a:rPr lang="fr-FR" sz="2000" dirty="0" err="1"/>
              <a:t>reduce</a:t>
            </a:r>
            <a:r>
              <a:rPr lang="fr-FR" sz="2000" dirty="0"/>
              <a:t> </a:t>
            </a:r>
            <a:r>
              <a:rPr lang="fr-FR" sz="2000" dirty="0" err="1"/>
              <a:t>community</a:t>
            </a:r>
            <a:r>
              <a:rPr lang="fr-FR" sz="2000" dirty="0"/>
              <a:t> transmission and </a:t>
            </a:r>
            <a:r>
              <a:rPr lang="fr-FR" sz="2000" dirty="0" err="1"/>
              <a:t>improve</a:t>
            </a:r>
            <a:r>
              <a:rPr lang="fr-FR" sz="2000" dirty="0"/>
              <a:t> </a:t>
            </a:r>
            <a:r>
              <a:rPr lang="fr-FR" sz="2000" dirty="0" err="1"/>
              <a:t>child</a:t>
            </a:r>
            <a:r>
              <a:rPr lang="fr-FR" sz="2000" dirty="0"/>
              <a:t> </a:t>
            </a:r>
            <a:r>
              <a:rPr lang="fr-FR" sz="2000" dirty="0" err="1"/>
              <a:t>health</a:t>
            </a:r>
            <a:r>
              <a:rPr lang="fr-FR" sz="2000" dirty="0"/>
              <a:t>.</a:t>
            </a:r>
            <a:endParaRPr lang="fr-BF" sz="2000" dirty="0"/>
          </a:p>
        </p:txBody>
      </p:sp>
      <p:pic>
        <p:nvPicPr>
          <p:cNvPr id="29701" name="Picture 5" descr="Malaria's Impact Worldwide | Malaria | CDC">
            <a:extLst>
              <a:ext uri="{FF2B5EF4-FFF2-40B4-BE49-F238E27FC236}">
                <a16:creationId xmlns:a16="http://schemas.microsoft.com/office/drawing/2014/main" id="{1803676F-7F58-11E9-E4A4-50D306DB26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314" y="3765820"/>
            <a:ext cx="4721829" cy="291217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3113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3A25EBF-D894-0179-6385-3AC6770057EC}"/>
              </a:ext>
            </a:extLst>
          </p:cNvPr>
          <p:cNvSpPr txBox="1"/>
          <p:nvPr/>
        </p:nvSpPr>
        <p:spPr>
          <a:xfrm>
            <a:off x="885371" y="1044120"/>
            <a:ext cx="10551886" cy="1569660"/>
          </a:xfrm>
          <a:prstGeom prst="rect">
            <a:avLst/>
          </a:prstGeom>
          <a:noFill/>
        </p:spPr>
        <p:txBody>
          <a:bodyPr wrap="square">
            <a:spAutoFit/>
          </a:bodyPr>
          <a:lstStyle/>
          <a:p>
            <a:r>
              <a:rPr lang="fr-FR" sz="3200" dirty="0" err="1"/>
              <a:t>However</a:t>
            </a:r>
            <a:r>
              <a:rPr lang="fr-FR" sz="3200" dirty="0"/>
              <a:t>, </a:t>
            </a:r>
            <a:r>
              <a:rPr lang="fr-FR" sz="3200" dirty="0" err="1"/>
              <a:t>very</a:t>
            </a:r>
            <a:r>
              <a:rPr lang="fr-FR" sz="3200" dirty="0"/>
              <a:t> </a:t>
            </a:r>
            <a:r>
              <a:rPr lang="fr-FR" sz="3200" dirty="0" err="1"/>
              <a:t>little</a:t>
            </a:r>
            <a:r>
              <a:rPr lang="fr-FR" sz="3200" dirty="0"/>
              <a:t> data </a:t>
            </a:r>
            <a:r>
              <a:rPr lang="fr-FR" sz="3200" dirty="0" err="1"/>
              <a:t>is</a:t>
            </a:r>
            <a:r>
              <a:rPr lang="fr-FR" sz="3200" dirty="0"/>
              <a:t> </a:t>
            </a:r>
            <a:r>
              <a:rPr lang="fr-FR" sz="3200" dirty="0" err="1"/>
              <a:t>available</a:t>
            </a:r>
            <a:r>
              <a:rPr lang="fr-FR" sz="3200" dirty="0"/>
              <a:t> to </a:t>
            </a:r>
            <a:r>
              <a:rPr lang="fr-FR" sz="3200" dirty="0" err="1"/>
              <a:t>assess</a:t>
            </a:r>
            <a:r>
              <a:rPr lang="fr-FR" sz="3200" dirty="0"/>
              <a:t> the </a:t>
            </a:r>
            <a:r>
              <a:rPr lang="fr-FR" sz="3200" dirty="0" err="1"/>
              <a:t>extent</a:t>
            </a:r>
            <a:r>
              <a:rPr lang="fr-FR" sz="3200" dirty="0"/>
              <a:t> of the malaria </a:t>
            </a:r>
            <a:r>
              <a:rPr lang="fr-FR" sz="3200" dirty="0" err="1"/>
              <a:t>burden</a:t>
            </a:r>
            <a:r>
              <a:rPr lang="fr-FR" sz="3200" dirty="0"/>
              <a:t> in </a:t>
            </a:r>
            <a:r>
              <a:rPr lang="fr-FR" sz="3200" dirty="0" err="1"/>
              <a:t>schools</a:t>
            </a:r>
            <a:r>
              <a:rPr lang="fr-FR" sz="3200" dirty="0"/>
              <a:t> to </a:t>
            </a:r>
            <a:r>
              <a:rPr lang="fr-FR" sz="3200" dirty="0" err="1"/>
              <a:t>inform</a:t>
            </a:r>
            <a:r>
              <a:rPr lang="fr-FR" sz="3200" dirty="0"/>
              <a:t> and </a:t>
            </a:r>
            <a:r>
              <a:rPr lang="fr-FR" sz="3200" dirty="0" err="1"/>
              <a:t>improve</a:t>
            </a:r>
            <a:r>
              <a:rPr lang="fr-FR" sz="3200" dirty="0"/>
              <a:t> intervention </a:t>
            </a:r>
            <a:r>
              <a:rPr lang="fr-FR" sz="3200" dirty="0" err="1"/>
              <a:t>measures</a:t>
            </a:r>
            <a:r>
              <a:rPr lang="fr-FR" sz="3200" dirty="0"/>
              <a:t>.</a:t>
            </a:r>
          </a:p>
        </p:txBody>
      </p:sp>
      <p:sp>
        <p:nvSpPr>
          <p:cNvPr id="4" name="ZoneTexte 3">
            <a:extLst>
              <a:ext uri="{FF2B5EF4-FFF2-40B4-BE49-F238E27FC236}">
                <a16:creationId xmlns:a16="http://schemas.microsoft.com/office/drawing/2014/main" id="{9D41EC20-893B-05AB-98CE-187F53FE64B5}"/>
              </a:ext>
            </a:extLst>
          </p:cNvPr>
          <p:cNvSpPr txBox="1"/>
          <p:nvPr/>
        </p:nvSpPr>
        <p:spPr>
          <a:xfrm>
            <a:off x="10178" y="12204"/>
            <a:ext cx="12191999" cy="646331"/>
          </a:xfrm>
          <a:prstGeom prst="rect">
            <a:avLst/>
          </a:prstGeom>
          <a:solidFill>
            <a:schemeClr val="accent6">
              <a:lumMod val="50000"/>
            </a:schemeClr>
          </a:solidFill>
        </p:spPr>
        <p:txBody>
          <a:bodyPr wrap="square" rtlCol="0">
            <a:spAutoFit/>
          </a:bodyPr>
          <a:lstStyle/>
          <a:p>
            <a:pPr algn="ctr"/>
            <a:r>
              <a:rPr lang="fr-BF" sz="3600" b="1" dirty="0">
                <a:solidFill>
                  <a:schemeClr val="bg1"/>
                </a:solidFill>
              </a:rPr>
              <a:t>Aim</a:t>
            </a:r>
          </a:p>
        </p:txBody>
      </p:sp>
      <p:sp>
        <p:nvSpPr>
          <p:cNvPr id="6" name="ZoneTexte 5">
            <a:extLst>
              <a:ext uri="{FF2B5EF4-FFF2-40B4-BE49-F238E27FC236}">
                <a16:creationId xmlns:a16="http://schemas.microsoft.com/office/drawing/2014/main" id="{D2B38C0F-E35F-9E6D-500D-EA84F5DA3DBA}"/>
              </a:ext>
            </a:extLst>
          </p:cNvPr>
          <p:cNvSpPr txBox="1"/>
          <p:nvPr/>
        </p:nvSpPr>
        <p:spPr>
          <a:xfrm>
            <a:off x="2471058" y="2999365"/>
            <a:ext cx="7993742" cy="3046988"/>
          </a:xfrm>
          <a:prstGeom prst="rect">
            <a:avLst/>
          </a:prstGeom>
          <a:noFill/>
          <a:ln w="38100">
            <a:solidFill>
              <a:schemeClr val="accent6">
                <a:lumMod val="75000"/>
              </a:schemeClr>
            </a:solidFill>
          </a:ln>
        </p:spPr>
        <p:txBody>
          <a:bodyPr wrap="square">
            <a:spAutoFit/>
          </a:bodyPr>
          <a:lstStyle/>
          <a:p>
            <a:pPr algn="just"/>
            <a:r>
              <a:rPr lang="fr-FR" sz="3200" dirty="0"/>
              <a:t>Our </a:t>
            </a:r>
            <a:r>
              <a:rPr lang="fr-FR" sz="3200" dirty="0" err="1"/>
              <a:t>study</a:t>
            </a:r>
            <a:r>
              <a:rPr lang="fr-FR" sz="3200" dirty="0"/>
              <a:t> </a:t>
            </a:r>
            <a:r>
              <a:rPr lang="fr-FR" sz="3200" dirty="0" err="1"/>
              <a:t>therefore</a:t>
            </a:r>
            <a:r>
              <a:rPr lang="fr-FR" sz="3200" dirty="0"/>
              <a:t> </a:t>
            </a:r>
            <a:r>
              <a:rPr lang="fr-FR" sz="3200" dirty="0" err="1"/>
              <a:t>aims</a:t>
            </a:r>
            <a:r>
              <a:rPr lang="fr-FR" sz="3200" dirty="0"/>
              <a:t> to </a:t>
            </a:r>
            <a:r>
              <a:rPr lang="fr-FR" sz="3200" dirty="0" err="1"/>
              <a:t>assess</a:t>
            </a:r>
            <a:r>
              <a:rPr lang="fr-FR" sz="3200" dirty="0"/>
              <a:t> the </a:t>
            </a:r>
            <a:r>
              <a:rPr lang="fr-FR" sz="3200" dirty="0" err="1"/>
              <a:t>burden</a:t>
            </a:r>
            <a:r>
              <a:rPr lang="fr-FR" sz="3200" dirty="0"/>
              <a:t> of malaria in </a:t>
            </a:r>
            <a:r>
              <a:rPr lang="fr-FR" sz="3200" dirty="0" err="1"/>
              <a:t>schools</a:t>
            </a:r>
            <a:r>
              <a:rPr lang="fr-FR" sz="3200" dirty="0"/>
              <a:t> in the </a:t>
            </a:r>
            <a:r>
              <a:rPr lang="fr-FR" sz="3200" dirty="0" err="1"/>
              <a:t>municipality</a:t>
            </a:r>
            <a:r>
              <a:rPr lang="fr-FR" sz="3200" dirty="0"/>
              <a:t> of Koubri. This </a:t>
            </a:r>
            <a:r>
              <a:rPr lang="fr-FR" sz="3200" dirty="0" err="1"/>
              <a:t>study</a:t>
            </a:r>
            <a:r>
              <a:rPr lang="fr-FR" sz="3200" dirty="0"/>
              <a:t> </a:t>
            </a:r>
            <a:r>
              <a:rPr lang="fr-FR" sz="3200" dirty="0" err="1"/>
              <a:t>will</a:t>
            </a:r>
            <a:r>
              <a:rPr lang="fr-FR" sz="3200" dirty="0"/>
              <a:t> </a:t>
            </a:r>
            <a:r>
              <a:rPr lang="fr-FR" sz="3200" dirty="0" err="1"/>
              <a:t>also</a:t>
            </a:r>
            <a:r>
              <a:rPr lang="fr-FR" sz="3200" dirty="0"/>
              <a:t> </a:t>
            </a:r>
            <a:r>
              <a:rPr lang="fr-FR" sz="3200" dirty="0" err="1"/>
              <a:t>evaluate</a:t>
            </a:r>
            <a:r>
              <a:rPr lang="fr-FR" sz="3200" dirty="0"/>
              <a:t> the </a:t>
            </a:r>
            <a:r>
              <a:rPr lang="fr-FR" sz="3200" dirty="0" err="1"/>
              <a:t>genetic</a:t>
            </a:r>
            <a:r>
              <a:rPr lang="fr-FR" sz="3200" dirty="0"/>
              <a:t> </a:t>
            </a:r>
            <a:r>
              <a:rPr lang="fr-FR" sz="3200" dirty="0" err="1"/>
              <a:t>diversity</a:t>
            </a:r>
            <a:r>
              <a:rPr lang="fr-FR" sz="3200" dirty="0"/>
              <a:t> of the parasite and the </a:t>
            </a:r>
            <a:r>
              <a:rPr lang="fr-FR" sz="3200" dirty="0" err="1"/>
              <a:t>resistance</a:t>
            </a:r>
            <a:r>
              <a:rPr lang="fr-FR" sz="3200" dirty="0"/>
              <a:t> profile of </a:t>
            </a:r>
            <a:r>
              <a:rPr lang="fr-FR" sz="3200" i="1" dirty="0"/>
              <a:t>P. falciparum in </a:t>
            </a:r>
            <a:r>
              <a:rPr lang="fr-FR" sz="3200" i="1" dirty="0" err="1"/>
              <a:t>school-aged</a:t>
            </a:r>
            <a:r>
              <a:rPr lang="fr-FR" sz="3200" i="1" dirty="0"/>
              <a:t> </a:t>
            </a:r>
            <a:r>
              <a:rPr lang="fr-FR" sz="3200" i="1" dirty="0" err="1"/>
              <a:t>children</a:t>
            </a:r>
            <a:r>
              <a:rPr lang="fr-FR" sz="3200" i="1" dirty="0"/>
              <a:t> to </a:t>
            </a:r>
            <a:r>
              <a:rPr lang="fr-FR" sz="3200" i="1" dirty="0" err="1"/>
              <a:t>inform</a:t>
            </a:r>
            <a:r>
              <a:rPr lang="fr-FR" sz="3200" i="1" dirty="0"/>
              <a:t> </a:t>
            </a:r>
            <a:r>
              <a:rPr lang="fr-FR" sz="3200" i="1" dirty="0" err="1"/>
              <a:t>age</a:t>
            </a:r>
            <a:r>
              <a:rPr lang="fr-FR" sz="3200" i="1" dirty="0"/>
              <a:t> extension of  SMC</a:t>
            </a:r>
            <a:r>
              <a:rPr lang="fr-FR" sz="3200" dirty="0"/>
              <a:t>.</a:t>
            </a:r>
          </a:p>
        </p:txBody>
      </p:sp>
    </p:spTree>
    <p:extLst>
      <p:ext uri="{BB962C8B-B14F-4D97-AF65-F5344CB8AC3E}">
        <p14:creationId xmlns:p14="http://schemas.microsoft.com/office/powerpoint/2010/main" val="15727161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La région du Kadiogo : un carrefour culturel et touristique au cœur du Burkina  Faso - Infos Culture du Faso">
            <a:extLst>
              <a:ext uri="{FF2B5EF4-FFF2-40B4-BE49-F238E27FC236}">
                <a16:creationId xmlns:a16="http://schemas.microsoft.com/office/drawing/2014/main" id="{8C50D7AF-3756-6CD8-7AEE-905DF97DC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6114" y="771402"/>
            <a:ext cx="6874781" cy="5632311"/>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8BDCF229-9C2C-D3D4-D419-3B19D6C5B9DF}"/>
              </a:ext>
            </a:extLst>
          </p:cNvPr>
          <p:cNvSpPr txBox="1"/>
          <p:nvPr/>
        </p:nvSpPr>
        <p:spPr>
          <a:xfrm>
            <a:off x="0" y="13535"/>
            <a:ext cx="12192000" cy="584775"/>
          </a:xfrm>
          <a:prstGeom prst="rect">
            <a:avLst/>
          </a:prstGeom>
          <a:solidFill>
            <a:schemeClr val="accent6">
              <a:lumMod val="75000"/>
            </a:schemeClr>
          </a:solidFill>
        </p:spPr>
        <p:txBody>
          <a:bodyPr wrap="square" rtlCol="0">
            <a:spAutoFit/>
          </a:bodyPr>
          <a:lstStyle/>
          <a:p>
            <a:pPr algn="ctr"/>
            <a:r>
              <a:rPr lang="fr-BF" sz="3200" b="1" dirty="0">
                <a:solidFill>
                  <a:schemeClr val="bg1"/>
                </a:solidFill>
              </a:rPr>
              <a:t>Study site</a:t>
            </a:r>
          </a:p>
        </p:txBody>
      </p:sp>
      <p:sp>
        <p:nvSpPr>
          <p:cNvPr id="4" name="ZoneTexte 3">
            <a:extLst>
              <a:ext uri="{FF2B5EF4-FFF2-40B4-BE49-F238E27FC236}">
                <a16:creationId xmlns:a16="http://schemas.microsoft.com/office/drawing/2014/main" id="{4A09A61A-D56B-81B9-2447-702A03447869}"/>
              </a:ext>
            </a:extLst>
          </p:cNvPr>
          <p:cNvSpPr txBox="1"/>
          <p:nvPr/>
        </p:nvSpPr>
        <p:spPr>
          <a:xfrm>
            <a:off x="121105" y="1002235"/>
            <a:ext cx="5133065" cy="5170646"/>
          </a:xfrm>
          <a:prstGeom prst="rect">
            <a:avLst/>
          </a:prstGeom>
          <a:noFill/>
          <a:ln w="38100">
            <a:solidFill>
              <a:schemeClr val="accent6">
                <a:lumMod val="75000"/>
              </a:schemeClr>
            </a:solidFill>
          </a:ln>
        </p:spPr>
        <p:txBody>
          <a:bodyPr wrap="square">
            <a:spAutoFit/>
          </a:bodyPr>
          <a:lstStyle/>
          <a:p>
            <a:r>
              <a:rPr lang="fr-FR" sz="2200" dirty="0"/>
              <a:t>Koubri </a:t>
            </a:r>
            <a:r>
              <a:rPr lang="fr-FR" sz="2200" dirty="0" err="1"/>
              <a:t>is</a:t>
            </a:r>
            <a:r>
              <a:rPr lang="fr-FR" sz="2200" dirty="0"/>
              <a:t> </a:t>
            </a:r>
            <a:r>
              <a:rPr lang="fr-FR" sz="2200" b="1" dirty="0" err="1"/>
              <a:t>located</a:t>
            </a:r>
            <a:r>
              <a:rPr lang="fr-FR" sz="2200" b="1" dirty="0"/>
              <a:t> 25 km </a:t>
            </a:r>
            <a:r>
              <a:rPr lang="fr-FR" sz="2200" b="1" dirty="0" err="1"/>
              <a:t>south</a:t>
            </a:r>
            <a:r>
              <a:rPr lang="fr-FR" sz="2200" b="1" dirty="0"/>
              <a:t> of Ouagadougou</a:t>
            </a:r>
            <a:r>
              <a:rPr lang="fr-FR" sz="2200" dirty="0"/>
              <a:t>, the capital of Burkina Faso. The rural </a:t>
            </a:r>
            <a:r>
              <a:rPr lang="fr-FR" sz="2200" dirty="0" err="1"/>
              <a:t>community</a:t>
            </a:r>
            <a:r>
              <a:rPr lang="fr-FR" sz="2200" dirty="0"/>
              <a:t> of Koubri </a:t>
            </a:r>
            <a:r>
              <a:rPr lang="fr-FR" sz="2200" dirty="0" err="1"/>
              <a:t>is</a:t>
            </a:r>
            <a:r>
              <a:rPr lang="fr-FR" sz="2200" dirty="0"/>
              <a:t> </a:t>
            </a:r>
            <a:r>
              <a:rPr lang="fr-FR" sz="2200" dirty="0" err="1"/>
              <a:t>located</a:t>
            </a:r>
            <a:r>
              <a:rPr lang="fr-FR" sz="2200" dirty="0"/>
              <a:t> in the Central </a:t>
            </a:r>
            <a:r>
              <a:rPr lang="fr-FR" sz="2200" dirty="0" err="1"/>
              <a:t>Region</a:t>
            </a:r>
            <a:r>
              <a:rPr lang="fr-FR" sz="2200" dirty="0"/>
              <a:t> and comprises </a:t>
            </a:r>
            <a:r>
              <a:rPr lang="fr-FR" sz="2200" b="1" dirty="0"/>
              <a:t>26 villages and a population of 60,802 </a:t>
            </a:r>
            <a:r>
              <a:rPr lang="fr-FR" sz="2200" b="1" dirty="0" err="1"/>
              <a:t>inhabitants</a:t>
            </a:r>
            <a:r>
              <a:rPr lang="fr-FR" sz="2200" b="1" dirty="0"/>
              <a:t> </a:t>
            </a:r>
            <a:r>
              <a:rPr lang="fr-FR" sz="2200" dirty="0"/>
              <a:t>in 2020.</a:t>
            </a:r>
          </a:p>
          <a:p>
            <a:endParaRPr lang="fr-FR" sz="2200" dirty="0"/>
          </a:p>
          <a:p>
            <a:r>
              <a:rPr lang="fr-FR" sz="2200" dirty="0"/>
              <a:t>The Koubri </a:t>
            </a:r>
            <a:r>
              <a:rPr lang="fr-FR" sz="2200" dirty="0" err="1"/>
              <a:t>locality</a:t>
            </a:r>
            <a:r>
              <a:rPr lang="fr-FR" sz="2200" dirty="0"/>
              <a:t> has </a:t>
            </a:r>
            <a:r>
              <a:rPr lang="fr-FR" sz="2200" dirty="0" err="1"/>
              <a:t>nearly</a:t>
            </a:r>
            <a:r>
              <a:rPr lang="fr-FR" sz="2200" dirty="0"/>
              <a:t> </a:t>
            </a:r>
            <a:r>
              <a:rPr lang="fr-FR" sz="2200" b="1" dirty="0" err="1"/>
              <a:t>seven</a:t>
            </a:r>
            <a:r>
              <a:rPr lang="fr-FR" sz="2200" b="1" dirty="0"/>
              <a:t> water </a:t>
            </a:r>
            <a:r>
              <a:rPr lang="fr-FR" sz="2200" b="1" dirty="0" err="1"/>
              <a:t>reservoirs</a:t>
            </a:r>
            <a:r>
              <a:rPr lang="fr-FR" sz="2200" dirty="0"/>
              <a:t>, </a:t>
            </a:r>
            <a:r>
              <a:rPr lang="fr-FR" sz="2200" dirty="0" err="1"/>
              <a:t>each</a:t>
            </a:r>
            <a:r>
              <a:rPr lang="fr-FR" sz="2200" dirty="0"/>
              <a:t> </a:t>
            </a:r>
            <a:r>
              <a:rPr lang="fr-FR" sz="2200" dirty="0" err="1"/>
              <a:t>covering</a:t>
            </a:r>
            <a:r>
              <a:rPr lang="fr-FR" sz="2200" dirty="0"/>
              <a:t> an area of </a:t>
            </a:r>
            <a:r>
              <a:rPr lang="fr-FR" sz="2200" dirty="0" err="1"/>
              <a:t>approximately</a:t>
            </a:r>
            <a:r>
              <a:rPr lang="fr-FR" sz="2200" dirty="0"/>
              <a:t> 100 km², </a:t>
            </a:r>
            <a:r>
              <a:rPr lang="fr-FR" sz="2200" dirty="0" err="1"/>
              <a:t>making</a:t>
            </a:r>
            <a:r>
              <a:rPr lang="fr-FR" sz="2200" dirty="0"/>
              <a:t> </a:t>
            </a:r>
            <a:r>
              <a:rPr lang="fr-FR" sz="2200" dirty="0" err="1"/>
              <a:t>it</a:t>
            </a:r>
            <a:r>
              <a:rPr lang="fr-FR" sz="2200" dirty="0"/>
              <a:t> the </a:t>
            </a:r>
            <a:r>
              <a:rPr lang="fr-FR" sz="2200" dirty="0" err="1"/>
              <a:t>locality</a:t>
            </a:r>
            <a:r>
              <a:rPr lang="fr-FR" sz="2200" dirty="0"/>
              <a:t> </a:t>
            </a:r>
            <a:r>
              <a:rPr lang="fr-FR" sz="2200" dirty="0" err="1"/>
              <a:t>with</a:t>
            </a:r>
            <a:r>
              <a:rPr lang="fr-FR" sz="2200" dirty="0"/>
              <a:t> </a:t>
            </a:r>
            <a:r>
              <a:rPr lang="fr-FR" sz="2200" b="1" dirty="0"/>
              <a:t>the </a:t>
            </a:r>
            <a:r>
              <a:rPr lang="fr-FR" sz="2200" b="1" dirty="0" err="1"/>
              <a:t>highest</a:t>
            </a:r>
            <a:r>
              <a:rPr lang="fr-FR" sz="2200" b="1" dirty="0"/>
              <a:t> </a:t>
            </a:r>
            <a:r>
              <a:rPr lang="fr-FR" sz="2200" b="1" dirty="0" err="1"/>
              <a:t>density</a:t>
            </a:r>
            <a:r>
              <a:rPr lang="fr-FR" sz="2200" b="1" dirty="0"/>
              <a:t> of water </a:t>
            </a:r>
            <a:r>
              <a:rPr lang="fr-FR" sz="2200" b="1" dirty="0" err="1"/>
              <a:t>reservoirs</a:t>
            </a:r>
            <a:r>
              <a:rPr lang="fr-FR" sz="2200" b="1" dirty="0"/>
              <a:t> </a:t>
            </a:r>
            <a:r>
              <a:rPr lang="fr-FR" sz="2200" dirty="0"/>
              <a:t>in the country. The Koubri water </a:t>
            </a:r>
            <a:r>
              <a:rPr lang="fr-FR" sz="2200" dirty="0" err="1"/>
              <a:t>reservoirs</a:t>
            </a:r>
            <a:r>
              <a:rPr lang="fr-FR" sz="2200" dirty="0"/>
              <a:t> </a:t>
            </a:r>
            <a:r>
              <a:rPr lang="fr-FR" sz="2200" dirty="0" err="1"/>
              <a:t>present</a:t>
            </a:r>
            <a:r>
              <a:rPr lang="fr-FR" sz="2200" dirty="0"/>
              <a:t> a </a:t>
            </a:r>
            <a:r>
              <a:rPr lang="fr-FR" sz="2200" dirty="0" err="1"/>
              <a:t>very</a:t>
            </a:r>
            <a:r>
              <a:rPr lang="fr-FR" sz="2200" dirty="0"/>
              <a:t> </a:t>
            </a:r>
            <a:r>
              <a:rPr lang="fr-FR" sz="2200" b="1" dirty="0"/>
              <a:t>high </a:t>
            </a:r>
            <a:r>
              <a:rPr lang="fr-FR" sz="2200" b="1" dirty="0" err="1"/>
              <a:t>risk</a:t>
            </a:r>
            <a:r>
              <a:rPr lang="fr-FR" sz="2200" b="1" dirty="0"/>
              <a:t> of malaria transmission</a:t>
            </a:r>
            <a:r>
              <a:rPr lang="fr-FR" sz="2200" dirty="0"/>
              <a:t> </a:t>
            </a:r>
            <a:r>
              <a:rPr lang="fr-FR" sz="2200" dirty="0" err="1"/>
              <a:t>compared</a:t>
            </a:r>
            <a:r>
              <a:rPr lang="fr-FR" sz="2200" dirty="0"/>
              <a:t> to the </a:t>
            </a:r>
            <a:r>
              <a:rPr lang="fr-FR" sz="2200" dirty="0" err="1"/>
              <a:t>rest</a:t>
            </a:r>
            <a:r>
              <a:rPr lang="fr-FR" sz="2200" dirty="0"/>
              <a:t> of the </a:t>
            </a:r>
            <a:r>
              <a:rPr lang="fr-FR" sz="2200" dirty="0" err="1"/>
              <a:t>municipalities</a:t>
            </a:r>
            <a:r>
              <a:rPr lang="fr-FR" sz="2200" dirty="0"/>
              <a:t> in the Central </a:t>
            </a:r>
            <a:r>
              <a:rPr lang="fr-FR" sz="2200" dirty="0" err="1"/>
              <a:t>Region</a:t>
            </a:r>
            <a:r>
              <a:rPr lang="fr-FR" sz="2200" dirty="0"/>
              <a:t>.</a:t>
            </a:r>
          </a:p>
        </p:txBody>
      </p:sp>
    </p:spTree>
    <p:extLst>
      <p:ext uri="{BB962C8B-B14F-4D97-AF65-F5344CB8AC3E}">
        <p14:creationId xmlns:p14="http://schemas.microsoft.com/office/powerpoint/2010/main" val="37004039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4E8C834-A583-B8CD-CFF1-23DA84517F4D}"/>
              </a:ext>
            </a:extLst>
          </p:cNvPr>
          <p:cNvSpPr txBox="1"/>
          <p:nvPr/>
        </p:nvSpPr>
        <p:spPr>
          <a:xfrm>
            <a:off x="261257" y="849287"/>
            <a:ext cx="11539506" cy="954107"/>
          </a:xfrm>
          <a:prstGeom prst="rect">
            <a:avLst/>
          </a:prstGeom>
          <a:noFill/>
        </p:spPr>
        <p:txBody>
          <a:bodyPr wrap="none" rtlCol="0">
            <a:spAutoFit/>
          </a:bodyPr>
          <a:lstStyle/>
          <a:p>
            <a:r>
              <a:rPr lang="fr-BF" sz="2800" dirty="0"/>
              <a:t>Selection of 3 schools based on proximity with the medical center of Koubri to</a:t>
            </a:r>
          </a:p>
          <a:p>
            <a:r>
              <a:rPr lang="fr-FR" sz="2800" dirty="0"/>
              <a:t>r</a:t>
            </a:r>
            <a:r>
              <a:rPr lang="fr-BF" sz="2800" dirty="0"/>
              <a:t>each the target of </a:t>
            </a:r>
            <a:r>
              <a:rPr lang="fr-BF" sz="2800" b="1" dirty="0">
                <a:solidFill>
                  <a:srgbClr val="FF0000"/>
                </a:solidFill>
              </a:rPr>
              <a:t>1500 School-age children</a:t>
            </a:r>
          </a:p>
        </p:txBody>
      </p:sp>
      <p:sp>
        <p:nvSpPr>
          <p:cNvPr id="4" name="ZoneTexte 3">
            <a:extLst>
              <a:ext uri="{FF2B5EF4-FFF2-40B4-BE49-F238E27FC236}">
                <a16:creationId xmlns:a16="http://schemas.microsoft.com/office/drawing/2014/main" id="{6B9114D1-7AAD-03A0-1E46-C77E275880A6}"/>
              </a:ext>
            </a:extLst>
          </p:cNvPr>
          <p:cNvSpPr txBox="1"/>
          <p:nvPr/>
        </p:nvSpPr>
        <p:spPr>
          <a:xfrm>
            <a:off x="0" y="23702"/>
            <a:ext cx="12192000" cy="523220"/>
          </a:xfrm>
          <a:prstGeom prst="rect">
            <a:avLst/>
          </a:prstGeom>
          <a:solidFill>
            <a:schemeClr val="accent6">
              <a:lumMod val="75000"/>
            </a:schemeClr>
          </a:solidFill>
        </p:spPr>
        <p:txBody>
          <a:bodyPr wrap="square" rtlCol="0">
            <a:spAutoFit/>
          </a:bodyPr>
          <a:lstStyle/>
          <a:p>
            <a:pPr algn="ctr"/>
            <a:r>
              <a:rPr lang="fr-BF" sz="2800" b="1" dirty="0">
                <a:solidFill>
                  <a:schemeClr val="bg1"/>
                </a:solidFill>
              </a:rPr>
              <a:t>School children screening and enrolment</a:t>
            </a:r>
          </a:p>
        </p:txBody>
      </p:sp>
      <p:pic>
        <p:nvPicPr>
          <p:cNvPr id="6" name="Image 5">
            <a:extLst>
              <a:ext uri="{FF2B5EF4-FFF2-40B4-BE49-F238E27FC236}">
                <a16:creationId xmlns:a16="http://schemas.microsoft.com/office/drawing/2014/main" id="{187AD7B9-8EDA-9F23-C26B-B1130FEF6133}"/>
              </a:ext>
            </a:extLst>
          </p:cNvPr>
          <p:cNvPicPr>
            <a:picLocks noChangeAspect="1"/>
          </p:cNvPicPr>
          <p:nvPr/>
        </p:nvPicPr>
        <p:blipFill>
          <a:blip r:embed="rId2"/>
          <a:stretch>
            <a:fillRect/>
          </a:stretch>
        </p:blipFill>
        <p:spPr>
          <a:xfrm>
            <a:off x="4214362" y="3415972"/>
            <a:ext cx="3086670" cy="2056494"/>
          </a:xfrm>
          <a:prstGeom prst="rect">
            <a:avLst/>
          </a:prstGeom>
        </p:spPr>
      </p:pic>
      <p:pic>
        <p:nvPicPr>
          <p:cNvPr id="8" name="Image 7">
            <a:extLst>
              <a:ext uri="{FF2B5EF4-FFF2-40B4-BE49-F238E27FC236}">
                <a16:creationId xmlns:a16="http://schemas.microsoft.com/office/drawing/2014/main" id="{F95C24E4-C616-3DB8-8B53-77B70396A677}"/>
              </a:ext>
            </a:extLst>
          </p:cNvPr>
          <p:cNvPicPr>
            <a:picLocks noChangeAspect="1"/>
          </p:cNvPicPr>
          <p:nvPr/>
        </p:nvPicPr>
        <p:blipFill>
          <a:blip r:embed="rId3"/>
          <a:stretch>
            <a:fillRect/>
          </a:stretch>
        </p:blipFill>
        <p:spPr>
          <a:xfrm>
            <a:off x="7436880" y="3379201"/>
            <a:ext cx="3197051" cy="2130035"/>
          </a:xfrm>
          <a:prstGeom prst="rect">
            <a:avLst/>
          </a:prstGeom>
        </p:spPr>
      </p:pic>
      <p:pic>
        <p:nvPicPr>
          <p:cNvPr id="10" name="Image 9">
            <a:extLst>
              <a:ext uri="{FF2B5EF4-FFF2-40B4-BE49-F238E27FC236}">
                <a16:creationId xmlns:a16="http://schemas.microsoft.com/office/drawing/2014/main" id="{398C53B7-FF78-2AA2-4097-BBD6510A38B9}"/>
              </a:ext>
            </a:extLst>
          </p:cNvPr>
          <p:cNvPicPr>
            <a:picLocks noChangeAspect="1"/>
          </p:cNvPicPr>
          <p:nvPr/>
        </p:nvPicPr>
        <p:blipFill>
          <a:blip r:embed="rId4"/>
          <a:stretch>
            <a:fillRect/>
          </a:stretch>
        </p:blipFill>
        <p:spPr>
          <a:xfrm>
            <a:off x="576943" y="3445510"/>
            <a:ext cx="3580133" cy="2015482"/>
          </a:xfrm>
          <a:prstGeom prst="rect">
            <a:avLst/>
          </a:prstGeom>
        </p:spPr>
      </p:pic>
      <p:sp>
        <p:nvSpPr>
          <p:cNvPr id="11" name="ZoneTexte 10">
            <a:extLst>
              <a:ext uri="{FF2B5EF4-FFF2-40B4-BE49-F238E27FC236}">
                <a16:creationId xmlns:a16="http://schemas.microsoft.com/office/drawing/2014/main" id="{2B8DDD38-12CD-D2F0-313A-AC235A6BF29C}"/>
              </a:ext>
            </a:extLst>
          </p:cNvPr>
          <p:cNvSpPr txBox="1"/>
          <p:nvPr/>
        </p:nvSpPr>
        <p:spPr>
          <a:xfrm>
            <a:off x="567648" y="5654770"/>
            <a:ext cx="10379752" cy="707886"/>
          </a:xfrm>
          <a:prstGeom prst="rect">
            <a:avLst/>
          </a:prstGeom>
          <a:noFill/>
        </p:spPr>
        <p:txBody>
          <a:bodyPr wrap="square" rtlCol="0">
            <a:spAutoFit/>
          </a:bodyPr>
          <a:lstStyle/>
          <a:p>
            <a:pPr algn="ctr"/>
            <a:r>
              <a:rPr lang="fr-FR" sz="2000" b="1" dirty="0"/>
              <a:t>O</a:t>
            </a:r>
            <a:r>
              <a:rPr lang="fr-BF" sz="2000" b="1" dirty="0"/>
              <a:t>fficial launch of the project at school with MoH representative, </a:t>
            </a:r>
          </a:p>
          <a:p>
            <a:pPr algn="ctr"/>
            <a:r>
              <a:rPr lang="fr-BF" sz="2000" b="1" dirty="0"/>
              <a:t>teachers, administrative official, rotarian, student and parents </a:t>
            </a:r>
          </a:p>
        </p:txBody>
      </p:sp>
      <p:sp>
        <p:nvSpPr>
          <p:cNvPr id="12" name="ZoneTexte 11">
            <a:extLst>
              <a:ext uri="{FF2B5EF4-FFF2-40B4-BE49-F238E27FC236}">
                <a16:creationId xmlns:a16="http://schemas.microsoft.com/office/drawing/2014/main" id="{E8F74A2B-CAB6-A2F4-15C6-9E8913B0BF12}"/>
              </a:ext>
            </a:extLst>
          </p:cNvPr>
          <p:cNvSpPr txBox="1"/>
          <p:nvPr/>
        </p:nvSpPr>
        <p:spPr>
          <a:xfrm>
            <a:off x="261257" y="2105759"/>
            <a:ext cx="11223820" cy="830997"/>
          </a:xfrm>
          <a:prstGeom prst="rect">
            <a:avLst/>
          </a:prstGeom>
          <a:noFill/>
        </p:spPr>
        <p:txBody>
          <a:bodyPr wrap="square" rtlCol="0">
            <a:spAutoFit/>
          </a:bodyPr>
          <a:lstStyle/>
          <a:p>
            <a:r>
              <a:rPr lang="fr-BF" sz="2400" b="1" dirty="0"/>
              <a:t>Approval from Public Health Institutional Review Board in January 2025 </a:t>
            </a:r>
          </a:p>
          <a:p>
            <a:r>
              <a:rPr lang="fr-BF" sz="2400" b="1" dirty="0"/>
              <a:t>(</a:t>
            </a:r>
            <a:r>
              <a:rPr lang="fr-BF" sz="2400" b="1" dirty="0">
                <a:solidFill>
                  <a:srgbClr val="FF0000"/>
                </a:solidFill>
              </a:rPr>
              <a:t>Déliberation N°2025-001/MS/SG/INSP/CEI du 29 Janvier 2025</a:t>
            </a:r>
            <a:r>
              <a:rPr lang="fr-BF" sz="2400" b="1" dirty="0"/>
              <a:t>)</a:t>
            </a:r>
          </a:p>
        </p:txBody>
      </p:sp>
    </p:spTree>
    <p:extLst>
      <p:ext uri="{BB962C8B-B14F-4D97-AF65-F5344CB8AC3E}">
        <p14:creationId xmlns:p14="http://schemas.microsoft.com/office/powerpoint/2010/main" val="4168108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799C00-2AE0-1A24-83F5-E9561ABD8C85}"/>
              </a:ext>
            </a:extLst>
          </p:cNvPr>
          <p:cNvPicPr>
            <a:picLocks noChangeAspect="1"/>
          </p:cNvPicPr>
          <p:nvPr/>
        </p:nvPicPr>
        <p:blipFill>
          <a:blip r:embed="rId2"/>
          <a:stretch>
            <a:fillRect/>
          </a:stretch>
        </p:blipFill>
        <p:spPr>
          <a:xfrm>
            <a:off x="-20741" y="0"/>
            <a:ext cx="12190350" cy="6886754"/>
          </a:xfrm>
          <a:prstGeom prst="rect">
            <a:avLst/>
          </a:prstGeom>
        </p:spPr>
      </p:pic>
    </p:spTree>
    <p:extLst>
      <p:ext uri="{BB962C8B-B14F-4D97-AF65-F5344CB8AC3E}">
        <p14:creationId xmlns:p14="http://schemas.microsoft.com/office/powerpoint/2010/main" val="38484739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E2CE742-ED3E-7961-5614-5ECD4E856637}"/>
              </a:ext>
            </a:extLst>
          </p:cNvPr>
          <p:cNvSpPr txBox="1"/>
          <p:nvPr/>
        </p:nvSpPr>
        <p:spPr>
          <a:xfrm>
            <a:off x="288961" y="223807"/>
            <a:ext cx="11614077" cy="523220"/>
          </a:xfrm>
          <a:prstGeom prst="rect">
            <a:avLst/>
          </a:prstGeom>
          <a:noFill/>
        </p:spPr>
        <p:txBody>
          <a:bodyPr wrap="none" rtlCol="0">
            <a:spAutoFit/>
          </a:bodyPr>
          <a:lstStyle/>
          <a:p>
            <a:r>
              <a:rPr lang="fr-BF" sz="2800" b="1" dirty="0"/>
              <a:t>Conduct two cross-sectional surveys: June-July and October-November 2025 </a:t>
            </a:r>
          </a:p>
        </p:txBody>
      </p:sp>
      <p:pic>
        <p:nvPicPr>
          <p:cNvPr id="4" name="Image 3">
            <a:extLst>
              <a:ext uri="{FF2B5EF4-FFF2-40B4-BE49-F238E27FC236}">
                <a16:creationId xmlns:a16="http://schemas.microsoft.com/office/drawing/2014/main" id="{E69CFF9C-A57F-278E-7A1A-B7E0E6DE32C9}"/>
              </a:ext>
            </a:extLst>
          </p:cNvPr>
          <p:cNvPicPr>
            <a:picLocks noChangeAspect="1"/>
          </p:cNvPicPr>
          <p:nvPr/>
        </p:nvPicPr>
        <p:blipFill>
          <a:blip r:embed="rId2"/>
          <a:stretch>
            <a:fillRect/>
          </a:stretch>
        </p:blipFill>
        <p:spPr>
          <a:xfrm>
            <a:off x="649514" y="1034145"/>
            <a:ext cx="3820886" cy="2151017"/>
          </a:xfrm>
          <a:prstGeom prst="rect">
            <a:avLst/>
          </a:prstGeom>
        </p:spPr>
      </p:pic>
      <p:pic>
        <p:nvPicPr>
          <p:cNvPr id="6" name="Image 5">
            <a:extLst>
              <a:ext uri="{FF2B5EF4-FFF2-40B4-BE49-F238E27FC236}">
                <a16:creationId xmlns:a16="http://schemas.microsoft.com/office/drawing/2014/main" id="{32B2CF34-0D0F-817F-1B6E-37AA41406872}"/>
              </a:ext>
            </a:extLst>
          </p:cNvPr>
          <p:cNvPicPr>
            <a:picLocks noChangeAspect="1"/>
          </p:cNvPicPr>
          <p:nvPr/>
        </p:nvPicPr>
        <p:blipFill>
          <a:blip r:embed="rId3"/>
          <a:stretch>
            <a:fillRect/>
          </a:stretch>
        </p:blipFill>
        <p:spPr>
          <a:xfrm>
            <a:off x="4025896" y="1038093"/>
            <a:ext cx="3884388" cy="2186766"/>
          </a:xfrm>
          <a:prstGeom prst="rect">
            <a:avLst/>
          </a:prstGeom>
        </p:spPr>
      </p:pic>
      <p:pic>
        <p:nvPicPr>
          <p:cNvPr id="10" name="Image 9">
            <a:extLst>
              <a:ext uri="{FF2B5EF4-FFF2-40B4-BE49-F238E27FC236}">
                <a16:creationId xmlns:a16="http://schemas.microsoft.com/office/drawing/2014/main" id="{18CE1D77-749D-4B8D-257F-40D619EAFD99}"/>
              </a:ext>
            </a:extLst>
          </p:cNvPr>
          <p:cNvPicPr>
            <a:picLocks noChangeAspect="1"/>
          </p:cNvPicPr>
          <p:nvPr/>
        </p:nvPicPr>
        <p:blipFill>
          <a:blip r:embed="rId4"/>
          <a:stretch>
            <a:fillRect/>
          </a:stretch>
        </p:blipFill>
        <p:spPr>
          <a:xfrm>
            <a:off x="7939312" y="1048761"/>
            <a:ext cx="3743359" cy="2177041"/>
          </a:xfrm>
          <a:prstGeom prst="rect">
            <a:avLst/>
          </a:prstGeom>
        </p:spPr>
      </p:pic>
      <p:sp>
        <p:nvSpPr>
          <p:cNvPr id="11" name="ZoneTexte 10">
            <a:extLst>
              <a:ext uri="{FF2B5EF4-FFF2-40B4-BE49-F238E27FC236}">
                <a16:creationId xmlns:a16="http://schemas.microsoft.com/office/drawing/2014/main" id="{7F94D0B2-31FB-26F0-5343-AE4E8164265C}"/>
              </a:ext>
            </a:extLst>
          </p:cNvPr>
          <p:cNvSpPr txBox="1"/>
          <p:nvPr/>
        </p:nvSpPr>
        <p:spPr>
          <a:xfrm>
            <a:off x="523002" y="3956537"/>
            <a:ext cx="5239171" cy="2677656"/>
          </a:xfrm>
          <a:prstGeom prst="rect">
            <a:avLst/>
          </a:prstGeom>
          <a:noFill/>
        </p:spPr>
        <p:txBody>
          <a:bodyPr wrap="square" rtlCol="0">
            <a:spAutoFit/>
          </a:bodyPr>
          <a:lstStyle/>
          <a:p>
            <a:pPr marL="342900" indent="-342900">
              <a:buFont typeface="Wingdings" pitchFamily="2" charset="2"/>
              <a:buChar char="ü"/>
            </a:pPr>
            <a:r>
              <a:rPr lang="fr-BF" sz="2400" dirty="0"/>
              <a:t>Demographic data</a:t>
            </a:r>
          </a:p>
          <a:p>
            <a:pPr marL="342900" indent="-342900">
              <a:buFont typeface="Wingdings" pitchFamily="2" charset="2"/>
              <a:buChar char="ü"/>
            </a:pPr>
            <a:r>
              <a:rPr lang="fr-BF" sz="2400" dirty="0"/>
              <a:t>Clinical data</a:t>
            </a:r>
          </a:p>
          <a:p>
            <a:pPr marL="342900" indent="-342900">
              <a:buFont typeface="Wingdings" pitchFamily="2" charset="2"/>
              <a:buChar char="ü"/>
            </a:pPr>
            <a:r>
              <a:rPr lang="fr-BF" sz="2400" dirty="0"/>
              <a:t>RDT (provide malaria treatment/national guideline/ RDT positive and Temp&gt; 37.5°C)</a:t>
            </a:r>
          </a:p>
          <a:p>
            <a:pPr marL="342900" indent="-342900">
              <a:buFont typeface="Wingdings" pitchFamily="2" charset="2"/>
              <a:buChar char="ü"/>
            </a:pPr>
            <a:r>
              <a:rPr lang="fr-BF" sz="2400" dirty="0"/>
              <a:t>Slides for microscopy</a:t>
            </a:r>
          </a:p>
          <a:p>
            <a:pPr marL="342900" indent="-342900">
              <a:buFont typeface="Wingdings" pitchFamily="2" charset="2"/>
              <a:buChar char="ü"/>
            </a:pPr>
            <a:r>
              <a:rPr lang="fr-BF" sz="2400" dirty="0"/>
              <a:t>DBS samples for PCR and sequencing </a:t>
            </a:r>
          </a:p>
        </p:txBody>
      </p:sp>
      <p:sp>
        <p:nvSpPr>
          <p:cNvPr id="12" name="ZoneTexte 11">
            <a:extLst>
              <a:ext uri="{FF2B5EF4-FFF2-40B4-BE49-F238E27FC236}">
                <a16:creationId xmlns:a16="http://schemas.microsoft.com/office/drawing/2014/main" id="{01E44B1A-ED38-D6FC-BB38-910817E7DB6F}"/>
              </a:ext>
            </a:extLst>
          </p:cNvPr>
          <p:cNvSpPr txBox="1"/>
          <p:nvPr/>
        </p:nvSpPr>
        <p:spPr>
          <a:xfrm>
            <a:off x="649514" y="3455175"/>
            <a:ext cx="8900660" cy="461665"/>
          </a:xfrm>
          <a:prstGeom prst="rect">
            <a:avLst/>
          </a:prstGeom>
          <a:noFill/>
        </p:spPr>
        <p:txBody>
          <a:bodyPr wrap="square">
            <a:spAutoFit/>
          </a:bodyPr>
          <a:lstStyle/>
          <a:p>
            <a:r>
              <a:rPr lang="fr-FR" sz="2400" b="1" dirty="0"/>
              <a:t>Obtention of </a:t>
            </a:r>
            <a:r>
              <a:rPr lang="fr-FR" sz="2400" b="1" dirty="0" err="1"/>
              <a:t>informed</a:t>
            </a:r>
            <a:r>
              <a:rPr lang="fr-FR" sz="2400" b="1" dirty="0"/>
              <a:t> consent and assent</a:t>
            </a:r>
          </a:p>
        </p:txBody>
      </p:sp>
      <p:pic>
        <p:nvPicPr>
          <p:cNvPr id="13" name="Picture 6" descr="A group of people in scrubs looking at a computer&#10;&#10;AI-generated content may be incorrect.">
            <a:extLst>
              <a:ext uri="{FF2B5EF4-FFF2-40B4-BE49-F238E27FC236}">
                <a16:creationId xmlns:a16="http://schemas.microsoft.com/office/drawing/2014/main" id="{C43CBDDE-5BA1-2DF7-06D6-9942609DA9D3}"/>
              </a:ext>
            </a:extLst>
          </p:cNvPr>
          <p:cNvPicPr>
            <a:picLocks noChangeAspect="1"/>
          </p:cNvPicPr>
          <p:nvPr/>
        </p:nvPicPr>
        <p:blipFill>
          <a:blip r:embed="rId5"/>
          <a:stretch>
            <a:fillRect/>
          </a:stretch>
        </p:blipFill>
        <p:spPr>
          <a:xfrm>
            <a:off x="8680868" y="4102576"/>
            <a:ext cx="3095171" cy="2321378"/>
          </a:xfrm>
          <a:prstGeom prst="rect">
            <a:avLst/>
          </a:prstGeom>
          <a:ln>
            <a:solidFill>
              <a:schemeClr val="accent1"/>
            </a:solidFill>
          </a:ln>
        </p:spPr>
      </p:pic>
      <p:pic>
        <p:nvPicPr>
          <p:cNvPr id="15" name="Image 14">
            <a:extLst>
              <a:ext uri="{FF2B5EF4-FFF2-40B4-BE49-F238E27FC236}">
                <a16:creationId xmlns:a16="http://schemas.microsoft.com/office/drawing/2014/main" id="{EDE08B63-D050-E6A4-08DF-C47D5E5FCEDA}"/>
              </a:ext>
            </a:extLst>
          </p:cNvPr>
          <p:cNvPicPr>
            <a:picLocks noChangeAspect="1"/>
          </p:cNvPicPr>
          <p:nvPr/>
        </p:nvPicPr>
        <p:blipFill>
          <a:blip r:embed="rId6"/>
          <a:stretch>
            <a:fillRect/>
          </a:stretch>
        </p:blipFill>
        <p:spPr>
          <a:xfrm>
            <a:off x="5571183" y="4099674"/>
            <a:ext cx="3095171" cy="2321379"/>
          </a:xfrm>
          <a:prstGeom prst="rect">
            <a:avLst/>
          </a:prstGeom>
        </p:spPr>
      </p:pic>
    </p:spTree>
    <p:extLst>
      <p:ext uri="{BB962C8B-B14F-4D97-AF65-F5344CB8AC3E}">
        <p14:creationId xmlns:p14="http://schemas.microsoft.com/office/powerpoint/2010/main" val="9935268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a:extLst>
              <a:ext uri="{FF2B5EF4-FFF2-40B4-BE49-F238E27FC236}">
                <a16:creationId xmlns:a16="http://schemas.microsoft.com/office/drawing/2014/main" id="{016AEC0C-2CEF-A9C0-FECE-5659020DD28B}"/>
              </a:ext>
            </a:extLst>
          </p:cNvPr>
          <p:cNvGraphicFramePr/>
          <p:nvPr/>
        </p:nvGraphicFramePr>
        <p:xfrm>
          <a:off x="2032000" y="719666"/>
          <a:ext cx="8752114"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a:extLst>
              <a:ext uri="{FF2B5EF4-FFF2-40B4-BE49-F238E27FC236}">
                <a16:creationId xmlns:a16="http://schemas.microsoft.com/office/drawing/2014/main" id="{23F0ABCE-8414-6503-ED8B-F9811B08305C}"/>
              </a:ext>
            </a:extLst>
          </p:cNvPr>
          <p:cNvSpPr txBox="1"/>
          <p:nvPr/>
        </p:nvSpPr>
        <p:spPr>
          <a:xfrm rot="16200000">
            <a:off x="428945" y="3244332"/>
            <a:ext cx="2017091" cy="369332"/>
          </a:xfrm>
          <a:prstGeom prst="rect">
            <a:avLst/>
          </a:prstGeom>
          <a:noFill/>
        </p:spPr>
        <p:txBody>
          <a:bodyPr wrap="none" rtlCol="0">
            <a:spAutoFit/>
          </a:bodyPr>
          <a:lstStyle/>
          <a:p>
            <a:r>
              <a:rPr lang="fr-FR" dirty="0"/>
              <a:t>N</a:t>
            </a:r>
            <a:r>
              <a:rPr lang="fr-BF" dirty="0"/>
              <a:t>umber of children</a:t>
            </a:r>
          </a:p>
        </p:txBody>
      </p:sp>
      <p:sp>
        <p:nvSpPr>
          <p:cNvPr id="4" name="Rectangle 3">
            <a:extLst>
              <a:ext uri="{FF2B5EF4-FFF2-40B4-BE49-F238E27FC236}">
                <a16:creationId xmlns:a16="http://schemas.microsoft.com/office/drawing/2014/main" id="{E0811B0E-E295-1913-9C94-A398436C93C8}"/>
              </a:ext>
            </a:extLst>
          </p:cNvPr>
          <p:cNvSpPr/>
          <p:nvPr/>
        </p:nvSpPr>
        <p:spPr>
          <a:xfrm>
            <a:off x="2888342" y="3443513"/>
            <a:ext cx="2235200" cy="2677884"/>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a:p>
        </p:txBody>
      </p:sp>
      <p:sp>
        <p:nvSpPr>
          <p:cNvPr id="5" name="ZoneTexte 4">
            <a:extLst>
              <a:ext uri="{FF2B5EF4-FFF2-40B4-BE49-F238E27FC236}">
                <a16:creationId xmlns:a16="http://schemas.microsoft.com/office/drawing/2014/main" id="{12D0DD97-8370-D545-FF3A-F3EBD03F824A}"/>
              </a:ext>
            </a:extLst>
          </p:cNvPr>
          <p:cNvSpPr txBox="1"/>
          <p:nvPr/>
        </p:nvSpPr>
        <p:spPr>
          <a:xfrm>
            <a:off x="1719529" y="6239577"/>
            <a:ext cx="8629157" cy="461665"/>
          </a:xfrm>
          <a:prstGeom prst="rect">
            <a:avLst/>
          </a:prstGeom>
          <a:noFill/>
        </p:spPr>
        <p:txBody>
          <a:bodyPr wrap="none" rtlCol="0">
            <a:spAutoFit/>
          </a:bodyPr>
          <a:lstStyle/>
          <a:p>
            <a:r>
              <a:rPr lang="fr-BF" sz="2400" dirty="0"/>
              <a:t>Number of children enrolled according to the cross-sectional survey</a:t>
            </a:r>
          </a:p>
        </p:txBody>
      </p:sp>
    </p:spTree>
    <p:extLst>
      <p:ext uri="{BB962C8B-B14F-4D97-AF65-F5344CB8AC3E}">
        <p14:creationId xmlns:p14="http://schemas.microsoft.com/office/powerpoint/2010/main" val="39686415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a:extLst>
              <a:ext uri="{FF2B5EF4-FFF2-40B4-BE49-F238E27FC236}">
                <a16:creationId xmlns:a16="http://schemas.microsoft.com/office/drawing/2014/main" id="{E9C45051-D66C-3A60-F8E4-1F99FBA852BA}"/>
              </a:ext>
            </a:extLst>
          </p:cNvPr>
          <p:cNvGraphicFramePr/>
          <p:nvPr/>
        </p:nvGraphicFramePr>
        <p:xfrm>
          <a:off x="346527" y="576263"/>
          <a:ext cx="4994729" cy="29933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phique 7">
            <a:extLst>
              <a:ext uri="{FF2B5EF4-FFF2-40B4-BE49-F238E27FC236}">
                <a16:creationId xmlns:a16="http://schemas.microsoft.com/office/drawing/2014/main" id="{2A020A0F-CCAD-C768-F018-6FE344C0BA3B}"/>
              </a:ext>
            </a:extLst>
          </p:cNvPr>
          <p:cNvGraphicFramePr/>
          <p:nvPr/>
        </p:nvGraphicFramePr>
        <p:xfrm>
          <a:off x="5744027" y="576263"/>
          <a:ext cx="5562601" cy="29933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a:extLst>
              <a:ext uri="{FF2B5EF4-FFF2-40B4-BE49-F238E27FC236}">
                <a16:creationId xmlns:a16="http://schemas.microsoft.com/office/drawing/2014/main" id="{18E9BC8B-8FAC-30F1-CC87-E3E5DFEA285B}"/>
              </a:ext>
            </a:extLst>
          </p:cNvPr>
          <p:cNvGraphicFramePr/>
          <p:nvPr/>
        </p:nvGraphicFramePr>
        <p:xfrm>
          <a:off x="2786744" y="3900264"/>
          <a:ext cx="6270170" cy="27577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39416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a:extLst>
              <a:ext uri="{FF2B5EF4-FFF2-40B4-BE49-F238E27FC236}">
                <a16:creationId xmlns:a16="http://schemas.microsoft.com/office/drawing/2014/main" id="{B390496D-E40E-4C9E-FE71-92C90ADBCB37}"/>
              </a:ext>
            </a:extLst>
          </p:cNvPr>
          <p:cNvGraphicFramePr/>
          <p:nvPr/>
        </p:nvGraphicFramePr>
        <p:xfrm>
          <a:off x="6096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a:extLst>
              <a:ext uri="{FF2B5EF4-FFF2-40B4-BE49-F238E27FC236}">
                <a16:creationId xmlns:a16="http://schemas.microsoft.com/office/drawing/2014/main" id="{1B4E090B-4134-4863-0F8F-AFEA2B5D2168}"/>
              </a:ext>
            </a:extLst>
          </p:cNvPr>
          <p:cNvSpPr txBox="1"/>
          <p:nvPr/>
        </p:nvSpPr>
        <p:spPr>
          <a:xfrm>
            <a:off x="1221860" y="1418549"/>
            <a:ext cx="6049797" cy="707886"/>
          </a:xfrm>
          <a:prstGeom prst="rect">
            <a:avLst/>
          </a:prstGeom>
          <a:noFill/>
        </p:spPr>
        <p:txBody>
          <a:bodyPr wrap="square" rtlCol="0">
            <a:spAutoFit/>
          </a:bodyPr>
          <a:lstStyle/>
          <a:p>
            <a:r>
              <a:rPr lang="fr-BF" sz="2000" dirty="0"/>
              <a:t>RDT positivity (18.3%) Vs Microscopy positivity (16.8%)</a:t>
            </a:r>
          </a:p>
          <a:p>
            <a:r>
              <a:rPr lang="fr-BF" sz="2000" dirty="0"/>
              <a:t>Malaria treatment based on RDT: 88/233 (37.7%) </a:t>
            </a:r>
          </a:p>
        </p:txBody>
      </p:sp>
      <p:sp>
        <p:nvSpPr>
          <p:cNvPr id="4" name="ZoneTexte 3">
            <a:extLst>
              <a:ext uri="{FF2B5EF4-FFF2-40B4-BE49-F238E27FC236}">
                <a16:creationId xmlns:a16="http://schemas.microsoft.com/office/drawing/2014/main" id="{0C720468-4B43-7394-C2C6-4A94CF68ED59}"/>
              </a:ext>
            </a:extLst>
          </p:cNvPr>
          <p:cNvSpPr txBox="1"/>
          <p:nvPr/>
        </p:nvSpPr>
        <p:spPr>
          <a:xfrm>
            <a:off x="9173029" y="2009615"/>
            <a:ext cx="1666482" cy="646331"/>
          </a:xfrm>
          <a:prstGeom prst="rect">
            <a:avLst/>
          </a:prstGeom>
          <a:noFill/>
        </p:spPr>
        <p:txBody>
          <a:bodyPr wrap="none" rtlCol="0">
            <a:spAutoFit/>
          </a:bodyPr>
          <a:lstStyle/>
          <a:p>
            <a:r>
              <a:rPr lang="fr-BF" dirty="0"/>
              <a:t>Se (RDT): 86.4%</a:t>
            </a:r>
          </a:p>
          <a:p>
            <a:r>
              <a:rPr lang="fr-BF" dirty="0"/>
              <a:t>Sp (RDT): 95.5%</a:t>
            </a:r>
          </a:p>
        </p:txBody>
      </p:sp>
    </p:spTree>
    <p:extLst>
      <p:ext uri="{BB962C8B-B14F-4D97-AF65-F5344CB8AC3E}">
        <p14:creationId xmlns:p14="http://schemas.microsoft.com/office/powerpoint/2010/main" val="24899270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DB4FB8D-B8A1-6DCD-B2C1-63A890F3AFF2}"/>
              </a:ext>
            </a:extLst>
          </p:cNvPr>
          <p:cNvPicPr>
            <a:picLocks noChangeAspect="1"/>
          </p:cNvPicPr>
          <p:nvPr/>
        </p:nvPicPr>
        <p:blipFill>
          <a:blip r:embed="rId2"/>
          <a:stretch>
            <a:fillRect/>
          </a:stretch>
        </p:blipFill>
        <p:spPr>
          <a:xfrm>
            <a:off x="566020" y="1776976"/>
            <a:ext cx="11059960" cy="4732718"/>
          </a:xfrm>
          <a:prstGeom prst="rect">
            <a:avLst/>
          </a:prstGeom>
        </p:spPr>
      </p:pic>
      <p:sp>
        <p:nvSpPr>
          <p:cNvPr id="4" name="ZoneTexte 3">
            <a:extLst>
              <a:ext uri="{FF2B5EF4-FFF2-40B4-BE49-F238E27FC236}">
                <a16:creationId xmlns:a16="http://schemas.microsoft.com/office/drawing/2014/main" id="{1383A12B-7130-86E2-08C0-F059935859D9}"/>
              </a:ext>
            </a:extLst>
          </p:cNvPr>
          <p:cNvSpPr txBox="1"/>
          <p:nvPr/>
        </p:nvSpPr>
        <p:spPr>
          <a:xfrm>
            <a:off x="1423792" y="1315311"/>
            <a:ext cx="9627636" cy="461665"/>
          </a:xfrm>
          <a:prstGeom prst="rect">
            <a:avLst/>
          </a:prstGeom>
          <a:noFill/>
        </p:spPr>
        <p:txBody>
          <a:bodyPr wrap="none" rtlCol="0">
            <a:spAutoFit/>
          </a:bodyPr>
          <a:lstStyle/>
          <a:p>
            <a:r>
              <a:rPr lang="fr-BF" sz="2400" b="1" dirty="0"/>
              <a:t>Global distribution of molecular resistance markers in School age children </a:t>
            </a:r>
          </a:p>
        </p:txBody>
      </p:sp>
      <p:sp>
        <p:nvSpPr>
          <p:cNvPr id="5" name="ZoneTexte 4">
            <a:extLst>
              <a:ext uri="{FF2B5EF4-FFF2-40B4-BE49-F238E27FC236}">
                <a16:creationId xmlns:a16="http://schemas.microsoft.com/office/drawing/2014/main" id="{121FAF9A-1A4D-5F2D-75FB-8E738771B4D6}"/>
              </a:ext>
            </a:extLst>
          </p:cNvPr>
          <p:cNvSpPr txBox="1"/>
          <p:nvPr/>
        </p:nvSpPr>
        <p:spPr>
          <a:xfrm>
            <a:off x="3421742" y="207316"/>
            <a:ext cx="5755102" cy="584775"/>
          </a:xfrm>
          <a:prstGeom prst="rect">
            <a:avLst/>
          </a:prstGeom>
          <a:noFill/>
        </p:spPr>
        <p:txBody>
          <a:bodyPr wrap="none" rtlCol="0">
            <a:spAutoFit/>
          </a:bodyPr>
          <a:lstStyle/>
          <a:p>
            <a:r>
              <a:rPr lang="fr-BF" sz="3200" b="1" dirty="0"/>
              <a:t>Prevalence of molecular markers</a:t>
            </a:r>
          </a:p>
        </p:txBody>
      </p:sp>
    </p:spTree>
    <p:extLst>
      <p:ext uri="{BB962C8B-B14F-4D97-AF65-F5344CB8AC3E}">
        <p14:creationId xmlns:p14="http://schemas.microsoft.com/office/powerpoint/2010/main" val="16376119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9D6D0F5-4D8A-05A7-558C-CC5AD518372D}"/>
              </a:ext>
            </a:extLst>
          </p:cNvPr>
          <p:cNvPicPr>
            <a:picLocks noChangeAspect="1"/>
          </p:cNvPicPr>
          <p:nvPr/>
        </p:nvPicPr>
        <p:blipFill>
          <a:blip r:embed="rId2"/>
          <a:stretch>
            <a:fillRect/>
          </a:stretch>
        </p:blipFill>
        <p:spPr>
          <a:xfrm>
            <a:off x="553877" y="1051288"/>
            <a:ext cx="11497312" cy="5423770"/>
          </a:xfrm>
          <a:prstGeom prst="rect">
            <a:avLst/>
          </a:prstGeom>
        </p:spPr>
      </p:pic>
      <p:sp>
        <p:nvSpPr>
          <p:cNvPr id="4" name="ZoneTexte 3">
            <a:extLst>
              <a:ext uri="{FF2B5EF4-FFF2-40B4-BE49-F238E27FC236}">
                <a16:creationId xmlns:a16="http://schemas.microsoft.com/office/drawing/2014/main" id="{F702581B-D057-749B-1309-4D63C0BCC702}"/>
              </a:ext>
            </a:extLst>
          </p:cNvPr>
          <p:cNvSpPr txBox="1"/>
          <p:nvPr/>
        </p:nvSpPr>
        <p:spPr>
          <a:xfrm>
            <a:off x="1278649" y="566854"/>
            <a:ext cx="10284675" cy="461665"/>
          </a:xfrm>
          <a:prstGeom prst="rect">
            <a:avLst/>
          </a:prstGeom>
          <a:noFill/>
        </p:spPr>
        <p:txBody>
          <a:bodyPr wrap="none" rtlCol="0">
            <a:spAutoFit/>
          </a:bodyPr>
          <a:lstStyle/>
          <a:p>
            <a:r>
              <a:rPr lang="fr-BF" sz="2400" dirty="0"/>
              <a:t>Global distribution of molecular resistance markers according the School location</a:t>
            </a:r>
          </a:p>
        </p:txBody>
      </p:sp>
    </p:spTree>
    <p:extLst>
      <p:ext uri="{BB962C8B-B14F-4D97-AF65-F5344CB8AC3E}">
        <p14:creationId xmlns:p14="http://schemas.microsoft.com/office/powerpoint/2010/main" val="29824268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962F97-F495-63AF-5AC8-17DB89C03460}"/>
              </a:ext>
            </a:extLst>
          </p:cNvPr>
          <p:cNvPicPr>
            <a:picLocks noChangeAspect="1"/>
          </p:cNvPicPr>
          <p:nvPr/>
        </p:nvPicPr>
        <p:blipFill>
          <a:blip r:embed="rId2"/>
          <a:stretch>
            <a:fillRect/>
          </a:stretch>
        </p:blipFill>
        <p:spPr>
          <a:xfrm>
            <a:off x="6096000" y="1365337"/>
            <a:ext cx="4789117" cy="4515632"/>
          </a:xfrm>
          <a:prstGeom prst="rect">
            <a:avLst/>
          </a:prstGeom>
        </p:spPr>
      </p:pic>
      <p:pic>
        <p:nvPicPr>
          <p:cNvPr id="6" name="Image 5">
            <a:extLst>
              <a:ext uri="{FF2B5EF4-FFF2-40B4-BE49-F238E27FC236}">
                <a16:creationId xmlns:a16="http://schemas.microsoft.com/office/drawing/2014/main" id="{AA864604-9A15-FAF6-8148-BB0F50C6F477}"/>
              </a:ext>
            </a:extLst>
          </p:cNvPr>
          <p:cNvPicPr>
            <a:picLocks noChangeAspect="1"/>
          </p:cNvPicPr>
          <p:nvPr/>
        </p:nvPicPr>
        <p:blipFill>
          <a:blip r:embed="rId3"/>
          <a:stretch>
            <a:fillRect/>
          </a:stretch>
        </p:blipFill>
        <p:spPr>
          <a:xfrm>
            <a:off x="863886" y="1365337"/>
            <a:ext cx="4948191" cy="4515633"/>
          </a:xfrm>
          <a:prstGeom prst="rect">
            <a:avLst/>
          </a:prstGeom>
        </p:spPr>
      </p:pic>
      <p:sp>
        <p:nvSpPr>
          <p:cNvPr id="7" name="ZoneTexte 6">
            <a:extLst>
              <a:ext uri="{FF2B5EF4-FFF2-40B4-BE49-F238E27FC236}">
                <a16:creationId xmlns:a16="http://schemas.microsoft.com/office/drawing/2014/main" id="{7B744411-0283-98C1-0A70-7D25CAC80ECD}"/>
              </a:ext>
            </a:extLst>
          </p:cNvPr>
          <p:cNvSpPr txBox="1"/>
          <p:nvPr/>
        </p:nvSpPr>
        <p:spPr>
          <a:xfrm>
            <a:off x="953759" y="323182"/>
            <a:ext cx="10284482" cy="523220"/>
          </a:xfrm>
          <a:prstGeom prst="rect">
            <a:avLst/>
          </a:prstGeom>
          <a:noFill/>
        </p:spPr>
        <p:txBody>
          <a:bodyPr wrap="none" rtlCol="0">
            <a:spAutoFit/>
          </a:bodyPr>
          <a:lstStyle/>
          <a:p>
            <a:r>
              <a:rPr lang="fr-BF" sz="2800" b="1" dirty="0"/>
              <a:t>Prevalence of double, triple mutations on individual gene: </a:t>
            </a:r>
            <a:r>
              <a:rPr lang="fr-BF" sz="2800" b="1" i="1" dirty="0"/>
              <a:t>dhfr, dhps</a:t>
            </a:r>
          </a:p>
        </p:txBody>
      </p:sp>
    </p:spTree>
    <p:extLst>
      <p:ext uri="{BB962C8B-B14F-4D97-AF65-F5344CB8AC3E}">
        <p14:creationId xmlns:p14="http://schemas.microsoft.com/office/powerpoint/2010/main" val="25470494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C16179B6-0762-74D6-3C2B-AD1B41BB7C2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F"/>
          </a:p>
        </p:txBody>
      </p:sp>
      <p:sp>
        <p:nvSpPr>
          <p:cNvPr id="11" name="ZoneTexte 10">
            <a:extLst>
              <a:ext uri="{FF2B5EF4-FFF2-40B4-BE49-F238E27FC236}">
                <a16:creationId xmlns:a16="http://schemas.microsoft.com/office/drawing/2014/main" id="{121A5C94-7387-8CB9-31D2-DF666C969A0A}"/>
              </a:ext>
            </a:extLst>
          </p:cNvPr>
          <p:cNvSpPr txBox="1"/>
          <p:nvPr/>
        </p:nvSpPr>
        <p:spPr>
          <a:xfrm>
            <a:off x="1058517" y="156360"/>
            <a:ext cx="10551286" cy="523220"/>
          </a:xfrm>
          <a:prstGeom prst="rect">
            <a:avLst/>
          </a:prstGeom>
          <a:noFill/>
        </p:spPr>
        <p:txBody>
          <a:bodyPr wrap="none" rtlCol="0">
            <a:spAutoFit/>
          </a:bodyPr>
          <a:lstStyle/>
          <a:p>
            <a:r>
              <a:rPr lang="fr-BF" sz="2800" b="1" dirty="0"/>
              <a:t>Prevalence of triple, quadriple and quintuples mutations of </a:t>
            </a:r>
            <a:r>
              <a:rPr lang="fr-BF" sz="2800" b="1" i="1" dirty="0"/>
              <a:t>dhfr, dhps</a:t>
            </a:r>
          </a:p>
        </p:txBody>
      </p:sp>
      <p:grpSp>
        <p:nvGrpSpPr>
          <p:cNvPr id="13" name="Groupe 12">
            <a:extLst>
              <a:ext uri="{FF2B5EF4-FFF2-40B4-BE49-F238E27FC236}">
                <a16:creationId xmlns:a16="http://schemas.microsoft.com/office/drawing/2014/main" id="{81B3B848-6709-3564-62FE-3DAF45C697C7}"/>
              </a:ext>
            </a:extLst>
          </p:cNvPr>
          <p:cNvGrpSpPr/>
          <p:nvPr/>
        </p:nvGrpSpPr>
        <p:grpSpPr>
          <a:xfrm>
            <a:off x="851770" y="1132562"/>
            <a:ext cx="10108503" cy="5406024"/>
            <a:chOff x="851770" y="1132562"/>
            <a:chExt cx="10108503" cy="5406024"/>
          </a:xfrm>
        </p:grpSpPr>
        <p:pic>
          <p:nvPicPr>
            <p:cNvPr id="3" name="Image 2">
              <a:extLst>
                <a:ext uri="{FF2B5EF4-FFF2-40B4-BE49-F238E27FC236}">
                  <a16:creationId xmlns:a16="http://schemas.microsoft.com/office/drawing/2014/main" id="{5AE3844F-BEB0-D211-B636-1209494AC810}"/>
                </a:ext>
              </a:extLst>
            </p:cNvPr>
            <p:cNvPicPr>
              <a:picLocks noChangeAspect="1"/>
            </p:cNvPicPr>
            <p:nvPr/>
          </p:nvPicPr>
          <p:blipFill>
            <a:blip r:embed="rId2"/>
            <a:stretch>
              <a:fillRect/>
            </a:stretch>
          </p:blipFill>
          <p:spPr>
            <a:xfrm>
              <a:off x="851770" y="1132562"/>
              <a:ext cx="10108503" cy="5406024"/>
            </a:xfrm>
            <a:prstGeom prst="rect">
              <a:avLst/>
            </a:prstGeom>
          </p:spPr>
        </p:pic>
        <p:sp>
          <p:nvSpPr>
            <p:cNvPr id="12" name="Rectangle 11">
              <a:extLst>
                <a:ext uri="{FF2B5EF4-FFF2-40B4-BE49-F238E27FC236}">
                  <a16:creationId xmlns:a16="http://schemas.microsoft.com/office/drawing/2014/main" id="{0646489B-71F6-585C-21D1-01E2036D166D}"/>
                </a:ext>
              </a:extLst>
            </p:cNvPr>
            <p:cNvSpPr/>
            <p:nvPr/>
          </p:nvSpPr>
          <p:spPr>
            <a:xfrm>
              <a:off x="9260114" y="1683657"/>
              <a:ext cx="1654629" cy="26125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BF">
                <a:ln>
                  <a:solidFill>
                    <a:schemeClr val="bg1"/>
                  </a:solidFill>
                </a:ln>
              </a:endParaRPr>
            </a:p>
          </p:txBody>
        </p:sp>
      </p:grpSp>
      <p:sp>
        <p:nvSpPr>
          <p:cNvPr id="14" name="Cadre 13">
            <a:extLst>
              <a:ext uri="{FF2B5EF4-FFF2-40B4-BE49-F238E27FC236}">
                <a16:creationId xmlns:a16="http://schemas.microsoft.com/office/drawing/2014/main" id="{AB5A1A7B-1F34-FC54-012C-BA88AFDF76D5}"/>
              </a:ext>
            </a:extLst>
          </p:cNvPr>
          <p:cNvSpPr/>
          <p:nvPr/>
        </p:nvSpPr>
        <p:spPr>
          <a:xfrm>
            <a:off x="4659086" y="4804229"/>
            <a:ext cx="333829" cy="1190171"/>
          </a:xfrm>
          <a:prstGeom prst="frame">
            <a:avLst/>
          </a:prstGeom>
          <a:solidFill>
            <a:srgbClr val="FF0000"/>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a:solidFill>
                <a:schemeClr val="tx1"/>
              </a:solidFill>
            </a:endParaRPr>
          </a:p>
        </p:txBody>
      </p:sp>
      <p:cxnSp>
        <p:nvCxnSpPr>
          <p:cNvPr id="16" name="Connecteur en angle 15">
            <a:extLst>
              <a:ext uri="{FF2B5EF4-FFF2-40B4-BE49-F238E27FC236}">
                <a16:creationId xmlns:a16="http://schemas.microsoft.com/office/drawing/2014/main" id="{BA65ECC9-3187-9E11-7317-E547C9840B65}"/>
              </a:ext>
            </a:extLst>
          </p:cNvPr>
          <p:cNvCxnSpPr/>
          <p:nvPr/>
        </p:nvCxnSpPr>
        <p:spPr>
          <a:xfrm>
            <a:off x="4992915" y="5994400"/>
            <a:ext cx="638628" cy="544186"/>
          </a:xfrm>
          <a:prstGeom prst="bent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E20D6116-35B8-7C8D-4086-36A542EF78F9}"/>
              </a:ext>
            </a:extLst>
          </p:cNvPr>
          <p:cNvSpPr txBox="1"/>
          <p:nvPr/>
        </p:nvSpPr>
        <p:spPr>
          <a:xfrm>
            <a:off x="5541271" y="6301530"/>
            <a:ext cx="6260175" cy="369332"/>
          </a:xfrm>
          <a:prstGeom prst="rect">
            <a:avLst/>
          </a:prstGeom>
          <a:noFill/>
        </p:spPr>
        <p:txBody>
          <a:bodyPr wrap="none" rtlCol="0">
            <a:spAutoFit/>
          </a:bodyPr>
          <a:lstStyle>
            <a:defPPr>
              <a:defRPr lang="fr-BF"/>
            </a:defPPr>
            <a:lvl1pPr>
              <a:defRPr sz="2000" b="1">
                <a:solidFill>
                  <a:srgbClr val="FF0000"/>
                </a:solidFill>
              </a:defRPr>
            </a:lvl1pPr>
          </a:lstStyle>
          <a:p>
            <a:r>
              <a:rPr lang="fr-BF" sz="1800" dirty="0"/>
              <a:t>Partial resistance vs full resistance (</a:t>
            </a:r>
            <a:r>
              <a:rPr lang="fr-FR" sz="1800" dirty="0"/>
              <a:t>K540E, not </a:t>
            </a:r>
            <a:r>
              <a:rPr lang="fr-FR" sz="1800" dirty="0" err="1"/>
              <a:t>associated</a:t>
            </a:r>
            <a:r>
              <a:rPr lang="fr-FR" sz="1800" dirty="0"/>
              <a:t>) to SP</a:t>
            </a:r>
            <a:endParaRPr lang="fr-BF" sz="1800" dirty="0"/>
          </a:p>
        </p:txBody>
      </p:sp>
    </p:spTree>
    <p:extLst>
      <p:ext uri="{BB962C8B-B14F-4D97-AF65-F5344CB8AC3E}">
        <p14:creationId xmlns:p14="http://schemas.microsoft.com/office/powerpoint/2010/main" val="29267618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69BEF9-F63D-3A56-E5B2-D1657024BC7F}"/>
              </a:ext>
            </a:extLst>
          </p:cNvPr>
          <p:cNvSpPr>
            <a:spLocks noGrp="1"/>
          </p:cNvSpPr>
          <p:nvPr>
            <p:ph type="title"/>
          </p:nvPr>
        </p:nvSpPr>
        <p:spPr>
          <a:xfrm>
            <a:off x="0" y="0"/>
            <a:ext cx="12192000" cy="883104"/>
          </a:xfrm>
          <a:solidFill>
            <a:schemeClr val="accent6">
              <a:lumMod val="75000"/>
            </a:schemeClr>
          </a:solidFill>
        </p:spPr>
        <p:txBody>
          <a:bodyPr>
            <a:normAutofit/>
          </a:bodyPr>
          <a:lstStyle/>
          <a:p>
            <a:r>
              <a:rPr lang="fr-BF" sz="4800" b="1" dirty="0">
                <a:solidFill>
                  <a:schemeClr val="bg1"/>
                </a:solidFill>
              </a:rPr>
              <a:t>Conclusion</a:t>
            </a:r>
          </a:p>
        </p:txBody>
      </p:sp>
      <p:sp>
        <p:nvSpPr>
          <p:cNvPr id="3" name="ZoneTexte 2">
            <a:extLst>
              <a:ext uri="{FF2B5EF4-FFF2-40B4-BE49-F238E27FC236}">
                <a16:creationId xmlns:a16="http://schemas.microsoft.com/office/drawing/2014/main" id="{9A14FC40-332B-C336-FCC2-20B87A730B3B}"/>
              </a:ext>
            </a:extLst>
          </p:cNvPr>
          <p:cNvSpPr txBox="1"/>
          <p:nvPr/>
        </p:nvSpPr>
        <p:spPr>
          <a:xfrm>
            <a:off x="827314" y="2757714"/>
            <a:ext cx="184731" cy="369332"/>
          </a:xfrm>
          <a:prstGeom prst="rect">
            <a:avLst/>
          </a:prstGeom>
          <a:noFill/>
        </p:spPr>
        <p:txBody>
          <a:bodyPr wrap="none" rtlCol="0">
            <a:spAutoFit/>
          </a:bodyPr>
          <a:lstStyle/>
          <a:p>
            <a:endParaRPr lang="fr-BF" dirty="0"/>
          </a:p>
        </p:txBody>
      </p:sp>
      <p:sp>
        <p:nvSpPr>
          <p:cNvPr id="5" name="ZoneTexte 4">
            <a:extLst>
              <a:ext uri="{FF2B5EF4-FFF2-40B4-BE49-F238E27FC236}">
                <a16:creationId xmlns:a16="http://schemas.microsoft.com/office/drawing/2014/main" id="{12B621EC-6739-325F-4658-37169B2C894A}"/>
              </a:ext>
            </a:extLst>
          </p:cNvPr>
          <p:cNvSpPr txBox="1"/>
          <p:nvPr/>
        </p:nvSpPr>
        <p:spPr>
          <a:xfrm>
            <a:off x="591457" y="1480179"/>
            <a:ext cx="11049000" cy="4832092"/>
          </a:xfrm>
          <a:prstGeom prst="rect">
            <a:avLst/>
          </a:prstGeom>
          <a:noFill/>
        </p:spPr>
        <p:txBody>
          <a:bodyPr wrap="square">
            <a:spAutoFit/>
          </a:bodyPr>
          <a:lstStyle/>
          <a:p>
            <a:pPr marL="457200" indent="-457200">
              <a:buFont typeface="Wingdings" pitchFamily="2" charset="2"/>
              <a:buChar char="ü"/>
            </a:pPr>
            <a:r>
              <a:rPr lang="fr-BF" sz="2800" dirty="0"/>
              <a:t>Prevalence  of 18.3 % of </a:t>
            </a:r>
            <a:r>
              <a:rPr lang="fr-BF" sz="2800" i="1" dirty="0"/>
              <a:t>P. falciparum </a:t>
            </a:r>
            <a:r>
              <a:rPr lang="fr-BF" sz="2800" dirty="0"/>
              <a:t>infection in School age children using RDT from which 37.7% of malaria cases have been treated based on national guidelines</a:t>
            </a:r>
            <a:endParaRPr lang="fr-FR" sz="2800" b="0" i="0" dirty="0">
              <a:solidFill>
                <a:srgbClr val="222222"/>
              </a:solidFill>
              <a:effectLst/>
              <a:latin typeface="-apple-system"/>
            </a:endParaRPr>
          </a:p>
          <a:p>
            <a:pPr marL="457200" indent="-457200">
              <a:buFont typeface="Wingdings" pitchFamily="2" charset="2"/>
              <a:buChar char="ü"/>
            </a:pPr>
            <a:r>
              <a:rPr lang="fr-FR" sz="2800" b="0" i="0" dirty="0">
                <a:solidFill>
                  <a:srgbClr val="222222"/>
                </a:solidFill>
                <a:effectLst/>
                <a:latin typeface="-apple-system"/>
              </a:rPr>
              <a:t>High </a:t>
            </a:r>
            <a:r>
              <a:rPr lang="fr-FR" sz="2800" b="0" i="0" dirty="0" err="1">
                <a:solidFill>
                  <a:srgbClr val="222222"/>
                </a:solidFill>
                <a:effectLst/>
                <a:latin typeface="-apple-system"/>
              </a:rPr>
              <a:t>prevalence</a:t>
            </a:r>
            <a:r>
              <a:rPr lang="fr-FR" sz="2800" b="0" i="0" dirty="0">
                <a:solidFill>
                  <a:srgbClr val="222222"/>
                </a:solidFill>
                <a:effectLst/>
                <a:latin typeface="-apple-system"/>
              </a:rPr>
              <a:t> of </a:t>
            </a:r>
            <a:r>
              <a:rPr lang="fr-FR" sz="2800" b="0" i="0" dirty="0" err="1">
                <a:solidFill>
                  <a:srgbClr val="222222"/>
                </a:solidFill>
                <a:effectLst/>
                <a:latin typeface="-apple-system"/>
              </a:rPr>
              <a:t>individual</a:t>
            </a:r>
            <a:r>
              <a:rPr lang="fr-FR" sz="2800" b="0" i="0" dirty="0">
                <a:solidFill>
                  <a:srgbClr val="222222"/>
                </a:solidFill>
                <a:effectLst/>
                <a:latin typeface="-apple-system"/>
              </a:rPr>
              <a:t> </a:t>
            </a:r>
            <a:r>
              <a:rPr lang="fr-FR" sz="2800" b="0" i="1" dirty="0" err="1">
                <a:solidFill>
                  <a:srgbClr val="222222"/>
                </a:solidFill>
                <a:effectLst/>
                <a:latin typeface="-apple-system"/>
              </a:rPr>
              <a:t>dhfr</a:t>
            </a:r>
            <a:r>
              <a:rPr lang="fr-FR" sz="2800" b="0" i="0" dirty="0">
                <a:solidFill>
                  <a:srgbClr val="222222"/>
                </a:solidFill>
                <a:effectLst/>
                <a:latin typeface="-apple-system"/>
              </a:rPr>
              <a:t> and </a:t>
            </a:r>
            <a:r>
              <a:rPr lang="fr-FR" sz="2800" i="1" dirty="0" err="1">
                <a:solidFill>
                  <a:srgbClr val="222222"/>
                </a:solidFill>
                <a:latin typeface="-apple-system"/>
              </a:rPr>
              <a:t>dhps</a:t>
            </a:r>
            <a:r>
              <a:rPr lang="fr-FR" sz="2800" dirty="0">
                <a:solidFill>
                  <a:srgbClr val="222222"/>
                </a:solidFill>
                <a:latin typeface="-apple-system"/>
              </a:rPr>
              <a:t> mutations</a:t>
            </a:r>
          </a:p>
          <a:p>
            <a:pPr marL="457200" indent="-457200">
              <a:buFont typeface="Wingdings" pitchFamily="2" charset="2"/>
              <a:buChar char="ü"/>
            </a:pPr>
            <a:r>
              <a:rPr lang="fr-FR" sz="2800" b="0" i="0" dirty="0" err="1">
                <a:solidFill>
                  <a:srgbClr val="222222"/>
                </a:solidFill>
                <a:effectLst/>
                <a:latin typeface="-apple-system"/>
              </a:rPr>
              <a:t>Presenc</a:t>
            </a:r>
            <a:r>
              <a:rPr lang="fr-FR" sz="2800" dirty="0" err="1">
                <a:solidFill>
                  <a:srgbClr val="222222"/>
                </a:solidFill>
                <a:latin typeface="-apple-system"/>
              </a:rPr>
              <a:t>e</a:t>
            </a:r>
            <a:r>
              <a:rPr lang="fr-FR" sz="2800" dirty="0">
                <a:solidFill>
                  <a:srgbClr val="222222"/>
                </a:solidFill>
                <a:latin typeface="-apple-system"/>
              </a:rPr>
              <a:t> </a:t>
            </a:r>
            <a:r>
              <a:rPr lang="fr-FR" sz="2800" b="0" i="0" dirty="0">
                <a:solidFill>
                  <a:srgbClr val="222222"/>
                </a:solidFill>
                <a:effectLst/>
                <a:latin typeface="-apple-system"/>
              </a:rPr>
              <a:t>of quadruple </a:t>
            </a:r>
            <a:r>
              <a:rPr lang="fr-FR" sz="2800" b="0" i="0" dirty="0" err="1">
                <a:solidFill>
                  <a:srgbClr val="222222"/>
                </a:solidFill>
                <a:effectLst/>
                <a:latin typeface="-apple-system"/>
              </a:rPr>
              <a:t>partially</a:t>
            </a:r>
            <a:r>
              <a:rPr lang="fr-FR" sz="2800" b="0" i="0" dirty="0">
                <a:solidFill>
                  <a:srgbClr val="222222"/>
                </a:solidFill>
                <a:effectLst/>
                <a:latin typeface="-apple-system"/>
              </a:rPr>
              <a:t> </a:t>
            </a:r>
            <a:r>
              <a:rPr lang="fr-FR" sz="2800" b="0" i="0" dirty="0" err="1">
                <a:solidFill>
                  <a:srgbClr val="222222"/>
                </a:solidFill>
                <a:effectLst/>
                <a:latin typeface="-apple-system"/>
              </a:rPr>
              <a:t>resistant</a:t>
            </a:r>
            <a:r>
              <a:rPr lang="fr-FR" sz="2800" b="0" i="0" dirty="0">
                <a:solidFill>
                  <a:srgbClr val="222222"/>
                </a:solidFill>
                <a:effectLst/>
                <a:latin typeface="-apple-system"/>
              </a:rPr>
              <a:t> haplotype (</a:t>
            </a:r>
            <a:r>
              <a:rPr lang="fr-FR" sz="2800" b="1" i="0" dirty="0">
                <a:solidFill>
                  <a:srgbClr val="FF0000"/>
                </a:solidFill>
                <a:effectLst/>
                <a:latin typeface="-apple-system"/>
              </a:rPr>
              <a:t>I</a:t>
            </a:r>
            <a:r>
              <a:rPr lang="fr-FR" sz="2800" b="1" i="0" baseline="-25000" dirty="0">
                <a:solidFill>
                  <a:srgbClr val="FF0000"/>
                </a:solidFill>
                <a:effectLst/>
                <a:latin typeface="-apple-system"/>
              </a:rPr>
              <a:t>51</a:t>
            </a:r>
            <a:r>
              <a:rPr lang="fr-FR" sz="2800" b="1" i="0" dirty="0">
                <a:solidFill>
                  <a:srgbClr val="FF0000"/>
                </a:solidFill>
                <a:effectLst/>
                <a:latin typeface="-apple-system"/>
              </a:rPr>
              <a:t>R</a:t>
            </a:r>
            <a:r>
              <a:rPr lang="fr-FR" sz="2800" b="1" i="0" baseline="-25000" dirty="0">
                <a:solidFill>
                  <a:srgbClr val="FF0000"/>
                </a:solidFill>
                <a:effectLst/>
                <a:latin typeface="-apple-system"/>
              </a:rPr>
              <a:t>59</a:t>
            </a:r>
            <a:r>
              <a:rPr lang="fr-FR" sz="2800" b="1" i="0" dirty="0">
                <a:solidFill>
                  <a:srgbClr val="FF0000"/>
                </a:solidFill>
                <a:effectLst/>
                <a:latin typeface="-apple-system"/>
              </a:rPr>
              <a:t>N</a:t>
            </a:r>
            <a:r>
              <a:rPr lang="fr-FR" sz="2800" b="1" i="0" baseline="-25000" dirty="0">
                <a:solidFill>
                  <a:srgbClr val="FF0000"/>
                </a:solidFill>
                <a:effectLst/>
                <a:latin typeface="-apple-system"/>
              </a:rPr>
              <a:t>108</a:t>
            </a:r>
            <a:r>
              <a:rPr lang="fr-FR" sz="2800" b="1" i="0" dirty="0">
                <a:solidFill>
                  <a:srgbClr val="FF0000"/>
                </a:solidFill>
                <a:effectLst/>
                <a:latin typeface="-apple-system"/>
              </a:rPr>
              <a:t> - G</a:t>
            </a:r>
            <a:r>
              <a:rPr lang="fr-FR" sz="2800" b="1" i="0" baseline="-25000" dirty="0">
                <a:solidFill>
                  <a:srgbClr val="FF0000"/>
                </a:solidFill>
                <a:effectLst/>
                <a:latin typeface="-apple-system"/>
              </a:rPr>
              <a:t>437</a:t>
            </a:r>
            <a:r>
              <a:rPr lang="fr-FR" sz="2800" b="1" i="0" dirty="0">
                <a:solidFill>
                  <a:srgbClr val="FF0000"/>
                </a:solidFill>
                <a:effectLst/>
                <a:latin typeface="-apple-system"/>
              </a:rPr>
              <a:t>)</a:t>
            </a:r>
            <a:r>
              <a:rPr lang="fr-FR" sz="2800" b="0" i="0" dirty="0">
                <a:solidFill>
                  <a:srgbClr val="222222"/>
                </a:solidFill>
                <a:effectLst/>
                <a:latin typeface="-apple-system"/>
              </a:rPr>
              <a:t> the </a:t>
            </a:r>
            <a:r>
              <a:rPr lang="fr-FR" sz="2800" b="0" i="0" dirty="0" err="1">
                <a:solidFill>
                  <a:srgbClr val="222222"/>
                </a:solidFill>
                <a:effectLst/>
                <a:latin typeface="-apple-system"/>
              </a:rPr>
              <a:t>most</a:t>
            </a:r>
            <a:r>
              <a:rPr lang="fr-FR" sz="2800" b="0" i="0" dirty="0">
                <a:solidFill>
                  <a:srgbClr val="222222"/>
                </a:solidFill>
                <a:effectLst/>
                <a:latin typeface="-apple-system"/>
              </a:rPr>
              <a:t> </a:t>
            </a:r>
            <a:r>
              <a:rPr lang="fr-FR" sz="2800" b="0" i="0" dirty="0" err="1">
                <a:solidFill>
                  <a:srgbClr val="222222"/>
                </a:solidFill>
                <a:effectLst/>
                <a:latin typeface="-apple-system"/>
              </a:rPr>
              <a:t>common</a:t>
            </a:r>
            <a:r>
              <a:rPr lang="fr-FR" sz="2800" b="0" i="0" dirty="0">
                <a:solidFill>
                  <a:srgbClr val="222222"/>
                </a:solidFill>
                <a:effectLst/>
                <a:latin typeface="-apple-system"/>
              </a:rPr>
              <a:t> (</a:t>
            </a:r>
            <a:r>
              <a:rPr lang="fr-FR" sz="2800" b="1" i="0" dirty="0">
                <a:solidFill>
                  <a:srgbClr val="FF0000"/>
                </a:solidFill>
                <a:effectLst/>
                <a:latin typeface="-apple-system"/>
              </a:rPr>
              <a:t>25%</a:t>
            </a:r>
            <a:r>
              <a:rPr lang="fr-FR" sz="2800" b="0" i="0" dirty="0">
                <a:solidFill>
                  <a:srgbClr val="222222"/>
                </a:solidFill>
                <a:effectLst/>
                <a:latin typeface="-apple-system"/>
              </a:rPr>
              <a:t>), </a:t>
            </a:r>
            <a:r>
              <a:rPr lang="fr-FR" sz="2800" b="0" i="0" dirty="0" err="1">
                <a:solidFill>
                  <a:srgbClr val="222222"/>
                </a:solidFill>
                <a:effectLst/>
                <a:latin typeface="-apple-system"/>
              </a:rPr>
              <a:t>while</a:t>
            </a:r>
            <a:r>
              <a:rPr lang="fr-FR" sz="2800" b="0" i="0" dirty="0">
                <a:solidFill>
                  <a:srgbClr val="222222"/>
                </a:solidFill>
                <a:effectLst/>
                <a:latin typeface="-apple-system"/>
              </a:rPr>
              <a:t> the </a:t>
            </a:r>
            <a:r>
              <a:rPr lang="fr-FR" sz="2800" b="0" i="0" dirty="0" err="1">
                <a:solidFill>
                  <a:srgbClr val="222222"/>
                </a:solidFill>
                <a:effectLst/>
                <a:latin typeface="-apple-system"/>
              </a:rPr>
              <a:t>fully</a:t>
            </a:r>
            <a:r>
              <a:rPr lang="fr-FR" sz="2800" b="0" i="0" dirty="0">
                <a:solidFill>
                  <a:srgbClr val="222222"/>
                </a:solidFill>
                <a:effectLst/>
                <a:latin typeface="-apple-system"/>
              </a:rPr>
              <a:t> </a:t>
            </a:r>
            <a:r>
              <a:rPr lang="fr-FR" sz="2800" b="0" i="0" dirty="0" err="1">
                <a:solidFill>
                  <a:srgbClr val="222222"/>
                </a:solidFill>
                <a:effectLst/>
                <a:latin typeface="-apple-system"/>
              </a:rPr>
              <a:t>resistant</a:t>
            </a:r>
            <a:r>
              <a:rPr lang="fr-FR" sz="2800" b="0" i="0" dirty="0">
                <a:solidFill>
                  <a:srgbClr val="222222"/>
                </a:solidFill>
                <a:effectLst/>
                <a:latin typeface="-apple-system"/>
              </a:rPr>
              <a:t> haplotype </a:t>
            </a:r>
            <a:r>
              <a:rPr lang="fr-FR" sz="2800" b="1" i="0" dirty="0">
                <a:solidFill>
                  <a:srgbClr val="FF0000"/>
                </a:solidFill>
                <a:effectLst/>
                <a:latin typeface="-apple-system"/>
              </a:rPr>
              <a:t>(I</a:t>
            </a:r>
            <a:r>
              <a:rPr lang="fr-FR" sz="2800" b="1" i="0" baseline="-25000" dirty="0">
                <a:solidFill>
                  <a:srgbClr val="FF0000"/>
                </a:solidFill>
                <a:effectLst/>
                <a:latin typeface="-apple-system"/>
              </a:rPr>
              <a:t>51</a:t>
            </a:r>
            <a:r>
              <a:rPr lang="fr-FR" sz="2800" b="1" i="0" dirty="0">
                <a:solidFill>
                  <a:srgbClr val="FF0000"/>
                </a:solidFill>
                <a:effectLst/>
                <a:latin typeface="-apple-system"/>
              </a:rPr>
              <a:t>R</a:t>
            </a:r>
            <a:r>
              <a:rPr lang="fr-FR" sz="2800" b="1" i="0" baseline="-25000" dirty="0">
                <a:solidFill>
                  <a:srgbClr val="FF0000"/>
                </a:solidFill>
                <a:effectLst/>
                <a:latin typeface="-apple-system"/>
              </a:rPr>
              <a:t>59</a:t>
            </a:r>
            <a:r>
              <a:rPr lang="fr-FR" sz="2800" b="1" i="0" dirty="0">
                <a:solidFill>
                  <a:srgbClr val="FF0000"/>
                </a:solidFill>
                <a:effectLst/>
                <a:latin typeface="-apple-system"/>
              </a:rPr>
              <a:t>N</a:t>
            </a:r>
            <a:r>
              <a:rPr lang="fr-FR" sz="2800" b="1" i="0" baseline="-25000" dirty="0">
                <a:solidFill>
                  <a:srgbClr val="FF0000"/>
                </a:solidFill>
                <a:effectLst/>
                <a:latin typeface="-apple-system"/>
              </a:rPr>
              <a:t>108</a:t>
            </a:r>
            <a:r>
              <a:rPr lang="fr-FR" sz="2800" b="1" i="0" dirty="0">
                <a:solidFill>
                  <a:srgbClr val="FF0000"/>
                </a:solidFill>
                <a:effectLst/>
                <a:latin typeface="-apple-system"/>
              </a:rPr>
              <a:t> - G</a:t>
            </a:r>
            <a:r>
              <a:rPr lang="fr-FR" sz="2800" b="1" i="0" baseline="-25000" dirty="0">
                <a:solidFill>
                  <a:srgbClr val="FF0000"/>
                </a:solidFill>
                <a:effectLst/>
                <a:latin typeface="-apple-system"/>
              </a:rPr>
              <a:t>437</a:t>
            </a:r>
            <a:r>
              <a:rPr lang="fr-FR" sz="2800" b="1" i="0" dirty="0">
                <a:solidFill>
                  <a:srgbClr val="FF0000"/>
                </a:solidFill>
                <a:effectLst/>
                <a:latin typeface="-apple-system"/>
              </a:rPr>
              <a:t>E</a:t>
            </a:r>
            <a:r>
              <a:rPr lang="fr-FR" sz="2800" b="1" i="0" baseline="-25000" dirty="0">
                <a:solidFill>
                  <a:srgbClr val="FF0000"/>
                </a:solidFill>
                <a:effectLst/>
                <a:latin typeface="-apple-system"/>
              </a:rPr>
              <a:t>540</a:t>
            </a:r>
            <a:r>
              <a:rPr lang="fr-FR" sz="2800" b="0" i="0" dirty="0">
                <a:solidFill>
                  <a:srgbClr val="222222"/>
                </a:solidFill>
                <a:effectLst/>
                <a:latin typeface="-apple-system"/>
              </a:rPr>
              <a:t>) </a:t>
            </a:r>
            <a:r>
              <a:rPr lang="fr-FR" sz="2800" b="0" i="0" dirty="0" err="1">
                <a:solidFill>
                  <a:srgbClr val="222222"/>
                </a:solidFill>
                <a:effectLst/>
                <a:latin typeface="-apple-system"/>
              </a:rPr>
              <a:t>was</a:t>
            </a:r>
            <a:r>
              <a:rPr lang="fr-FR" sz="2800" b="0" i="0" dirty="0">
                <a:solidFill>
                  <a:srgbClr val="222222"/>
                </a:solidFill>
                <a:effectLst/>
                <a:latin typeface="-apple-system"/>
              </a:rPr>
              <a:t> absent.  </a:t>
            </a:r>
          </a:p>
          <a:p>
            <a:pPr marL="457200" indent="-457200">
              <a:buFont typeface="Wingdings" pitchFamily="2" charset="2"/>
              <a:buChar char="ü"/>
            </a:pPr>
            <a:r>
              <a:rPr lang="fr-FR" sz="2800" b="0" i="0" dirty="0">
                <a:solidFill>
                  <a:srgbClr val="222222"/>
                </a:solidFill>
                <a:effectLst/>
                <a:latin typeface="-apple-system"/>
              </a:rPr>
              <a:t>It </a:t>
            </a:r>
            <a:r>
              <a:rPr lang="fr-FR" sz="2800" b="0" i="0" dirty="0" err="1">
                <a:solidFill>
                  <a:srgbClr val="222222"/>
                </a:solidFill>
                <a:effectLst/>
                <a:latin typeface="-apple-system"/>
              </a:rPr>
              <a:t>is</a:t>
            </a:r>
            <a:r>
              <a:rPr lang="fr-FR" sz="2800" b="0" i="0" dirty="0">
                <a:solidFill>
                  <a:srgbClr val="222222"/>
                </a:solidFill>
                <a:effectLst/>
                <a:latin typeface="-apple-system"/>
              </a:rPr>
              <a:t> important to </a:t>
            </a:r>
            <a:r>
              <a:rPr lang="fr-FR" sz="2800" b="0" i="0" dirty="0" err="1">
                <a:solidFill>
                  <a:srgbClr val="222222"/>
                </a:solidFill>
                <a:effectLst/>
                <a:latin typeface="-apple-system"/>
              </a:rPr>
              <a:t>continuously</a:t>
            </a:r>
            <a:r>
              <a:rPr lang="fr-FR" sz="2800" b="0" i="0" dirty="0">
                <a:solidFill>
                  <a:srgbClr val="222222"/>
                </a:solidFill>
                <a:effectLst/>
                <a:latin typeface="-apple-system"/>
              </a:rPr>
              <a:t> monitor the </a:t>
            </a:r>
            <a:r>
              <a:rPr lang="fr-FR" sz="2800" b="0" i="0" dirty="0" err="1">
                <a:solidFill>
                  <a:srgbClr val="222222"/>
                </a:solidFill>
                <a:effectLst/>
                <a:latin typeface="-apple-system"/>
              </a:rPr>
              <a:t>molecular</a:t>
            </a:r>
            <a:r>
              <a:rPr lang="fr-FR" sz="2800" b="0" i="0" dirty="0">
                <a:solidFill>
                  <a:srgbClr val="222222"/>
                </a:solidFill>
                <a:effectLst/>
                <a:latin typeface="-apple-system"/>
              </a:rPr>
              <a:t> markers </a:t>
            </a:r>
            <a:r>
              <a:rPr lang="fr-FR" sz="2800" b="0" i="0" dirty="0" err="1">
                <a:solidFill>
                  <a:srgbClr val="222222"/>
                </a:solidFill>
                <a:effectLst/>
                <a:latin typeface="-apple-system"/>
              </a:rPr>
              <a:t>associated</a:t>
            </a:r>
            <a:r>
              <a:rPr lang="fr-FR" sz="2800" b="0" i="0" dirty="0">
                <a:solidFill>
                  <a:srgbClr val="222222"/>
                </a:solidFill>
                <a:effectLst/>
                <a:latin typeface="-apple-system"/>
              </a:rPr>
              <a:t> </a:t>
            </a:r>
            <a:r>
              <a:rPr lang="fr-FR" sz="2800" b="0" i="0" dirty="0" err="1">
                <a:solidFill>
                  <a:srgbClr val="222222"/>
                </a:solidFill>
                <a:effectLst/>
                <a:latin typeface="-apple-system"/>
              </a:rPr>
              <a:t>with</a:t>
            </a:r>
            <a:r>
              <a:rPr lang="fr-FR" sz="2800" b="0" i="0" dirty="0">
                <a:solidFill>
                  <a:srgbClr val="222222"/>
                </a:solidFill>
                <a:effectLst/>
                <a:latin typeface="-apple-system"/>
              </a:rPr>
              <a:t> SP and AQ </a:t>
            </a:r>
            <a:r>
              <a:rPr lang="fr-FR" sz="2800" b="0" i="0" dirty="0" err="1">
                <a:solidFill>
                  <a:srgbClr val="222222"/>
                </a:solidFill>
                <a:effectLst/>
                <a:latin typeface="-apple-system"/>
              </a:rPr>
              <a:t>resistance</a:t>
            </a:r>
            <a:r>
              <a:rPr lang="fr-FR" sz="2800" b="0" i="0" dirty="0">
                <a:solidFill>
                  <a:srgbClr val="222222"/>
                </a:solidFill>
                <a:effectLst/>
                <a:latin typeface="-apple-system"/>
              </a:rPr>
              <a:t> to </a:t>
            </a:r>
            <a:r>
              <a:rPr lang="fr-FR" sz="2800" b="0" i="0" dirty="0" err="1">
                <a:solidFill>
                  <a:srgbClr val="222222"/>
                </a:solidFill>
                <a:effectLst/>
                <a:latin typeface="-apple-system"/>
              </a:rPr>
              <a:t>better</a:t>
            </a:r>
            <a:r>
              <a:rPr lang="fr-FR" sz="2800" b="0" i="0" dirty="0">
                <a:solidFill>
                  <a:srgbClr val="222222"/>
                </a:solidFill>
                <a:effectLst/>
                <a:latin typeface="-apple-system"/>
              </a:rPr>
              <a:t> </a:t>
            </a:r>
            <a:r>
              <a:rPr lang="fr-FR" sz="2800" b="0" i="0" dirty="0" err="1">
                <a:solidFill>
                  <a:srgbClr val="222222"/>
                </a:solidFill>
                <a:effectLst/>
                <a:latin typeface="-apple-system"/>
              </a:rPr>
              <a:t>implement</a:t>
            </a:r>
            <a:r>
              <a:rPr lang="fr-FR" sz="2800" b="0" i="0" dirty="0">
                <a:solidFill>
                  <a:srgbClr val="222222"/>
                </a:solidFill>
                <a:effectLst/>
                <a:latin typeface="-apple-system"/>
              </a:rPr>
              <a:t> intermittent </a:t>
            </a:r>
            <a:r>
              <a:rPr lang="fr-FR" sz="2800" b="0" i="0" dirty="0" err="1">
                <a:solidFill>
                  <a:srgbClr val="222222"/>
                </a:solidFill>
                <a:effectLst/>
                <a:latin typeface="-apple-system"/>
              </a:rPr>
              <a:t>preventive</a:t>
            </a:r>
            <a:r>
              <a:rPr lang="fr-FR" sz="2800" b="0" i="0" dirty="0">
                <a:solidFill>
                  <a:srgbClr val="222222"/>
                </a:solidFill>
                <a:effectLst/>
                <a:latin typeface="-apple-system"/>
              </a:rPr>
              <a:t> </a:t>
            </a:r>
            <a:r>
              <a:rPr lang="fr-FR" sz="2800" b="0" i="0" dirty="0" err="1">
                <a:solidFill>
                  <a:srgbClr val="222222"/>
                </a:solidFill>
                <a:effectLst/>
                <a:latin typeface="-apple-system"/>
              </a:rPr>
              <a:t>treatment</a:t>
            </a:r>
            <a:r>
              <a:rPr lang="fr-FR" sz="2800" b="0" i="0" dirty="0">
                <a:solidFill>
                  <a:srgbClr val="222222"/>
                </a:solidFill>
                <a:effectLst/>
                <a:latin typeface="-apple-system"/>
              </a:rPr>
              <a:t> </a:t>
            </a:r>
            <a:r>
              <a:rPr lang="fr-FR" sz="2800" b="0" i="0" dirty="0" err="1">
                <a:solidFill>
                  <a:srgbClr val="222222"/>
                </a:solidFill>
                <a:effectLst/>
                <a:latin typeface="-apple-system"/>
              </a:rPr>
              <a:t>policies</a:t>
            </a:r>
            <a:r>
              <a:rPr lang="fr-FR" sz="2800" b="0" i="0" dirty="0">
                <a:solidFill>
                  <a:srgbClr val="222222"/>
                </a:solidFill>
                <a:effectLst/>
                <a:latin typeface="-apple-system"/>
              </a:rPr>
              <a:t> and to </a:t>
            </a:r>
            <a:r>
              <a:rPr lang="fr-FR" sz="2800" b="0" i="0" dirty="0" err="1">
                <a:solidFill>
                  <a:srgbClr val="222222"/>
                </a:solidFill>
                <a:effectLst/>
                <a:latin typeface="-apple-system"/>
              </a:rPr>
              <a:t>inform</a:t>
            </a:r>
            <a:r>
              <a:rPr lang="fr-FR" sz="2800" b="0" i="0" dirty="0">
                <a:solidFill>
                  <a:srgbClr val="222222"/>
                </a:solidFill>
                <a:effectLst/>
                <a:latin typeface="-apple-system"/>
              </a:rPr>
              <a:t> the </a:t>
            </a:r>
            <a:r>
              <a:rPr lang="fr-FR" sz="2800" b="0" i="0" dirty="0" err="1">
                <a:solidFill>
                  <a:srgbClr val="222222"/>
                </a:solidFill>
                <a:effectLst/>
                <a:latin typeface="-apple-system"/>
              </a:rPr>
              <a:t>age</a:t>
            </a:r>
            <a:r>
              <a:rPr lang="fr-FR" sz="2800" b="0" i="0" dirty="0">
                <a:solidFill>
                  <a:srgbClr val="222222"/>
                </a:solidFill>
                <a:effectLst/>
                <a:latin typeface="-apple-system"/>
              </a:rPr>
              <a:t> extension of the SMC.</a:t>
            </a:r>
            <a:endParaRPr lang="fr-BF" sz="2800" dirty="0"/>
          </a:p>
        </p:txBody>
      </p:sp>
    </p:spTree>
    <p:extLst>
      <p:ext uri="{BB962C8B-B14F-4D97-AF65-F5344CB8AC3E}">
        <p14:creationId xmlns:p14="http://schemas.microsoft.com/office/powerpoint/2010/main" val="17383844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grpSp>
        <p:nvGrpSpPr>
          <p:cNvPr id="425" name="Google Shape;425;p20"/>
          <p:cNvGrpSpPr/>
          <p:nvPr/>
        </p:nvGrpSpPr>
        <p:grpSpPr>
          <a:xfrm>
            <a:off x="205021" y="998451"/>
            <a:ext cx="2524586" cy="2527209"/>
            <a:chOff x="419337" y="1530426"/>
            <a:chExt cx="2524586" cy="2527209"/>
          </a:xfrm>
        </p:grpSpPr>
        <p:sp>
          <p:nvSpPr>
            <p:cNvPr id="426" name="Google Shape;426;p20"/>
            <p:cNvSpPr txBox="1"/>
            <p:nvPr/>
          </p:nvSpPr>
          <p:spPr>
            <a:xfrm>
              <a:off x="419337" y="3411226"/>
              <a:ext cx="2524586" cy="646409"/>
            </a:xfrm>
            <a:prstGeom prst="rect">
              <a:avLst/>
            </a:prstGeom>
            <a:noFill/>
            <a:ln>
              <a:noFill/>
            </a:ln>
          </p:spPr>
          <p:txBody>
            <a:bodyPr spcFirstLastPara="1" wrap="square" lIns="0" tIns="0" rIns="0" bIns="0" anchor="t" anchorCtr="0">
              <a:noAutofit/>
            </a:bodyPr>
            <a:lstStyle/>
            <a:p>
              <a:pPr marL="152385" marR="0" lvl="0" indent="0" algn="l" rtl="0">
                <a:spcBef>
                  <a:spcPts val="0"/>
                </a:spcBef>
                <a:spcAft>
                  <a:spcPts val="0"/>
                </a:spcAft>
                <a:buNone/>
              </a:pPr>
              <a:r>
                <a:rPr lang="en-US" sz="2000">
                  <a:solidFill>
                    <a:srgbClr val="454E60"/>
                  </a:solidFill>
                  <a:latin typeface="Arial"/>
                  <a:ea typeface="Arial"/>
                  <a:cs typeface="Arial"/>
                  <a:sym typeface="Arial"/>
                </a:rPr>
                <a:t>Dr. Issiaka Soulama</a:t>
              </a:r>
              <a:endParaRPr sz="2000">
                <a:solidFill>
                  <a:srgbClr val="454E60"/>
                </a:solidFill>
                <a:latin typeface="Arial"/>
                <a:ea typeface="Arial"/>
                <a:cs typeface="Arial"/>
                <a:sym typeface="Arial"/>
              </a:endParaRPr>
            </a:p>
            <a:p>
              <a:pPr marL="152385" marR="0" lvl="0" indent="0" algn="ctr" rtl="0">
                <a:spcBef>
                  <a:spcPts val="280"/>
                </a:spcBef>
                <a:spcAft>
                  <a:spcPts val="0"/>
                </a:spcAft>
                <a:buNone/>
              </a:pPr>
              <a:r>
                <a:rPr lang="en-US" sz="1400">
                  <a:solidFill>
                    <a:srgbClr val="454E60"/>
                  </a:solidFill>
                  <a:latin typeface="Arial"/>
                  <a:ea typeface="Arial"/>
                  <a:cs typeface="Arial"/>
                  <a:sym typeface="Arial"/>
                </a:rPr>
                <a:t>Research Lead Investigator </a:t>
              </a:r>
              <a:endParaRPr/>
            </a:p>
          </p:txBody>
        </p:sp>
        <p:pic>
          <p:nvPicPr>
            <p:cNvPr id="427" name="Google Shape;427;p20"/>
            <p:cNvPicPr preferRelativeResize="0"/>
            <p:nvPr/>
          </p:nvPicPr>
          <p:blipFill rotWithShape="1">
            <a:blip r:embed="rId3">
              <a:alphaModFix/>
            </a:blip>
            <a:srcRect/>
            <a:stretch/>
          </p:blipFill>
          <p:spPr>
            <a:xfrm>
              <a:off x="888388" y="1530426"/>
              <a:ext cx="1586484" cy="1615069"/>
            </a:xfrm>
            <a:prstGeom prst="rect">
              <a:avLst/>
            </a:prstGeom>
            <a:noFill/>
            <a:ln>
              <a:noFill/>
            </a:ln>
          </p:spPr>
        </p:pic>
      </p:grpSp>
      <p:grpSp>
        <p:nvGrpSpPr>
          <p:cNvPr id="428" name="Google Shape;428;p20"/>
          <p:cNvGrpSpPr/>
          <p:nvPr/>
        </p:nvGrpSpPr>
        <p:grpSpPr>
          <a:xfrm>
            <a:off x="7315884" y="1079704"/>
            <a:ext cx="2439094" cy="2498189"/>
            <a:chOff x="5311348" y="1459429"/>
            <a:chExt cx="2439094" cy="2498189"/>
          </a:xfrm>
        </p:grpSpPr>
        <p:sp>
          <p:nvSpPr>
            <p:cNvPr id="429" name="Google Shape;429;p20"/>
            <p:cNvSpPr txBox="1"/>
            <p:nvPr/>
          </p:nvSpPr>
          <p:spPr>
            <a:xfrm>
              <a:off x="5311348" y="3311210"/>
              <a:ext cx="2439094" cy="646408"/>
            </a:xfrm>
            <a:prstGeom prst="rect">
              <a:avLst/>
            </a:prstGeom>
            <a:noFill/>
            <a:ln>
              <a:noFill/>
            </a:ln>
          </p:spPr>
          <p:txBody>
            <a:bodyPr spcFirstLastPara="1" wrap="square" lIns="0" tIns="0" rIns="0" bIns="0" anchor="t" anchorCtr="0">
              <a:noAutofit/>
            </a:bodyPr>
            <a:lstStyle/>
            <a:p>
              <a:pPr marL="152385" marR="0" lvl="0" indent="0" algn="ctr" rtl="0">
                <a:spcBef>
                  <a:spcPts val="0"/>
                </a:spcBef>
                <a:spcAft>
                  <a:spcPts val="0"/>
                </a:spcAft>
                <a:buNone/>
              </a:pPr>
              <a:r>
                <a:rPr lang="en-US" sz="2000" dirty="0">
                  <a:solidFill>
                    <a:srgbClr val="454E60"/>
                  </a:solidFill>
                  <a:latin typeface="Arial"/>
                  <a:ea typeface="Arial"/>
                  <a:cs typeface="Arial"/>
                  <a:sym typeface="Arial"/>
                </a:rPr>
                <a:t>Dr </a:t>
              </a:r>
              <a:r>
                <a:rPr lang="en-US" sz="2000" dirty="0" err="1">
                  <a:solidFill>
                    <a:srgbClr val="454E60"/>
                  </a:solidFill>
                  <a:latin typeface="Arial"/>
                  <a:ea typeface="Arial"/>
                  <a:cs typeface="Arial"/>
                  <a:sym typeface="Arial"/>
                </a:rPr>
                <a:t>Salif</a:t>
              </a:r>
              <a:r>
                <a:rPr lang="en-US" sz="2000" dirty="0">
                  <a:solidFill>
                    <a:srgbClr val="454E60"/>
                  </a:solidFill>
                  <a:latin typeface="Arial"/>
                  <a:ea typeface="Arial"/>
                  <a:cs typeface="Arial"/>
                  <a:sym typeface="Arial"/>
                </a:rPr>
                <a:t> </a:t>
              </a:r>
              <a:r>
                <a:rPr lang="en-US" sz="2000" dirty="0" err="1">
                  <a:solidFill>
                    <a:srgbClr val="454E60"/>
                  </a:solidFill>
                  <a:latin typeface="Arial"/>
                  <a:ea typeface="Arial"/>
                  <a:cs typeface="Arial"/>
                  <a:sym typeface="Arial"/>
                </a:rPr>
                <a:t>Sombié</a:t>
              </a:r>
              <a:endParaRPr sz="2000" dirty="0">
                <a:solidFill>
                  <a:srgbClr val="454E60"/>
                </a:solidFill>
                <a:latin typeface="Arial"/>
                <a:ea typeface="Arial"/>
                <a:cs typeface="Arial"/>
                <a:sym typeface="Arial"/>
              </a:endParaRPr>
            </a:p>
            <a:p>
              <a:pPr marL="152385" marR="0" lvl="0" indent="0" algn="ctr" rtl="0">
                <a:spcBef>
                  <a:spcPts val="280"/>
                </a:spcBef>
                <a:spcAft>
                  <a:spcPts val="0"/>
                </a:spcAft>
                <a:buNone/>
              </a:pPr>
              <a:r>
                <a:rPr lang="en-US" sz="1400" dirty="0">
                  <a:solidFill>
                    <a:srgbClr val="454E60"/>
                  </a:solidFill>
                  <a:latin typeface="Arial"/>
                  <a:ea typeface="Arial"/>
                  <a:cs typeface="Arial"/>
                  <a:sym typeface="Arial"/>
                </a:rPr>
                <a:t>Molecular biologist </a:t>
              </a:r>
              <a:endParaRPr dirty="0"/>
            </a:p>
          </p:txBody>
        </p:sp>
        <p:pic>
          <p:nvPicPr>
            <p:cNvPr id="430" name="Google Shape;430;p20"/>
            <p:cNvPicPr preferRelativeResize="0"/>
            <p:nvPr/>
          </p:nvPicPr>
          <p:blipFill rotWithShape="1">
            <a:blip r:embed="rId4">
              <a:alphaModFix/>
            </a:blip>
            <a:srcRect/>
            <a:stretch/>
          </p:blipFill>
          <p:spPr>
            <a:xfrm>
              <a:off x="5688802" y="1459429"/>
              <a:ext cx="1581625" cy="1471331"/>
            </a:xfrm>
            <a:prstGeom prst="rect">
              <a:avLst/>
            </a:prstGeom>
            <a:noFill/>
            <a:ln>
              <a:noFill/>
            </a:ln>
          </p:spPr>
        </p:pic>
      </p:grpSp>
      <p:grpSp>
        <p:nvGrpSpPr>
          <p:cNvPr id="431" name="Google Shape;431;p20"/>
          <p:cNvGrpSpPr/>
          <p:nvPr/>
        </p:nvGrpSpPr>
        <p:grpSpPr>
          <a:xfrm>
            <a:off x="2719152" y="979245"/>
            <a:ext cx="3035152" cy="2628683"/>
            <a:chOff x="9204499" y="1466973"/>
            <a:chExt cx="2940203" cy="2628683"/>
          </a:xfrm>
        </p:grpSpPr>
        <p:pic>
          <p:nvPicPr>
            <p:cNvPr id="432" name="Google Shape;432;p20"/>
            <p:cNvPicPr preferRelativeResize="0"/>
            <p:nvPr/>
          </p:nvPicPr>
          <p:blipFill rotWithShape="1">
            <a:blip r:embed="rId5">
              <a:alphaModFix/>
            </a:blip>
            <a:srcRect/>
            <a:stretch/>
          </p:blipFill>
          <p:spPr>
            <a:xfrm>
              <a:off x="9685739" y="1466973"/>
              <a:ext cx="1703038" cy="1736253"/>
            </a:xfrm>
            <a:prstGeom prst="rect">
              <a:avLst/>
            </a:prstGeom>
            <a:noFill/>
            <a:ln>
              <a:noFill/>
            </a:ln>
          </p:spPr>
        </p:pic>
        <p:sp>
          <p:nvSpPr>
            <p:cNvPr id="433" name="Google Shape;433;p20"/>
            <p:cNvSpPr txBox="1"/>
            <p:nvPr/>
          </p:nvSpPr>
          <p:spPr>
            <a:xfrm>
              <a:off x="9204499" y="3411226"/>
              <a:ext cx="2940203" cy="684430"/>
            </a:xfrm>
            <a:prstGeom prst="rect">
              <a:avLst/>
            </a:prstGeom>
            <a:noFill/>
            <a:ln>
              <a:noFill/>
            </a:ln>
          </p:spPr>
          <p:txBody>
            <a:bodyPr spcFirstLastPara="1" wrap="square" lIns="0" tIns="0" rIns="0" bIns="0" anchor="t" anchorCtr="0">
              <a:noAutofit/>
            </a:bodyPr>
            <a:lstStyle/>
            <a:p>
              <a:pPr marL="152385" marR="0" lvl="0" indent="0" algn="l" rtl="0">
                <a:spcBef>
                  <a:spcPts val="0"/>
                </a:spcBef>
                <a:spcAft>
                  <a:spcPts val="0"/>
                </a:spcAft>
                <a:buNone/>
              </a:pPr>
              <a:r>
                <a:rPr lang="en-US" sz="2000" dirty="0">
                  <a:solidFill>
                    <a:srgbClr val="454E60"/>
                  </a:solidFill>
                  <a:latin typeface="Arial"/>
                  <a:ea typeface="Arial"/>
                  <a:cs typeface="Arial"/>
                  <a:sym typeface="Arial"/>
                </a:rPr>
                <a:t>Dr. </a:t>
              </a:r>
              <a:r>
                <a:rPr lang="en-US" sz="2000" dirty="0" err="1">
                  <a:solidFill>
                    <a:srgbClr val="454E60"/>
                  </a:solidFill>
                  <a:latin typeface="Arial"/>
                  <a:ea typeface="Arial"/>
                  <a:cs typeface="Arial"/>
                  <a:sym typeface="Arial"/>
                </a:rPr>
                <a:t>Oumar</a:t>
              </a:r>
              <a:r>
                <a:rPr lang="en-US" sz="2000" dirty="0">
                  <a:solidFill>
                    <a:srgbClr val="454E60"/>
                  </a:solidFill>
                  <a:latin typeface="Arial"/>
                  <a:ea typeface="Arial"/>
                  <a:cs typeface="Arial"/>
                  <a:sym typeface="Arial"/>
                </a:rPr>
                <a:t> </a:t>
              </a:r>
              <a:r>
                <a:rPr lang="en-US" sz="2000" dirty="0" err="1">
                  <a:solidFill>
                    <a:srgbClr val="454E60"/>
                  </a:solidFill>
                  <a:latin typeface="Arial"/>
                  <a:ea typeface="Arial"/>
                  <a:cs typeface="Arial"/>
                  <a:sym typeface="Arial"/>
                </a:rPr>
                <a:t>Ouédraogo</a:t>
              </a:r>
              <a:endParaRPr sz="2000" dirty="0">
                <a:solidFill>
                  <a:srgbClr val="454E60"/>
                </a:solidFill>
                <a:latin typeface="Arial"/>
                <a:ea typeface="Arial"/>
                <a:cs typeface="Arial"/>
                <a:sym typeface="Arial"/>
              </a:endParaRPr>
            </a:p>
            <a:p>
              <a:pPr marL="152385" marR="0" lvl="0" indent="0" algn="ctr" rtl="0">
                <a:spcBef>
                  <a:spcPts val="280"/>
                </a:spcBef>
                <a:spcAft>
                  <a:spcPts val="0"/>
                </a:spcAft>
                <a:buNone/>
              </a:pPr>
              <a:r>
                <a:rPr lang="en-US" sz="1400" dirty="0">
                  <a:solidFill>
                    <a:srgbClr val="454E60"/>
                  </a:solidFill>
                  <a:latin typeface="Arial"/>
                  <a:ea typeface="Arial"/>
                  <a:cs typeface="Arial"/>
                  <a:sym typeface="Arial"/>
                </a:rPr>
                <a:t>Immuno-parasitologist </a:t>
              </a:r>
              <a:endParaRPr dirty="0"/>
            </a:p>
          </p:txBody>
        </p:sp>
      </p:grpSp>
      <p:grpSp>
        <p:nvGrpSpPr>
          <p:cNvPr id="434" name="Google Shape;434;p20"/>
          <p:cNvGrpSpPr/>
          <p:nvPr/>
        </p:nvGrpSpPr>
        <p:grpSpPr>
          <a:xfrm>
            <a:off x="9500587" y="1080758"/>
            <a:ext cx="2524586" cy="2484309"/>
            <a:chOff x="2650395" y="4417318"/>
            <a:chExt cx="2524586" cy="1911006"/>
          </a:xfrm>
        </p:grpSpPr>
        <p:pic>
          <p:nvPicPr>
            <p:cNvPr id="435" name="Google Shape;435;p20"/>
            <p:cNvPicPr preferRelativeResize="0"/>
            <p:nvPr/>
          </p:nvPicPr>
          <p:blipFill rotWithShape="1">
            <a:blip r:embed="rId6">
              <a:alphaModFix/>
            </a:blip>
            <a:srcRect/>
            <a:stretch/>
          </p:blipFill>
          <p:spPr>
            <a:xfrm>
              <a:off x="3177560" y="4417318"/>
              <a:ext cx="1581625" cy="1242442"/>
            </a:xfrm>
            <a:prstGeom prst="rect">
              <a:avLst/>
            </a:prstGeom>
            <a:noFill/>
            <a:ln>
              <a:noFill/>
            </a:ln>
          </p:spPr>
        </p:pic>
        <p:sp>
          <p:nvSpPr>
            <p:cNvPr id="436" name="Google Shape;436;p20"/>
            <p:cNvSpPr txBox="1"/>
            <p:nvPr/>
          </p:nvSpPr>
          <p:spPr>
            <a:xfrm>
              <a:off x="2650395" y="5845569"/>
              <a:ext cx="2524586" cy="482755"/>
            </a:xfrm>
            <a:prstGeom prst="rect">
              <a:avLst/>
            </a:prstGeom>
            <a:noFill/>
            <a:ln>
              <a:noFill/>
            </a:ln>
          </p:spPr>
          <p:txBody>
            <a:bodyPr spcFirstLastPara="1" wrap="square" lIns="0" tIns="0" rIns="0" bIns="0" anchor="t" anchorCtr="0">
              <a:noAutofit/>
            </a:bodyPr>
            <a:lstStyle/>
            <a:p>
              <a:pPr marL="152385" marR="0" lvl="0" indent="0" algn="ctr" rtl="0">
                <a:spcBef>
                  <a:spcPts val="0"/>
                </a:spcBef>
                <a:spcAft>
                  <a:spcPts val="0"/>
                </a:spcAft>
                <a:buNone/>
              </a:pPr>
              <a:r>
                <a:rPr lang="en-US" sz="2000" dirty="0">
                  <a:solidFill>
                    <a:srgbClr val="454E60"/>
                  </a:solidFill>
                  <a:latin typeface="Arial"/>
                  <a:ea typeface="Arial"/>
                  <a:cs typeface="Arial"/>
                  <a:sym typeface="Arial"/>
                </a:rPr>
                <a:t>Dr. </a:t>
              </a:r>
              <a:r>
                <a:rPr lang="en-US" sz="2000" dirty="0" err="1">
                  <a:solidFill>
                    <a:srgbClr val="454E60"/>
                  </a:solidFill>
                  <a:latin typeface="Arial"/>
                  <a:ea typeface="Arial"/>
                  <a:cs typeface="Arial"/>
                  <a:sym typeface="Arial"/>
                </a:rPr>
                <a:t>Séni</a:t>
              </a:r>
              <a:r>
                <a:rPr lang="en-US" sz="2000" dirty="0">
                  <a:solidFill>
                    <a:srgbClr val="454E60"/>
                  </a:solidFill>
                  <a:latin typeface="Arial"/>
                  <a:ea typeface="Arial"/>
                  <a:cs typeface="Arial"/>
                  <a:sym typeface="Arial"/>
                </a:rPr>
                <a:t> </a:t>
              </a:r>
              <a:r>
                <a:rPr lang="en-US" sz="2000" dirty="0" err="1">
                  <a:solidFill>
                    <a:srgbClr val="454E60"/>
                  </a:solidFill>
                  <a:latin typeface="Arial"/>
                  <a:ea typeface="Arial"/>
                  <a:cs typeface="Arial"/>
                  <a:sym typeface="Arial"/>
                </a:rPr>
                <a:t>Nikiema</a:t>
              </a:r>
              <a:endParaRPr sz="2000" dirty="0">
                <a:solidFill>
                  <a:srgbClr val="454E60"/>
                </a:solidFill>
                <a:latin typeface="Arial"/>
                <a:ea typeface="Arial"/>
                <a:cs typeface="Arial"/>
                <a:sym typeface="Arial"/>
              </a:endParaRPr>
            </a:p>
            <a:p>
              <a:pPr marL="152385" marR="0" lvl="0" indent="0" algn="ctr" rtl="0">
                <a:spcBef>
                  <a:spcPts val="280"/>
                </a:spcBef>
                <a:spcAft>
                  <a:spcPts val="0"/>
                </a:spcAft>
                <a:buNone/>
              </a:pPr>
              <a:r>
                <a:rPr lang="en-US" sz="1400" dirty="0">
                  <a:solidFill>
                    <a:srgbClr val="454E60"/>
                  </a:solidFill>
                  <a:latin typeface="Arial"/>
                  <a:ea typeface="Arial"/>
                  <a:cs typeface="Arial"/>
                  <a:sym typeface="Arial"/>
                </a:rPr>
                <a:t>Molecular biologist</a:t>
              </a:r>
              <a:endParaRPr sz="2000" dirty="0">
                <a:solidFill>
                  <a:srgbClr val="454E60"/>
                </a:solidFill>
                <a:latin typeface="Arial"/>
                <a:ea typeface="Arial"/>
                <a:cs typeface="Arial"/>
                <a:sym typeface="Arial"/>
              </a:endParaRPr>
            </a:p>
          </p:txBody>
        </p:sp>
      </p:grpSp>
      <p:sp>
        <p:nvSpPr>
          <p:cNvPr id="437" name="Google Shape;437;p20"/>
          <p:cNvSpPr txBox="1"/>
          <p:nvPr/>
        </p:nvSpPr>
        <p:spPr>
          <a:xfrm>
            <a:off x="4416800" y="6343025"/>
            <a:ext cx="3000000" cy="400200"/>
          </a:xfrm>
          <a:prstGeom prst="rect">
            <a:avLst/>
          </a:prstGeom>
          <a:noFill/>
          <a:ln>
            <a:noFill/>
          </a:ln>
        </p:spPr>
        <p:txBody>
          <a:bodyPr spcFirstLastPara="1" wrap="square" lIns="91425" tIns="91425" rIns="91425" bIns="91425" anchor="t" anchorCtr="0">
            <a:spAutoFit/>
          </a:bodyPr>
          <a:lstStyle/>
          <a:p>
            <a:pPr marL="152384" lvl="0" indent="0" algn="ctr" rtl="0">
              <a:spcBef>
                <a:spcPts val="280"/>
              </a:spcBef>
              <a:spcAft>
                <a:spcPts val="0"/>
              </a:spcAft>
              <a:buNone/>
            </a:pPr>
            <a:r>
              <a:rPr lang="en-US" dirty="0">
                <a:solidFill>
                  <a:srgbClr val="454E60"/>
                </a:solidFill>
              </a:rPr>
              <a:t>PhD Students</a:t>
            </a:r>
            <a:endParaRPr dirty="0"/>
          </a:p>
        </p:txBody>
      </p:sp>
      <p:sp>
        <p:nvSpPr>
          <p:cNvPr id="7" name="ZoneTexte 6">
            <a:extLst>
              <a:ext uri="{FF2B5EF4-FFF2-40B4-BE49-F238E27FC236}">
                <a16:creationId xmlns:a16="http://schemas.microsoft.com/office/drawing/2014/main" id="{30C4A325-8AEF-29C5-E379-6BEAC5AE0237}"/>
              </a:ext>
            </a:extLst>
          </p:cNvPr>
          <p:cNvSpPr txBox="1"/>
          <p:nvPr/>
        </p:nvSpPr>
        <p:spPr>
          <a:xfrm>
            <a:off x="1" y="11565"/>
            <a:ext cx="12191999" cy="461665"/>
          </a:xfrm>
          <a:prstGeom prst="rect">
            <a:avLst/>
          </a:prstGeom>
          <a:solidFill>
            <a:schemeClr val="accent2"/>
          </a:solidFill>
        </p:spPr>
        <p:txBody>
          <a:bodyPr wrap="square" rtlCol="0">
            <a:spAutoFit/>
          </a:bodyPr>
          <a:lstStyle/>
          <a:p>
            <a:pPr algn="ctr"/>
            <a:r>
              <a:rPr lang="fr-FR" sz="2400" b="1" dirty="0">
                <a:solidFill>
                  <a:schemeClr val="bg1"/>
                </a:solidFill>
              </a:rPr>
              <a:t>THANK YOU TO THE ENTIRE MALARIA MOLECULAR SURVEILLANCE TEAM</a:t>
            </a:r>
            <a:endParaRPr lang="fr-FR" sz="2400" dirty="0">
              <a:solidFill>
                <a:schemeClr val="bg1"/>
              </a:solidFill>
            </a:endParaRPr>
          </a:p>
        </p:txBody>
      </p:sp>
      <p:grpSp>
        <p:nvGrpSpPr>
          <p:cNvPr id="22" name="Groupe 21">
            <a:extLst>
              <a:ext uri="{FF2B5EF4-FFF2-40B4-BE49-F238E27FC236}">
                <a16:creationId xmlns:a16="http://schemas.microsoft.com/office/drawing/2014/main" id="{8894D180-3828-BC4D-8B0D-A945FE95E4E9}"/>
              </a:ext>
            </a:extLst>
          </p:cNvPr>
          <p:cNvGrpSpPr/>
          <p:nvPr/>
        </p:nvGrpSpPr>
        <p:grpSpPr>
          <a:xfrm>
            <a:off x="572180" y="3951866"/>
            <a:ext cx="11143569" cy="2212535"/>
            <a:chOff x="572181" y="3951866"/>
            <a:chExt cx="10733302" cy="2212535"/>
          </a:xfrm>
        </p:grpSpPr>
        <p:pic>
          <p:nvPicPr>
            <p:cNvPr id="3" name="Image 2">
              <a:extLst>
                <a:ext uri="{FF2B5EF4-FFF2-40B4-BE49-F238E27FC236}">
                  <a16:creationId xmlns:a16="http://schemas.microsoft.com/office/drawing/2014/main" id="{A818B980-C665-FA2E-64F6-1C8E5EE4A696}"/>
                </a:ext>
              </a:extLst>
            </p:cNvPr>
            <p:cNvPicPr>
              <a:picLocks noChangeAspect="1"/>
            </p:cNvPicPr>
            <p:nvPr/>
          </p:nvPicPr>
          <p:blipFill>
            <a:blip r:embed="rId7"/>
            <a:stretch>
              <a:fillRect/>
            </a:stretch>
          </p:blipFill>
          <p:spPr>
            <a:xfrm>
              <a:off x="9619281" y="4093223"/>
              <a:ext cx="1686202" cy="1641158"/>
            </a:xfrm>
            <a:prstGeom prst="ellipse">
              <a:avLst/>
            </a:prstGeom>
          </p:spPr>
        </p:pic>
        <p:pic>
          <p:nvPicPr>
            <p:cNvPr id="8" name="Image 7">
              <a:extLst>
                <a:ext uri="{FF2B5EF4-FFF2-40B4-BE49-F238E27FC236}">
                  <a16:creationId xmlns:a16="http://schemas.microsoft.com/office/drawing/2014/main" id="{0B19CAE7-72E4-AE51-C880-090F06021A65}"/>
                </a:ext>
              </a:extLst>
            </p:cNvPr>
            <p:cNvPicPr>
              <a:picLocks noChangeAspect="1"/>
            </p:cNvPicPr>
            <p:nvPr/>
          </p:nvPicPr>
          <p:blipFill>
            <a:blip r:embed="rId8"/>
            <a:stretch>
              <a:fillRect/>
            </a:stretch>
          </p:blipFill>
          <p:spPr>
            <a:xfrm>
              <a:off x="572181" y="3966200"/>
              <a:ext cx="1550084" cy="1550084"/>
            </a:xfrm>
            <a:prstGeom prst="ellipse">
              <a:avLst/>
            </a:prstGeom>
          </p:spPr>
        </p:pic>
        <p:sp>
          <p:nvSpPr>
            <p:cNvPr id="4" name="ZoneTexte 3">
              <a:extLst>
                <a:ext uri="{FF2B5EF4-FFF2-40B4-BE49-F238E27FC236}">
                  <a16:creationId xmlns:a16="http://schemas.microsoft.com/office/drawing/2014/main" id="{6CDDFB42-7C40-AD9B-6EE3-94866BD9F1E6}"/>
                </a:ext>
              </a:extLst>
            </p:cNvPr>
            <p:cNvSpPr txBox="1"/>
            <p:nvPr/>
          </p:nvSpPr>
          <p:spPr>
            <a:xfrm>
              <a:off x="9938030" y="5795069"/>
              <a:ext cx="1218154" cy="369332"/>
            </a:xfrm>
            <a:prstGeom prst="rect">
              <a:avLst/>
            </a:prstGeom>
            <a:noFill/>
          </p:spPr>
          <p:txBody>
            <a:bodyPr wrap="none" rtlCol="0">
              <a:spAutoFit/>
            </a:bodyPr>
            <a:lstStyle/>
            <a:p>
              <a:r>
                <a:rPr lang="fr-BF" dirty="0"/>
                <a:t>Sao Diarra</a:t>
              </a:r>
            </a:p>
          </p:txBody>
        </p:sp>
        <p:pic>
          <p:nvPicPr>
            <p:cNvPr id="9" name="Image 8">
              <a:extLst>
                <a:ext uri="{FF2B5EF4-FFF2-40B4-BE49-F238E27FC236}">
                  <a16:creationId xmlns:a16="http://schemas.microsoft.com/office/drawing/2014/main" id="{4B2AF732-F8CA-0C75-CBE6-29BA0AFB7006}"/>
                </a:ext>
              </a:extLst>
            </p:cNvPr>
            <p:cNvPicPr>
              <a:picLocks noChangeAspect="1"/>
            </p:cNvPicPr>
            <p:nvPr/>
          </p:nvPicPr>
          <p:blipFill>
            <a:blip r:embed="rId9"/>
            <a:stretch>
              <a:fillRect/>
            </a:stretch>
          </p:blipFill>
          <p:spPr>
            <a:xfrm>
              <a:off x="4258651" y="3951866"/>
              <a:ext cx="1667106" cy="1667106"/>
            </a:xfrm>
            <a:prstGeom prst="ellipse">
              <a:avLst/>
            </a:prstGeom>
          </p:spPr>
        </p:pic>
        <p:pic>
          <p:nvPicPr>
            <p:cNvPr id="10" name="Picture 2">
              <a:extLst>
                <a:ext uri="{FF2B5EF4-FFF2-40B4-BE49-F238E27FC236}">
                  <a16:creationId xmlns:a16="http://schemas.microsoft.com/office/drawing/2014/main" id="{BEF72129-77A2-6EE2-84A6-FAD1039526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38822" y="4043497"/>
              <a:ext cx="1571328" cy="1661204"/>
            </a:xfrm>
            <a:prstGeom prst="ellipse">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724996D2-A8E2-08A8-1380-91ABFC29220E}"/>
                </a:ext>
              </a:extLst>
            </p:cNvPr>
            <p:cNvPicPr>
              <a:picLocks noChangeAspect="1"/>
            </p:cNvPicPr>
            <p:nvPr/>
          </p:nvPicPr>
          <p:blipFill>
            <a:blip r:embed="rId11"/>
            <a:stretch>
              <a:fillRect/>
            </a:stretch>
          </p:blipFill>
          <p:spPr>
            <a:xfrm>
              <a:off x="7925902" y="4172663"/>
              <a:ext cx="1455186" cy="1455186"/>
            </a:xfrm>
            <a:prstGeom prst="ellipse">
              <a:avLst/>
            </a:prstGeom>
          </p:spPr>
        </p:pic>
        <p:pic>
          <p:nvPicPr>
            <p:cNvPr id="12" name="Image 11">
              <a:extLst>
                <a:ext uri="{FF2B5EF4-FFF2-40B4-BE49-F238E27FC236}">
                  <a16:creationId xmlns:a16="http://schemas.microsoft.com/office/drawing/2014/main" id="{129C1A8C-70E9-CFAA-07A5-C84719EA1E00}"/>
                </a:ext>
              </a:extLst>
            </p:cNvPr>
            <p:cNvPicPr>
              <a:picLocks noChangeAspect="1"/>
            </p:cNvPicPr>
            <p:nvPr/>
          </p:nvPicPr>
          <p:blipFill>
            <a:blip r:embed="rId12"/>
            <a:stretch>
              <a:fillRect/>
            </a:stretch>
          </p:blipFill>
          <p:spPr>
            <a:xfrm>
              <a:off x="2703917" y="4006133"/>
              <a:ext cx="1417083" cy="1493114"/>
            </a:xfrm>
            <a:prstGeom prst="ellipse">
              <a:avLst/>
            </a:prstGeom>
          </p:spPr>
        </p:pic>
        <p:sp>
          <p:nvSpPr>
            <p:cNvPr id="14" name="ZoneTexte 13">
              <a:extLst>
                <a:ext uri="{FF2B5EF4-FFF2-40B4-BE49-F238E27FC236}">
                  <a16:creationId xmlns:a16="http://schemas.microsoft.com/office/drawing/2014/main" id="{D73B0035-23BD-46D8-E907-9F2654ADC16B}"/>
                </a:ext>
              </a:extLst>
            </p:cNvPr>
            <p:cNvSpPr txBox="1"/>
            <p:nvPr/>
          </p:nvSpPr>
          <p:spPr>
            <a:xfrm>
              <a:off x="4509208" y="5699447"/>
              <a:ext cx="1571328" cy="369332"/>
            </a:xfrm>
            <a:prstGeom prst="rect">
              <a:avLst/>
            </a:prstGeom>
            <a:noFill/>
          </p:spPr>
          <p:txBody>
            <a:bodyPr wrap="none" rtlCol="0">
              <a:spAutoFit/>
            </a:bodyPr>
            <a:lstStyle/>
            <a:p>
              <a:r>
                <a:rPr lang="fr-BF" dirty="0"/>
                <a:t>Djamila Zouré</a:t>
              </a:r>
            </a:p>
          </p:txBody>
        </p:sp>
        <p:sp>
          <p:nvSpPr>
            <p:cNvPr id="15" name="ZoneTexte 14">
              <a:extLst>
                <a:ext uri="{FF2B5EF4-FFF2-40B4-BE49-F238E27FC236}">
                  <a16:creationId xmlns:a16="http://schemas.microsoft.com/office/drawing/2014/main" id="{7B5E376F-0FB0-7A21-C6F7-B534B30ADB3D}"/>
                </a:ext>
              </a:extLst>
            </p:cNvPr>
            <p:cNvSpPr txBox="1"/>
            <p:nvPr/>
          </p:nvSpPr>
          <p:spPr>
            <a:xfrm>
              <a:off x="6239463" y="5717749"/>
              <a:ext cx="1179875" cy="369332"/>
            </a:xfrm>
            <a:prstGeom prst="rect">
              <a:avLst/>
            </a:prstGeom>
            <a:noFill/>
          </p:spPr>
          <p:txBody>
            <a:bodyPr wrap="none" rtlCol="0">
              <a:spAutoFit/>
            </a:bodyPr>
            <a:lstStyle/>
            <a:p>
              <a:r>
                <a:rPr lang="fr-BF" dirty="0"/>
                <a:t>Raissa Illy</a:t>
              </a:r>
            </a:p>
          </p:txBody>
        </p:sp>
        <p:sp>
          <p:nvSpPr>
            <p:cNvPr id="16" name="ZoneTexte 15">
              <a:extLst>
                <a:ext uri="{FF2B5EF4-FFF2-40B4-BE49-F238E27FC236}">
                  <a16:creationId xmlns:a16="http://schemas.microsoft.com/office/drawing/2014/main" id="{60D7BC17-5710-B17B-3734-53F0518857D1}"/>
                </a:ext>
              </a:extLst>
            </p:cNvPr>
            <p:cNvSpPr txBox="1"/>
            <p:nvPr/>
          </p:nvSpPr>
          <p:spPr>
            <a:xfrm>
              <a:off x="2690960" y="5707247"/>
              <a:ext cx="1520866" cy="369332"/>
            </a:xfrm>
            <a:prstGeom prst="rect">
              <a:avLst/>
            </a:prstGeom>
            <a:noFill/>
          </p:spPr>
          <p:txBody>
            <a:bodyPr wrap="none" rtlCol="0">
              <a:spAutoFit/>
            </a:bodyPr>
            <a:lstStyle/>
            <a:p>
              <a:r>
                <a:rPr lang="fr-BF" dirty="0"/>
                <a:t>Julien Yanogo</a:t>
              </a:r>
            </a:p>
          </p:txBody>
        </p:sp>
        <p:sp>
          <p:nvSpPr>
            <p:cNvPr id="17" name="ZoneTexte 16">
              <a:extLst>
                <a:ext uri="{FF2B5EF4-FFF2-40B4-BE49-F238E27FC236}">
                  <a16:creationId xmlns:a16="http://schemas.microsoft.com/office/drawing/2014/main" id="{08F75678-F820-9416-E74C-1972F109CEF5}"/>
                </a:ext>
              </a:extLst>
            </p:cNvPr>
            <p:cNvSpPr txBox="1"/>
            <p:nvPr/>
          </p:nvSpPr>
          <p:spPr>
            <a:xfrm>
              <a:off x="7608048" y="5757468"/>
              <a:ext cx="1900392" cy="369332"/>
            </a:xfrm>
            <a:prstGeom prst="rect">
              <a:avLst/>
            </a:prstGeom>
            <a:noFill/>
          </p:spPr>
          <p:txBody>
            <a:bodyPr wrap="none" rtlCol="0">
              <a:spAutoFit/>
            </a:bodyPr>
            <a:lstStyle/>
            <a:p>
              <a:r>
                <a:rPr lang="fr-BF" dirty="0"/>
                <a:t>Salam Sawadogo</a:t>
              </a:r>
            </a:p>
          </p:txBody>
        </p:sp>
        <p:sp>
          <p:nvSpPr>
            <p:cNvPr id="18" name="ZoneTexte 17">
              <a:extLst>
                <a:ext uri="{FF2B5EF4-FFF2-40B4-BE49-F238E27FC236}">
                  <a16:creationId xmlns:a16="http://schemas.microsoft.com/office/drawing/2014/main" id="{E0823A72-6C46-F263-C6D9-23ED7D419067}"/>
                </a:ext>
              </a:extLst>
            </p:cNvPr>
            <p:cNvSpPr txBox="1"/>
            <p:nvPr/>
          </p:nvSpPr>
          <p:spPr>
            <a:xfrm>
              <a:off x="584214" y="5674883"/>
              <a:ext cx="1483035" cy="369332"/>
            </a:xfrm>
            <a:prstGeom prst="rect">
              <a:avLst/>
            </a:prstGeom>
            <a:noFill/>
          </p:spPr>
          <p:txBody>
            <a:bodyPr wrap="none" rtlCol="0">
              <a:spAutoFit/>
            </a:bodyPr>
            <a:lstStyle/>
            <a:p>
              <a:r>
                <a:rPr lang="fr-BF" dirty="0"/>
                <a:t>Nadège Tibiri</a:t>
              </a:r>
            </a:p>
          </p:txBody>
        </p:sp>
      </p:grpSp>
      <p:sp>
        <p:nvSpPr>
          <p:cNvPr id="20" name="Google Shape;429;p20">
            <a:extLst>
              <a:ext uri="{FF2B5EF4-FFF2-40B4-BE49-F238E27FC236}">
                <a16:creationId xmlns:a16="http://schemas.microsoft.com/office/drawing/2014/main" id="{89D46E4A-A0CE-BBC4-B436-D2BE85613D2C}"/>
              </a:ext>
            </a:extLst>
          </p:cNvPr>
          <p:cNvSpPr txBox="1"/>
          <p:nvPr/>
        </p:nvSpPr>
        <p:spPr>
          <a:xfrm>
            <a:off x="5188400" y="2909049"/>
            <a:ext cx="2439094" cy="646408"/>
          </a:xfrm>
          <a:prstGeom prst="rect">
            <a:avLst/>
          </a:prstGeom>
          <a:noFill/>
          <a:ln>
            <a:noFill/>
          </a:ln>
        </p:spPr>
        <p:txBody>
          <a:bodyPr spcFirstLastPara="1" wrap="square" lIns="0" tIns="0" rIns="0" bIns="0" anchor="t" anchorCtr="0">
            <a:noAutofit/>
          </a:bodyPr>
          <a:lstStyle/>
          <a:p>
            <a:pPr marL="152385" marR="0" lvl="0" indent="0" algn="ctr" rtl="0">
              <a:spcBef>
                <a:spcPts val="0"/>
              </a:spcBef>
              <a:spcAft>
                <a:spcPts val="0"/>
              </a:spcAft>
              <a:buNone/>
            </a:pPr>
            <a:r>
              <a:rPr lang="en-US" sz="2000" dirty="0" err="1">
                <a:solidFill>
                  <a:srgbClr val="454E60"/>
                </a:solidFill>
                <a:latin typeface="Arial"/>
                <a:ea typeface="Arial"/>
                <a:cs typeface="Arial"/>
                <a:sym typeface="Arial"/>
              </a:rPr>
              <a:t>Nadège</a:t>
            </a:r>
            <a:r>
              <a:rPr lang="en-US" sz="2000" dirty="0">
                <a:solidFill>
                  <a:srgbClr val="454E60"/>
                </a:solidFill>
                <a:latin typeface="Arial"/>
                <a:ea typeface="Arial"/>
                <a:cs typeface="Arial"/>
                <a:sym typeface="Arial"/>
              </a:rPr>
              <a:t> </a:t>
            </a:r>
            <a:r>
              <a:rPr lang="en-US" sz="2000" dirty="0" err="1">
                <a:solidFill>
                  <a:srgbClr val="454E60"/>
                </a:solidFill>
                <a:latin typeface="Arial"/>
                <a:ea typeface="Arial"/>
                <a:cs typeface="Arial"/>
                <a:sym typeface="Arial"/>
              </a:rPr>
              <a:t>Milogo</a:t>
            </a:r>
            <a:endParaRPr sz="2000" dirty="0">
              <a:solidFill>
                <a:srgbClr val="454E60"/>
              </a:solidFill>
              <a:latin typeface="Arial"/>
              <a:ea typeface="Arial"/>
              <a:cs typeface="Arial"/>
              <a:sym typeface="Arial"/>
            </a:endParaRPr>
          </a:p>
          <a:p>
            <a:pPr marL="152385" marR="0" lvl="0" indent="0" algn="ctr" rtl="0">
              <a:spcBef>
                <a:spcPts val="280"/>
              </a:spcBef>
              <a:spcAft>
                <a:spcPts val="0"/>
              </a:spcAft>
              <a:buNone/>
            </a:pPr>
            <a:r>
              <a:rPr lang="en-US" sz="1400" dirty="0">
                <a:solidFill>
                  <a:srgbClr val="454E60"/>
                </a:solidFill>
                <a:latin typeface="Arial"/>
                <a:ea typeface="Arial"/>
                <a:cs typeface="Arial"/>
                <a:sym typeface="Arial"/>
              </a:rPr>
              <a:t>biologist </a:t>
            </a:r>
            <a:endParaRPr dirty="0"/>
          </a:p>
        </p:txBody>
      </p:sp>
      <p:pic>
        <p:nvPicPr>
          <p:cNvPr id="1028" name="Picture 4">
            <a:extLst>
              <a:ext uri="{FF2B5EF4-FFF2-40B4-BE49-F238E27FC236}">
                <a16:creationId xmlns:a16="http://schemas.microsoft.com/office/drawing/2014/main" id="{2E6C4E7A-F902-463A-B49A-70EAF7598CF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82452" y="1063089"/>
            <a:ext cx="1615175" cy="1615175"/>
          </a:xfrm>
          <a:prstGeom prst="ellipse">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9AC01E-154D-7BA4-26A4-0DD345278B6F}"/>
              </a:ext>
            </a:extLst>
          </p:cNvPr>
          <p:cNvPicPr>
            <a:picLocks noChangeAspect="1"/>
          </p:cNvPicPr>
          <p:nvPr/>
        </p:nvPicPr>
        <p:blipFill>
          <a:blip r:embed="rId2"/>
          <a:stretch>
            <a:fillRect/>
          </a:stretch>
        </p:blipFill>
        <p:spPr>
          <a:xfrm>
            <a:off x="-6671" y="-14377"/>
            <a:ext cx="12248473" cy="6901131"/>
          </a:xfrm>
          <a:prstGeom prst="rect">
            <a:avLst/>
          </a:prstGeom>
        </p:spPr>
      </p:pic>
    </p:spTree>
    <p:extLst>
      <p:ext uri="{BB962C8B-B14F-4D97-AF65-F5344CB8AC3E}">
        <p14:creationId xmlns:p14="http://schemas.microsoft.com/office/powerpoint/2010/main" val="21532045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45FCA5-03A9-71F3-3140-B7BF6D5740E5}"/>
              </a:ext>
            </a:extLst>
          </p:cNvPr>
          <p:cNvSpPr>
            <a:spLocks noGrp="1"/>
          </p:cNvSpPr>
          <p:nvPr>
            <p:ph type="title"/>
          </p:nvPr>
        </p:nvSpPr>
        <p:spPr>
          <a:xfrm>
            <a:off x="188686" y="540673"/>
            <a:ext cx="10515600" cy="893422"/>
          </a:xfrm>
        </p:spPr>
        <p:txBody>
          <a:bodyPr/>
          <a:lstStyle/>
          <a:p>
            <a:r>
              <a:rPr lang="fr-BF" dirty="0"/>
              <a:t>Aknowledgments</a:t>
            </a:r>
          </a:p>
        </p:txBody>
      </p:sp>
      <p:pic>
        <p:nvPicPr>
          <p:cNvPr id="37889" name="Image 2" descr="Home Page | Rotary Club of Secaucus">
            <a:extLst>
              <a:ext uri="{FF2B5EF4-FFF2-40B4-BE49-F238E27FC236}">
                <a16:creationId xmlns:a16="http://schemas.microsoft.com/office/drawing/2014/main" id="{91BD5A0D-9ADE-AEBE-D094-C7CC6072524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222750" y="2165476"/>
            <a:ext cx="3746500" cy="123190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935A3465-CCB9-EB03-CA70-10C8979AFD97}"/>
              </a:ext>
            </a:extLst>
          </p:cNvPr>
          <p:cNvPicPr>
            <a:picLocks noChangeAspect="1"/>
          </p:cNvPicPr>
          <p:nvPr/>
        </p:nvPicPr>
        <p:blipFill rotWithShape="1">
          <a:blip r:embed="rId4">
            <a:extLst>
              <a:ext uri="{28A0092B-C50C-407E-A947-70E740481C1C}">
                <a14:useLocalDpi xmlns:a14="http://schemas.microsoft.com/office/drawing/2010/main" val="0"/>
              </a:ext>
            </a:extLst>
          </a:blip>
          <a:srcRect l="16907" t="3459" r="12121" b="11184"/>
          <a:stretch/>
        </p:blipFill>
        <p:spPr>
          <a:xfrm>
            <a:off x="9187826" y="101659"/>
            <a:ext cx="2093404" cy="2063817"/>
          </a:xfrm>
          <a:prstGeom prst="rect">
            <a:avLst/>
          </a:prstGeom>
        </p:spPr>
      </p:pic>
      <p:pic>
        <p:nvPicPr>
          <p:cNvPr id="37892" name="Picture 4" descr="Secrétariat Permanent pour l'élimination du Paludisme - SP/Palu  (@PNLPBurkina) • Facebook">
            <a:extLst>
              <a:ext uri="{FF2B5EF4-FFF2-40B4-BE49-F238E27FC236}">
                <a16:creationId xmlns:a16="http://schemas.microsoft.com/office/drawing/2014/main" id="{9725D264-C037-E6ED-55EF-3327418E57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2915" y="3145795"/>
            <a:ext cx="2436586" cy="24365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AAC6F161-5731-C706-7B06-7E0490435F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698422"/>
            <a:ext cx="2338616" cy="1717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6203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0DBF2B-1C6C-498C-BD9E-F28670D716CF}"/>
              </a:ext>
            </a:extLst>
          </p:cNvPr>
          <p:cNvSpPr>
            <a:spLocks noGrp="1"/>
          </p:cNvSpPr>
          <p:nvPr>
            <p:ph type="title"/>
          </p:nvPr>
        </p:nvSpPr>
        <p:spPr>
          <a:xfrm>
            <a:off x="0" y="2498725"/>
            <a:ext cx="12192000" cy="1325563"/>
          </a:xfrm>
          <a:solidFill>
            <a:schemeClr val="accent6">
              <a:lumMod val="75000"/>
            </a:schemeClr>
          </a:solidFill>
        </p:spPr>
        <p:txBody>
          <a:bodyPr>
            <a:normAutofit/>
          </a:bodyPr>
          <a:lstStyle/>
          <a:p>
            <a:pPr algn="ctr"/>
            <a:r>
              <a:rPr lang="fr-BF" sz="6000" b="1" dirty="0">
                <a:solidFill>
                  <a:schemeClr val="bg1"/>
                </a:solidFill>
              </a:rPr>
              <a:t>Thank you for your attention</a:t>
            </a:r>
          </a:p>
        </p:txBody>
      </p:sp>
    </p:spTree>
    <p:extLst>
      <p:ext uri="{BB962C8B-B14F-4D97-AF65-F5344CB8AC3E}">
        <p14:creationId xmlns:p14="http://schemas.microsoft.com/office/powerpoint/2010/main" val="39526069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330140-2B89-4D0C-9AF8-B79C0B10D812}"/>
              </a:ext>
            </a:extLst>
          </p:cNvPr>
          <p:cNvSpPr>
            <a:spLocks noGrp="1"/>
          </p:cNvSpPr>
          <p:nvPr>
            <p:ph type="title"/>
          </p:nvPr>
        </p:nvSpPr>
        <p:spPr>
          <a:xfrm>
            <a:off x="1279484" y="2081161"/>
            <a:ext cx="11443094" cy="1962029"/>
          </a:xfrm>
        </p:spPr>
        <p:txBody>
          <a:bodyPr>
            <a:normAutofit fontScale="90000"/>
          </a:bodyPr>
          <a:lstStyle/>
          <a:p>
            <a:pPr algn="ctr">
              <a:lnSpc>
                <a:spcPct val="100000"/>
              </a:lnSpc>
            </a:pPr>
            <a:r>
              <a:rPr lang="en-GB" sz="4400" i="0" u="none" strike="noStrike" dirty="0">
                <a:effectLst/>
                <a:latin typeface="Calibri" panose="020F0502020204030204" pitchFamily="34" charset="0"/>
              </a:rPr>
              <a:t>WWARN SMC IPD repository:</a:t>
            </a:r>
            <a:br>
              <a:rPr lang="en-GB" sz="4400" dirty="0">
                <a:latin typeface="Calibri" panose="020F0502020204030204" pitchFamily="34" charset="0"/>
              </a:rPr>
            </a:br>
            <a:r>
              <a:rPr lang="en-GB" sz="4400" i="0" u="none" strike="noStrike" dirty="0">
                <a:effectLst/>
                <a:latin typeface="Calibri" panose="020F0502020204030204" pitchFamily="34" charset="0"/>
              </a:rPr>
              <a:t>Understanding drug resistance </a:t>
            </a:r>
            <a:br>
              <a:rPr lang="en-GB" sz="4400" dirty="0">
                <a:latin typeface="Calibri" panose="020F0502020204030204" pitchFamily="34" charset="0"/>
              </a:rPr>
            </a:br>
            <a:r>
              <a:rPr lang="en-GB" sz="4400" i="0" u="none" strike="noStrike" dirty="0">
                <a:effectLst/>
                <a:latin typeface="Calibri" panose="020F0502020204030204" pitchFamily="34" charset="0"/>
              </a:rPr>
              <a:t>using historical data </a:t>
            </a:r>
            <a:br>
              <a:rPr lang="en-GB" sz="3100" i="1" dirty="0">
                <a:ea typeface="+mj-lt"/>
                <a:cs typeface="+mj-lt"/>
              </a:rPr>
            </a:br>
            <a:br>
              <a:rPr lang="en-GB" dirty="0"/>
            </a:br>
            <a:br>
              <a:rPr lang="en-GB" dirty="0"/>
            </a:br>
            <a:endParaRPr lang="en-GB" dirty="0">
              <a:cs typeface="Arial"/>
            </a:endParaRPr>
          </a:p>
        </p:txBody>
      </p:sp>
      <p:sp>
        <p:nvSpPr>
          <p:cNvPr id="5" name="Subtitle 4">
            <a:extLst>
              <a:ext uri="{FF2B5EF4-FFF2-40B4-BE49-F238E27FC236}">
                <a16:creationId xmlns:a16="http://schemas.microsoft.com/office/drawing/2014/main" id="{3867B0F9-4A38-4CA9-8561-9E5014436CAE}"/>
              </a:ext>
            </a:extLst>
          </p:cNvPr>
          <p:cNvSpPr>
            <a:spLocks noGrp="1"/>
          </p:cNvSpPr>
          <p:nvPr>
            <p:ph type="subTitle" idx="1"/>
          </p:nvPr>
        </p:nvSpPr>
        <p:spPr>
          <a:xfrm>
            <a:off x="4018339" y="4424300"/>
            <a:ext cx="6909399" cy="1828801"/>
          </a:xfrm>
        </p:spPr>
        <p:txBody>
          <a:bodyPr vert="horz" lIns="72000" tIns="45720" rIns="91440" bIns="45720" rtlCol="0" anchor="t">
            <a:normAutofit/>
          </a:bodyPr>
          <a:lstStyle/>
          <a:p>
            <a:pPr algn="ctr"/>
            <a:r>
              <a:rPr lang="en-GB" sz="2000" dirty="0">
                <a:solidFill>
                  <a:schemeClr val="tx1"/>
                </a:solidFill>
                <a:ea typeface="+mn-lt"/>
                <a:cs typeface="+mn-lt"/>
              </a:rPr>
              <a:t>Joint annual meeting SMC Alliance &amp; AMP</a:t>
            </a:r>
          </a:p>
          <a:p>
            <a:pPr algn="ctr"/>
            <a:r>
              <a:rPr lang="en-GB" sz="2000" dirty="0">
                <a:solidFill>
                  <a:schemeClr val="tx1"/>
                </a:solidFill>
                <a:ea typeface="+mn-lt"/>
                <a:cs typeface="+mn-lt"/>
              </a:rPr>
              <a:t>24 - 27 February 2026</a:t>
            </a:r>
          </a:p>
          <a:p>
            <a:pPr algn="ctr"/>
            <a:r>
              <a:rPr lang="en-GB" sz="2000" dirty="0">
                <a:solidFill>
                  <a:schemeClr val="tx1"/>
                </a:solidFill>
                <a:ea typeface="+mn-lt"/>
                <a:cs typeface="+mn-lt"/>
              </a:rPr>
              <a:t>Adama Kazienga</a:t>
            </a:r>
          </a:p>
        </p:txBody>
      </p:sp>
      <p:pic>
        <p:nvPicPr>
          <p:cNvPr id="4" name="Picture 2" descr="NDM University of Oxford">
            <a:extLst>
              <a:ext uri="{FF2B5EF4-FFF2-40B4-BE49-F238E27FC236}">
                <a16:creationId xmlns:a16="http://schemas.microsoft.com/office/drawing/2014/main" id="{DDD77434-7722-04F0-B728-909E9F2AAA7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73273" y="125889"/>
            <a:ext cx="2332466" cy="1110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1977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BACF4-2EB7-651E-B92F-8D424AB10A12}"/>
            </a:ext>
          </a:extLst>
        </p:cNvPr>
        <p:cNvGrpSpPr/>
        <p:nvPr/>
      </p:nvGrpSpPr>
      <p:grpSpPr>
        <a:xfrm>
          <a:off x="0" y="0"/>
          <a:ext cx="0" cy="0"/>
          <a:chOff x="0" y="0"/>
          <a:chExt cx="0" cy="0"/>
        </a:xfrm>
      </p:grpSpPr>
      <p:pic>
        <p:nvPicPr>
          <p:cNvPr id="3" name="Picture 2" descr="Data Manager | grow">
            <a:extLst>
              <a:ext uri="{FF2B5EF4-FFF2-40B4-BE49-F238E27FC236}">
                <a16:creationId xmlns:a16="http://schemas.microsoft.com/office/drawing/2014/main" id="{FE77B3BD-496E-76DB-7F3F-D4A974BA5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1906" y="73331"/>
            <a:ext cx="991581" cy="4807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F5E360C-678B-9306-30B4-876455EC133E}"/>
              </a:ext>
            </a:extLst>
          </p:cNvPr>
          <p:cNvSpPr/>
          <p:nvPr/>
        </p:nvSpPr>
        <p:spPr>
          <a:xfrm>
            <a:off x="677192" y="125962"/>
            <a:ext cx="5867921" cy="461665"/>
          </a:xfrm>
          <a:prstGeom prst="rect">
            <a:avLst/>
          </a:prstGeom>
        </p:spPr>
        <p:txBody>
          <a:bodyPr wrap="square">
            <a:spAutoFit/>
          </a:bodyPr>
          <a:lstStyle/>
          <a:p>
            <a:r>
              <a:rPr lang="en-US" sz="2400" b="1" dirty="0">
                <a:solidFill>
                  <a:srgbClr val="0070C0"/>
                </a:solidFill>
                <a:latin typeface="Source Sans Pro" panose="020B0503030403020204" pitchFamily="34" charset="0"/>
              </a:rPr>
              <a:t>Number of treatment doses delivered</a:t>
            </a:r>
            <a:endParaRPr lang="fr-FR" sz="2400" dirty="0">
              <a:solidFill>
                <a:srgbClr val="0070C0"/>
              </a:solidFill>
            </a:endParaRPr>
          </a:p>
        </p:txBody>
      </p:sp>
      <p:sp>
        <p:nvSpPr>
          <p:cNvPr id="5" name="Rectangle 4">
            <a:extLst>
              <a:ext uri="{FF2B5EF4-FFF2-40B4-BE49-F238E27FC236}">
                <a16:creationId xmlns:a16="http://schemas.microsoft.com/office/drawing/2014/main" id="{3E58F409-4279-4C4F-1621-E5643B161661}"/>
              </a:ext>
            </a:extLst>
          </p:cNvPr>
          <p:cNvSpPr/>
          <p:nvPr/>
        </p:nvSpPr>
        <p:spPr>
          <a:xfrm>
            <a:off x="677193" y="651071"/>
            <a:ext cx="5206885" cy="444224"/>
          </a:xfrm>
          <a:prstGeom prst="rect">
            <a:avLst/>
          </a:prstGeom>
          <a:ln>
            <a:noFill/>
          </a:ln>
        </p:spPr>
        <p:txBody>
          <a:bodyPr wrap="square">
            <a:spAutoFit/>
          </a:bodyPr>
          <a:lstStyle/>
          <a:p>
            <a:pPr>
              <a:lnSpc>
                <a:spcPct val="150000"/>
              </a:lnSpc>
            </a:pPr>
            <a:r>
              <a:rPr lang="en-US" sz="1700" b="1" dirty="0">
                <a:latin typeface="Calibri" panose="020F0502020204030204" pitchFamily="34" charset="0"/>
                <a:ea typeface="Calibri" panose="020F0502020204030204" pitchFamily="34" charset="0"/>
                <a:cs typeface="Calibri" panose="020F0502020204030204" pitchFamily="34" charset="0"/>
              </a:rPr>
              <a:t>1.3 billion treatments</a:t>
            </a:r>
            <a:r>
              <a:rPr lang="en-US" sz="1700" dirty="0">
                <a:latin typeface="Calibri" panose="020F0502020204030204" pitchFamily="34" charset="0"/>
                <a:ea typeface="Calibri" panose="020F0502020204030204" pitchFamily="34" charset="0"/>
                <a:cs typeface="Calibri" panose="020F0502020204030204" pitchFamily="34" charset="0"/>
              </a:rPr>
              <a:t> administered </a:t>
            </a:r>
            <a:r>
              <a:rPr lang="en-US" sz="1700" b="1" dirty="0">
                <a:latin typeface="Calibri" panose="020F0502020204030204" pitchFamily="34" charset="0"/>
                <a:ea typeface="Calibri" panose="020F0502020204030204" pitchFamily="34" charset="0"/>
                <a:cs typeface="Calibri" panose="020F0502020204030204" pitchFamily="34" charset="0"/>
              </a:rPr>
              <a:t>across 900 districts</a:t>
            </a:r>
            <a:r>
              <a:rPr lang="en-US" sz="1700" dirty="0">
                <a:latin typeface="Calibri" panose="020F0502020204030204" pitchFamily="34" charset="0"/>
                <a:ea typeface="Calibri" panose="020F0502020204030204" pitchFamily="34" charset="0"/>
                <a:cs typeface="Calibri" panose="020F0502020204030204" pitchFamily="34" charset="0"/>
              </a:rPr>
              <a:t>.</a:t>
            </a:r>
          </a:p>
        </p:txBody>
      </p:sp>
      <p:pic>
        <p:nvPicPr>
          <p:cNvPr id="7" name="Graphique 6" descr="Médecine">
            <a:extLst>
              <a:ext uri="{FF2B5EF4-FFF2-40B4-BE49-F238E27FC236}">
                <a16:creationId xmlns:a16="http://schemas.microsoft.com/office/drawing/2014/main" id="{DC374535-BAF0-2E17-78CE-504A367276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9365"/>
            <a:ext cx="623454" cy="623454"/>
          </a:xfrm>
          <a:prstGeom prst="rect">
            <a:avLst/>
          </a:prstGeom>
        </p:spPr>
      </p:pic>
      <p:cxnSp>
        <p:nvCxnSpPr>
          <p:cNvPr id="8" name="Connecteur droit 7">
            <a:extLst>
              <a:ext uri="{FF2B5EF4-FFF2-40B4-BE49-F238E27FC236}">
                <a16:creationId xmlns:a16="http://schemas.microsoft.com/office/drawing/2014/main" id="{AD0CF9E8-0813-0439-6057-71989C64E8C4}"/>
              </a:ext>
            </a:extLst>
          </p:cNvPr>
          <p:cNvCxnSpPr/>
          <p:nvPr/>
        </p:nvCxnSpPr>
        <p:spPr>
          <a:xfrm>
            <a:off x="650323" y="51460"/>
            <a:ext cx="0" cy="502572"/>
          </a:xfrm>
          <a:prstGeom prst="line">
            <a:avLst/>
          </a:prstGeom>
          <a:ln/>
        </p:spPr>
        <p:style>
          <a:lnRef idx="3">
            <a:schemeClr val="dk1"/>
          </a:lnRef>
          <a:fillRef idx="0">
            <a:schemeClr val="dk1"/>
          </a:fillRef>
          <a:effectRef idx="2">
            <a:schemeClr val="dk1"/>
          </a:effectRef>
          <a:fontRef idx="minor">
            <a:schemeClr val="tx1"/>
          </a:fontRef>
        </p:style>
      </p:cxnSp>
      <p:sp>
        <p:nvSpPr>
          <p:cNvPr id="10" name="Rectangle 9">
            <a:extLst>
              <a:ext uri="{FF2B5EF4-FFF2-40B4-BE49-F238E27FC236}">
                <a16:creationId xmlns:a16="http://schemas.microsoft.com/office/drawing/2014/main" id="{0BC2299B-3F1B-4838-F403-FFBD3BB5A436}"/>
              </a:ext>
            </a:extLst>
          </p:cNvPr>
          <p:cNvSpPr/>
          <p:nvPr/>
        </p:nvSpPr>
        <p:spPr>
          <a:xfrm>
            <a:off x="6834321" y="4842863"/>
            <a:ext cx="5169166" cy="584775"/>
          </a:xfrm>
          <a:prstGeom prst="rect">
            <a:avLst/>
          </a:prstGeom>
        </p:spPr>
        <p:txBody>
          <a:bodyPr wrap="square">
            <a:spAutoFit/>
          </a:bodyPr>
          <a:lstStyle/>
          <a:p>
            <a:pPr algn="ctr"/>
            <a:r>
              <a:rPr lang="en-US" sz="1600" b="1" dirty="0">
                <a:solidFill>
                  <a:srgbClr val="002060"/>
                </a:solidFill>
                <a:latin typeface="+mj-lt"/>
              </a:rPr>
              <a:t>Total number of SMC treatment doses delivered by country</a:t>
            </a:r>
            <a:endParaRPr lang="fr-FR" sz="1600" b="1" dirty="0">
              <a:solidFill>
                <a:srgbClr val="002060"/>
              </a:solidFill>
              <a:latin typeface="+mj-lt"/>
            </a:endParaRPr>
          </a:p>
        </p:txBody>
      </p:sp>
      <p:sp>
        <p:nvSpPr>
          <p:cNvPr id="15" name="Rectangle 14">
            <a:extLst>
              <a:ext uri="{FF2B5EF4-FFF2-40B4-BE49-F238E27FC236}">
                <a16:creationId xmlns:a16="http://schemas.microsoft.com/office/drawing/2014/main" id="{98BD2E1C-B2A7-0DB1-28F1-D9DEB4C390DC}"/>
              </a:ext>
            </a:extLst>
          </p:cNvPr>
          <p:cNvSpPr/>
          <p:nvPr/>
        </p:nvSpPr>
        <p:spPr>
          <a:xfrm>
            <a:off x="1124215" y="4796696"/>
            <a:ext cx="5331174" cy="338554"/>
          </a:xfrm>
          <a:prstGeom prst="rect">
            <a:avLst/>
          </a:prstGeom>
        </p:spPr>
        <p:txBody>
          <a:bodyPr wrap="square">
            <a:spAutoFit/>
          </a:bodyPr>
          <a:lstStyle/>
          <a:p>
            <a:pPr algn="ctr"/>
            <a:r>
              <a:rPr lang="en-US" sz="1600" b="1" i="1" dirty="0">
                <a:solidFill>
                  <a:srgbClr val="002060"/>
                </a:solidFill>
              </a:rPr>
              <a:t>Total number of treatment doses delivered per year</a:t>
            </a:r>
            <a:endParaRPr lang="fr-FR" sz="1600" b="1" dirty="0">
              <a:solidFill>
                <a:srgbClr val="002060"/>
              </a:solidFill>
            </a:endParaRPr>
          </a:p>
        </p:txBody>
      </p:sp>
      <p:pic>
        <p:nvPicPr>
          <p:cNvPr id="2" name="Image 1" descr="Une image contenant carte, Monde&#10;&#10;Le contenu généré par l’IA peut être incorrect.">
            <a:extLst>
              <a:ext uri="{FF2B5EF4-FFF2-40B4-BE49-F238E27FC236}">
                <a16:creationId xmlns:a16="http://schemas.microsoft.com/office/drawing/2014/main" id="{89CF2E33-3037-8616-32EE-99B17A3B5AA1}"/>
              </a:ext>
            </a:extLst>
          </p:cNvPr>
          <p:cNvPicPr>
            <a:picLocks noChangeAspect="1"/>
          </p:cNvPicPr>
          <p:nvPr/>
        </p:nvPicPr>
        <p:blipFill>
          <a:blip r:embed="rId5"/>
          <a:srcRect l="11138" t="5616" r="4401" b="12800"/>
          <a:stretch>
            <a:fillRect/>
          </a:stretch>
        </p:blipFill>
        <p:spPr>
          <a:xfrm>
            <a:off x="6545114" y="1160455"/>
            <a:ext cx="5230750" cy="3368373"/>
          </a:xfrm>
          <a:prstGeom prst="rect">
            <a:avLst/>
          </a:prstGeom>
        </p:spPr>
      </p:pic>
      <p:sp>
        <p:nvSpPr>
          <p:cNvPr id="11" name="Rectangle 10">
            <a:extLst>
              <a:ext uri="{FF2B5EF4-FFF2-40B4-BE49-F238E27FC236}">
                <a16:creationId xmlns:a16="http://schemas.microsoft.com/office/drawing/2014/main" id="{24AD18DB-87F8-0DE7-45F7-328DE027A303}"/>
              </a:ext>
            </a:extLst>
          </p:cNvPr>
          <p:cNvSpPr/>
          <p:nvPr/>
        </p:nvSpPr>
        <p:spPr>
          <a:xfrm>
            <a:off x="9634888" y="1251074"/>
            <a:ext cx="2062067" cy="276999"/>
          </a:xfrm>
          <a:prstGeom prst="rect">
            <a:avLst/>
          </a:prstGeom>
        </p:spPr>
        <p:txBody>
          <a:bodyPr wrap="square">
            <a:spAutoFit/>
          </a:bodyPr>
          <a:lstStyle/>
          <a:p>
            <a:r>
              <a:rPr lang="en-US" sz="1200" dirty="0"/>
              <a:t>Data source: </a:t>
            </a:r>
            <a:r>
              <a:rPr lang="fr-FR" sz="1200" b="1" i="1" dirty="0"/>
              <a:t>MMV + WHO</a:t>
            </a:r>
            <a:endParaRPr lang="fr-FR" sz="3600" b="1" i="1" dirty="0"/>
          </a:p>
        </p:txBody>
      </p:sp>
      <p:sp>
        <p:nvSpPr>
          <p:cNvPr id="16" name="Content Placeholder 1">
            <a:extLst>
              <a:ext uri="{FF2B5EF4-FFF2-40B4-BE49-F238E27FC236}">
                <a16:creationId xmlns:a16="http://schemas.microsoft.com/office/drawing/2014/main" id="{A1A140C9-6D8A-C2FE-9B01-D43E10F8B0D5}"/>
              </a:ext>
            </a:extLst>
          </p:cNvPr>
          <p:cNvSpPr txBox="1">
            <a:spLocks/>
          </p:cNvSpPr>
          <p:nvPr/>
        </p:nvSpPr>
        <p:spPr>
          <a:xfrm>
            <a:off x="1650789" y="5762705"/>
            <a:ext cx="2824959" cy="420380"/>
          </a:xfrm>
          <a:prstGeom prst="rect">
            <a:avLst/>
          </a:prstGeom>
        </p:spPr>
        <p:txBody>
          <a:bodyPr vert="horz" lIns="72000" tIns="45720" rIns="91440" bIns="45720" rtlCol="0">
            <a:noAutofit/>
          </a:bodyPr>
          <a:lstStyle>
            <a:lvl1pPr marL="228600" indent="-228600" algn="l" defTabSz="914400" rtl="0" eaLnBrk="1" latinLnBrk="0" hangingPunct="1">
              <a:lnSpc>
                <a:spcPct val="90000"/>
              </a:lnSpc>
              <a:spcBef>
                <a:spcPts val="1000"/>
              </a:spcBef>
              <a:spcAft>
                <a:spcPts val="500"/>
              </a:spcAft>
              <a:buClr>
                <a:schemeClr val="accent2"/>
              </a:buClr>
              <a:buSzPct val="110000"/>
              <a:buFont typeface="Wingdings" pitchFamily="2" charset="2"/>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500"/>
              </a:spcAft>
              <a:buClr>
                <a:schemeClr val="accent2"/>
              </a:buClr>
              <a:buFont typeface="Wingdings" pitchFamily="2" charset="2"/>
              <a:buChar char="§"/>
              <a:defRPr sz="2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500"/>
              </a:spcAft>
              <a:buClr>
                <a:schemeClr val="accent2"/>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500"/>
              </a:spcAft>
              <a:buClr>
                <a:schemeClr val="accent2"/>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500"/>
              </a:spcAft>
              <a:buClr>
                <a:schemeClr val="accent2"/>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t>Zinsou et al., unpublished</a:t>
            </a:r>
          </a:p>
          <a:p>
            <a:pPr marL="0" indent="0">
              <a:lnSpc>
                <a:spcPct val="150000"/>
              </a:lnSpc>
              <a:buFont typeface="Wingdings" pitchFamily="2" charset="2"/>
              <a:buNone/>
            </a:pPr>
            <a:endParaRPr lang="en-US" sz="2400" dirty="0"/>
          </a:p>
        </p:txBody>
      </p:sp>
      <p:sp>
        <p:nvSpPr>
          <p:cNvPr id="18" name="Snip Diagonal Corner of Rectangle 17">
            <a:extLst>
              <a:ext uri="{FF2B5EF4-FFF2-40B4-BE49-F238E27FC236}">
                <a16:creationId xmlns:a16="http://schemas.microsoft.com/office/drawing/2014/main" id="{E63462A0-73E8-956B-A095-242B011A85A8}"/>
              </a:ext>
            </a:extLst>
          </p:cNvPr>
          <p:cNvSpPr/>
          <p:nvPr/>
        </p:nvSpPr>
        <p:spPr>
          <a:xfrm>
            <a:off x="6989944" y="1325573"/>
            <a:ext cx="2170545" cy="1184424"/>
          </a:xfrm>
          <a:prstGeom prst="snip2Diag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Graphique 11">
            <a:extLst>
              <a:ext uri="{FF2B5EF4-FFF2-40B4-BE49-F238E27FC236}">
                <a16:creationId xmlns:a16="http://schemas.microsoft.com/office/drawing/2014/main" id="{1F82A9A3-7E61-5D43-26FE-0C12C1FE1C05}"/>
              </a:ext>
            </a:extLst>
          </p:cNvPr>
          <p:cNvGraphicFramePr>
            <a:graphicFrameLocks/>
          </p:cNvGraphicFramePr>
          <p:nvPr/>
        </p:nvGraphicFramePr>
        <p:xfrm>
          <a:off x="557181" y="1095295"/>
          <a:ext cx="5750733" cy="3613262"/>
        </p:xfrm>
        <a:graphic>
          <a:graphicData uri="http://schemas.openxmlformats.org/drawingml/2006/chart">
            <c:chart xmlns:c="http://schemas.openxmlformats.org/drawingml/2006/chart" xmlns:r="http://schemas.openxmlformats.org/officeDocument/2006/relationships" r:id="rId6"/>
          </a:graphicData>
        </a:graphic>
      </p:graphicFrame>
      <p:cxnSp>
        <p:nvCxnSpPr>
          <p:cNvPr id="9" name="Straight Arrow Connector 8">
            <a:extLst>
              <a:ext uri="{FF2B5EF4-FFF2-40B4-BE49-F238E27FC236}">
                <a16:creationId xmlns:a16="http://schemas.microsoft.com/office/drawing/2014/main" id="{FE636A15-40A7-89B7-C74A-2A158B94D66F}"/>
              </a:ext>
            </a:extLst>
          </p:cNvPr>
          <p:cNvCxnSpPr>
            <a:cxnSpLocks/>
          </p:cNvCxnSpPr>
          <p:nvPr/>
        </p:nvCxnSpPr>
        <p:spPr>
          <a:xfrm flipV="1">
            <a:off x="1746084" y="1606762"/>
            <a:ext cx="3789761" cy="25239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4" name="Image 13" descr="Une image contenant Visage humain, personne, sourire, chemise&#10;&#10;Le contenu généré par l’IA peut être incorrect.">
            <a:extLst>
              <a:ext uri="{FF2B5EF4-FFF2-40B4-BE49-F238E27FC236}">
                <a16:creationId xmlns:a16="http://schemas.microsoft.com/office/drawing/2014/main" id="{3F5BDA73-755D-3078-DC4E-504E21734E30}"/>
              </a:ext>
            </a:extLst>
          </p:cNvPr>
          <p:cNvPicPr>
            <a:picLocks noChangeAspect="1"/>
          </p:cNvPicPr>
          <p:nvPr/>
        </p:nvPicPr>
        <p:blipFill>
          <a:blip r:embed="rId7"/>
          <a:stretch>
            <a:fillRect/>
          </a:stretch>
        </p:blipFill>
        <p:spPr>
          <a:xfrm>
            <a:off x="305337" y="5188052"/>
            <a:ext cx="1258824" cy="1618488"/>
          </a:xfrm>
          <a:prstGeom prst="rect">
            <a:avLst/>
          </a:prstGeom>
        </p:spPr>
      </p:pic>
    </p:spTree>
    <p:extLst>
      <p:ext uri="{BB962C8B-B14F-4D97-AF65-F5344CB8AC3E}">
        <p14:creationId xmlns:p14="http://schemas.microsoft.com/office/powerpoint/2010/main" val="58402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GB" sz="2500" noProof="0" dirty="0">
                <a:ea typeface="MS PGothic" charset="0"/>
              </a:rPr>
              <a:t>Modelling: Predicting the spread of resistance</a:t>
            </a:r>
          </a:p>
        </p:txBody>
      </p:sp>
      <p:sp>
        <p:nvSpPr>
          <p:cNvPr id="20" name="Content Placeholder 1">
            <a:extLst>
              <a:ext uri="{FF2B5EF4-FFF2-40B4-BE49-F238E27FC236}">
                <a16:creationId xmlns:a16="http://schemas.microsoft.com/office/drawing/2014/main" id="{4C2EF65E-C1EC-6F40-9E1B-174B8847FFFC}"/>
              </a:ext>
            </a:extLst>
          </p:cNvPr>
          <p:cNvSpPr txBox="1">
            <a:spLocks/>
          </p:cNvSpPr>
          <p:nvPr/>
        </p:nvSpPr>
        <p:spPr>
          <a:xfrm>
            <a:off x="580752" y="5469850"/>
            <a:ext cx="4392691" cy="1388150"/>
          </a:xfrm>
          <a:prstGeom prst="rect">
            <a:avLst/>
          </a:prstGeom>
        </p:spPr>
        <p:txBody>
          <a:bodyPr vert="horz" lIns="72000" tIns="45720" rIns="91440" bIns="45720" rtlCol="0">
            <a:noAutofit/>
          </a:bodyPr>
          <a:lstStyle>
            <a:lvl1pPr marL="228600" indent="-228600" algn="l" defTabSz="914400" rtl="0" eaLnBrk="1" latinLnBrk="0" hangingPunct="1">
              <a:lnSpc>
                <a:spcPct val="90000"/>
              </a:lnSpc>
              <a:spcBef>
                <a:spcPts val="1000"/>
              </a:spcBef>
              <a:spcAft>
                <a:spcPts val="500"/>
              </a:spcAft>
              <a:buClr>
                <a:schemeClr val="accent2"/>
              </a:buClr>
              <a:buSzPct val="110000"/>
              <a:buFont typeface="Wingdings" pitchFamily="2" charset="2"/>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500"/>
              </a:spcAft>
              <a:buClr>
                <a:schemeClr val="accent2"/>
              </a:buClr>
              <a:buFont typeface="Wingdings" pitchFamily="2" charset="2"/>
              <a:buChar char="§"/>
              <a:defRPr sz="2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500"/>
              </a:spcAft>
              <a:buClr>
                <a:schemeClr val="accent2"/>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500"/>
              </a:spcAft>
              <a:buClr>
                <a:schemeClr val="accent2"/>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500"/>
              </a:spcAft>
              <a:buClr>
                <a:schemeClr val="accent2"/>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Wingdings" pitchFamily="2" charset="2"/>
              <a:buNone/>
            </a:pPr>
            <a:endParaRPr lang="en-GB" sz="1050" b="1" dirty="0">
              <a:solidFill>
                <a:srgbClr val="C00000"/>
              </a:solidFill>
            </a:endParaRPr>
          </a:p>
          <a:p>
            <a:pPr marL="0" indent="0">
              <a:lnSpc>
                <a:spcPct val="100000"/>
              </a:lnSpc>
              <a:buNone/>
            </a:pPr>
            <a:r>
              <a:rPr lang="en-US" sz="2000" dirty="0"/>
              <a:t>Flegg et al., 2022</a:t>
            </a:r>
          </a:p>
          <a:p>
            <a:pPr marL="0" indent="0">
              <a:lnSpc>
                <a:spcPct val="100000"/>
              </a:lnSpc>
              <a:buNone/>
            </a:pPr>
            <a:r>
              <a:rPr lang="en-US" sz="2000" dirty="0"/>
              <a:t>Source: IDDO/WWARN Surveyor</a:t>
            </a:r>
          </a:p>
          <a:p>
            <a:pPr marL="0" indent="0">
              <a:lnSpc>
                <a:spcPct val="150000"/>
              </a:lnSpc>
              <a:buFont typeface="Wingdings" pitchFamily="2" charset="2"/>
              <a:buNone/>
            </a:pPr>
            <a:endParaRPr lang="en-US" sz="2400" dirty="0"/>
          </a:p>
        </p:txBody>
      </p:sp>
      <p:pic>
        <p:nvPicPr>
          <p:cNvPr id="4" name="journal.pcbi.1010317.s012.mp4">
            <a:hlinkClick r:id="" action="ppaction://media"/>
            <a:extLst>
              <a:ext uri="{FF2B5EF4-FFF2-40B4-BE49-F238E27FC236}">
                <a16:creationId xmlns:a16="http://schemas.microsoft.com/office/drawing/2014/main" id="{3B2A8E83-EFE1-A23E-43EE-23784C883806}"/>
              </a:ext>
            </a:extLst>
          </p:cNvPr>
          <p:cNvPicPr>
            <a:picLocks noChangeAspect="1"/>
          </p:cNvPicPr>
          <p:nvPr>
            <a:videoFile r:link="rId2"/>
            <p:extLst>
              <p:ext uri="{DAA4B4D4-6D71-4841-9C94-3DE7FCFB9230}">
                <p14:media xmlns:p14="http://schemas.microsoft.com/office/powerpoint/2010/main" r:embed="rId1"/>
              </p:ext>
            </p:extLst>
          </p:nvPr>
        </p:nvPicPr>
        <p:blipFill>
          <a:blip r:embed="rId7"/>
          <a:srcRect t="4496"/>
          <a:stretch>
            <a:fillRect/>
          </a:stretch>
        </p:blipFill>
        <p:spPr>
          <a:xfrm>
            <a:off x="203201" y="959005"/>
            <a:ext cx="6228000" cy="4460984"/>
          </a:xfrm>
          <a:prstGeom prst="rect">
            <a:avLst/>
          </a:prstGeom>
        </p:spPr>
      </p:pic>
      <p:pic>
        <p:nvPicPr>
          <p:cNvPr id="5" name="journal.pcbi.1010317.s013 (1).mp4">
            <a:hlinkClick r:id="" action="ppaction://media"/>
            <a:extLst>
              <a:ext uri="{FF2B5EF4-FFF2-40B4-BE49-F238E27FC236}">
                <a16:creationId xmlns:a16="http://schemas.microsoft.com/office/drawing/2014/main" id="{9215238D-5736-423C-2352-A181C6A54A6C}"/>
              </a:ext>
            </a:extLst>
          </p:cNvPr>
          <p:cNvPicPr>
            <a:picLocks noChangeAspect="1"/>
          </p:cNvPicPr>
          <p:nvPr>
            <a:videoFile r:link="rId4"/>
            <p:extLst>
              <p:ext uri="{DAA4B4D4-6D71-4841-9C94-3DE7FCFB9230}">
                <p14:media xmlns:p14="http://schemas.microsoft.com/office/powerpoint/2010/main" r:embed="rId3"/>
              </p:ext>
            </p:extLst>
          </p:nvPr>
        </p:nvPicPr>
        <p:blipFill>
          <a:blip r:embed="rId8"/>
          <a:srcRect t="3940"/>
          <a:stretch>
            <a:fillRect/>
          </a:stretch>
        </p:blipFill>
        <p:spPr>
          <a:xfrm>
            <a:off x="5760382" y="959004"/>
            <a:ext cx="6048000" cy="4460984"/>
          </a:xfrm>
          <a:prstGeom prst="rect">
            <a:avLst/>
          </a:prstGeom>
        </p:spPr>
      </p:pic>
      <p:sp>
        <p:nvSpPr>
          <p:cNvPr id="2" name="TextBox 1">
            <a:extLst>
              <a:ext uri="{FF2B5EF4-FFF2-40B4-BE49-F238E27FC236}">
                <a16:creationId xmlns:a16="http://schemas.microsoft.com/office/drawing/2014/main" id="{ED7895A3-15E9-5767-CDF4-05A00F999FFC}"/>
              </a:ext>
            </a:extLst>
          </p:cNvPr>
          <p:cNvSpPr txBox="1"/>
          <p:nvPr/>
        </p:nvSpPr>
        <p:spPr>
          <a:xfrm>
            <a:off x="1323393" y="690670"/>
            <a:ext cx="2084225" cy="369332"/>
          </a:xfrm>
          <a:prstGeom prst="rect">
            <a:avLst/>
          </a:prstGeom>
          <a:noFill/>
        </p:spPr>
        <p:txBody>
          <a:bodyPr wrap="none" rtlCol="0">
            <a:spAutoFit/>
          </a:bodyPr>
          <a:lstStyle/>
          <a:p>
            <a:r>
              <a:rPr lang="en-US" dirty="0"/>
              <a:t>a. </a:t>
            </a:r>
            <a:r>
              <a:rPr lang="en-US" sz="1600" dirty="0"/>
              <a:t>Quadruple mutant</a:t>
            </a:r>
          </a:p>
        </p:txBody>
      </p:sp>
      <p:sp>
        <p:nvSpPr>
          <p:cNvPr id="3" name="TextBox 2">
            <a:extLst>
              <a:ext uri="{FF2B5EF4-FFF2-40B4-BE49-F238E27FC236}">
                <a16:creationId xmlns:a16="http://schemas.microsoft.com/office/drawing/2014/main" id="{C868595C-1570-5AC6-5106-82C218354EC8}"/>
              </a:ext>
            </a:extLst>
          </p:cNvPr>
          <p:cNvSpPr txBox="1"/>
          <p:nvPr/>
        </p:nvSpPr>
        <p:spPr>
          <a:xfrm>
            <a:off x="6699740" y="667662"/>
            <a:ext cx="2004075" cy="369332"/>
          </a:xfrm>
          <a:prstGeom prst="rect">
            <a:avLst/>
          </a:prstGeom>
          <a:noFill/>
        </p:spPr>
        <p:txBody>
          <a:bodyPr wrap="none" rtlCol="0">
            <a:spAutoFit/>
          </a:bodyPr>
          <a:lstStyle/>
          <a:p>
            <a:r>
              <a:rPr lang="en-US" dirty="0"/>
              <a:t>b. </a:t>
            </a:r>
            <a:r>
              <a:rPr lang="en-US" sz="1600" dirty="0"/>
              <a:t>Quintuple mutant</a:t>
            </a:r>
          </a:p>
        </p:txBody>
      </p:sp>
    </p:spTree>
    <p:extLst>
      <p:ext uri="{BB962C8B-B14F-4D97-AF65-F5344CB8AC3E}">
        <p14:creationId xmlns:p14="http://schemas.microsoft.com/office/powerpoint/2010/main" val="1099357302"/>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video>
              <p:cMediaNode vol="80000">
                <p:cTn id="3" fill="hold" display="0">
                  <p:stCondLst>
                    <p:cond delay="indefinite"/>
                  </p:stCondLst>
                </p:cTn>
                <p:tgtEl>
                  <p:spTgt spid="5"/>
                </p:tgtEl>
              </p:cMediaNode>
            </p:video>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E332B-2777-3D58-3B49-033B4FF3AF7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0B892D-B233-29CB-D876-27261889E66B}"/>
              </a:ext>
            </a:extLst>
          </p:cNvPr>
          <p:cNvSpPr>
            <a:spLocks noGrp="1"/>
          </p:cNvSpPr>
          <p:nvPr>
            <p:ph idx="1"/>
          </p:nvPr>
        </p:nvSpPr>
        <p:spPr>
          <a:xfrm>
            <a:off x="216273" y="1112565"/>
            <a:ext cx="4583633" cy="4309070"/>
          </a:xfrm>
        </p:spPr>
        <p:txBody>
          <a:bodyPr/>
          <a:lstStyle/>
          <a:p>
            <a:pPr marL="0" indent="0">
              <a:lnSpc>
                <a:spcPct val="150000"/>
              </a:lnSpc>
              <a:buNone/>
            </a:pPr>
            <a:endParaRPr lang="en-GB" sz="2000" b="1" noProof="0" dirty="0">
              <a:solidFill>
                <a:srgbClr val="C00000"/>
              </a:solidFill>
            </a:endParaRPr>
          </a:p>
          <a:p>
            <a:pPr>
              <a:lnSpc>
                <a:spcPct val="150000"/>
              </a:lnSpc>
            </a:pPr>
            <a:r>
              <a:rPr lang="en-US" sz="2400" dirty="0"/>
              <a:t>Protective efficacy of SP varies by parasite genotype</a:t>
            </a:r>
          </a:p>
          <a:p>
            <a:pPr marL="0" indent="0">
              <a:lnSpc>
                <a:spcPct val="150000"/>
              </a:lnSpc>
              <a:buNone/>
            </a:pPr>
            <a:endParaRPr lang="en-US" sz="2400" dirty="0"/>
          </a:p>
          <a:p>
            <a:pPr algn="just">
              <a:lnSpc>
                <a:spcPct val="150000"/>
              </a:lnSpc>
            </a:pPr>
            <a:r>
              <a:rPr lang="en-US" sz="2400" dirty="0"/>
              <a:t>SP resistance is associated with shortened post-treatment protection</a:t>
            </a:r>
          </a:p>
          <a:p>
            <a:pPr marL="0" indent="0">
              <a:lnSpc>
                <a:spcPct val="150000"/>
              </a:lnSpc>
              <a:buNone/>
            </a:pPr>
            <a:endParaRPr lang="en-US" sz="2400" dirty="0"/>
          </a:p>
        </p:txBody>
      </p:sp>
      <p:sp>
        <p:nvSpPr>
          <p:cNvPr id="3" name="Title 2">
            <a:extLst>
              <a:ext uri="{FF2B5EF4-FFF2-40B4-BE49-F238E27FC236}">
                <a16:creationId xmlns:a16="http://schemas.microsoft.com/office/drawing/2014/main" id="{C0570821-21CD-3DB3-1FC0-379C8082085C}"/>
              </a:ext>
            </a:extLst>
          </p:cNvPr>
          <p:cNvSpPr>
            <a:spLocks noGrp="1"/>
          </p:cNvSpPr>
          <p:nvPr>
            <p:ph type="title"/>
          </p:nvPr>
        </p:nvSpPr>
        <p:spPr>
          <a:xfrm>
            <a:off x="349243" y="256382"/>
            <a:ext cx="10934533" cy="568117"/>
          </a:xfrm>
        </p:spPr>
        <p:txBody>
          <a:bodyPr>
            <a:normAutofit fontScale="90000"/>
          </a:bodyPr>
          <a:lstStyle/>
          <a:p>
            <a:r>
              <a:rPr lang="en-US" sz="2800" dirty="0"/>
              <a:t>Impact of SP and AQ resistance associated mutations on SMC efficacy</a:t>
            </a:r>
            <a:endParaRPr lang="en-GB" sz="2800" noProof="0" dirty="0"/>
          </a:p>
        </p:txBody>
      </p:sp>
      <p:pic>
        <p:nvPicPr>
          <p:cNvPr id="4" name="Picture 2" descr="Fig. 3">
            <a:extLst>
              <a:ext uri="{FF2B5EF4-FFF2-40B4-BE49-F238E27FC236}">
                <a16:creationId xmlns:a16="http://schemas.microsoft.com/office/drawing/2014/main" id="{B1D31599-9DF9-2884-F3D1-B3ACA6F79A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90" b="49380"/>
          <a:stretch>
            <a:fillRect/>
          </a:stretch>
        </p:blipFill>
        <p:spPr bwMode="auto">
          <a:xfrm>
            <a:off x="5112363" y="1112565"/>
            <a:ext cx="5947175" cy="2484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
            <a:extLst>
              <a:ext uri="{FF2B5EF4-FFF2-40B4-BE49-F238E27FC236}">
                <a16:creationId xmlns:a16="http://schemas.microsoft.com/office/drawing/2014/main" id="{A23B8636-E4D8-7BB8-77FD-290E38598256}"/>
              </a:ext>
            </a:extLst>
          </p:cNvPr>
          <p:cNvSpPr txBox="1">
            <a:spLocks/>
          </p:cNvSpPr>
          <p:nvPr/>
        </p:nvSpPr>
        <p:spPr>
          <a:xfrm>
            <a:off x="5432608" y="5989478"/>
            <a:ext cx="5969734" cy="938050"/>
          </a:xfrm>
          <a:prstGeom prst="rect">
            <a:avLst/>
          </a:prstGeom>
        </p:spPr>
        <p:txBody>
          <a:bodyPr vert="horz" lIns="72000" tIns="45720" rIns="91440" bIns="45720" rtlCol="0">
            <a:noAutofit/>
          </a:bodyPr>
          <a:lstStyle>
            <a:lvl1pPr marL="228600" indent="-228600" algn="l" defTabSz="914400" rtl="0" eaLnBrk="1" latinLnBrk="0" hangingPunct="1">
              <a:lnSpc>
                <a:spcPct val="90000"/>
              </a:lnSpc>
              <a:spcBef>
                <a:spcPts val="1000"/>
              </a:spcBef>
              <a:spcAft>
                <a:spcPts val="500"/>
              </a:spcAft>
              <a:buClr>
                <a:schemeClr val="accent2"/>
              </a:buClr>
              <a:buSzPct val="110000"/>
              <a:buFont typeface="Wingdings" pitchFamily="2" charset="2"/>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500"/>
              </a:spcAft>
              <a:buClr>
                <a:schemeClr val="accent2"/>
              </a:buClr>
              <a:buFont typeface="Wingdings" pitchFamily="2" charset="2"/>
              <a:buChar char="§"/>
              <a:defRPr sz="2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500"/>
              </a:spcAft>
              <a:buClr>
                <a:schemeClr val="accent2"/>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500"/>
              </a:spcAft>
              <a:buClr>
                <a:schemeClr val="accent2"/>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500"/>
              </a:spcAft>
              <a:buClr>
                <a:schemeClr val="accent2"/>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Wingdings" pitchFamily="2" charset="2"/>
              <a:buNone/>
            </a:pPr>
            <a:endParaRPr lang="en-GB" sz="1050" b="1" dirty="0">
              <a:solidFill>
                <a:srgbClr val="C00000"/>
              </a:solidFill>
            </a:endParaRPr>
          </a:p>
          <a:p>
            <a:pPr marL="0" indent="0">
              <a:lnSpc>
                <a:spcPct val="100000"/>
              </a:lnSpc>
              <a:buNone/>
            </a:pPr>
            <a:r>
              <a:rPr lang="en-US" sz="2000" dirty="0"/>
              <a:t>Moussa et al., 2025, Source: IDDO / WWARN CTL</a:t>
            </a:r>
          </a:p>
          <a:p>
            <a:pPr marL="0" indent="0">
              <a:lnSpc>
                <a:spcPct val="150000"/>
              </a:lnSpc>
              <a:buFont typeface="Wingdings" pitchFamily="2" charset="2"/>
              <a:buNone/>
            </a:pPr>
            <a:endParaRPr lang="en-US" sz="2400" dirty="0"/>
          </a:p>
        </p:txBody>
      </p:sp>
      <p:pic>
        <p:nvPicPr>
          <p:cNvPr id="6" name="Picture 2" descr="Fig. 3">
            <a:extLst>
              <a:ext uri="{FF2B5EF4-FFF2-40B4-BE49-F238E27FC236}">
                <a16:creationId xmlns:a16="http://schemas.microsoft.com/office/drawing/2014/main" id="{9C43A845-2B1C-2992-35C0-B699B42B4A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599"/>
          <a:stretch>
            <a:fillRect/>
          </a:stretch>
        </p:blipFill>
        <p:spPr bwMode="auto">
          <a:xfrm>
            <a:off x="5124816" y="3821534"/>
            <a:ext cx="5952616" cy="2412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8E0E66F-7D93-BAC7-09F2-1E1356D9F56A}"/>
              </a:ext>
            </a:extLst>
          </p:cNvPr>
          <p:cNvSpPr txBox="1"/>
          <p:nvPr/>
        </p:nvSpPr>
        <p:spPr>
          <a:xfrm>
            <a:off x="5514751" y="750599"/>
            <a:ext cx="1162498" cy="261610"/>
          </a:xfrm>
          <a:prstGeom prst="rect">
            <a:avLst/>
          </a:prstGeom>
          <a:noFill/>
        </p:spPr>
        <p:txBody>
          <a:bodyPr wrap="none" rtlCol="0">
            <a:spAutoFit/>
          </a:bodyPr>
          <a:lstStyle/>
          <a:p>
            <a:r>
              <a:rPr lang="en-US" sz="1100" dirty="0"/>
              <a:t>a. Triple mutant</a:t>
            </a:r>
          </a:p>
        </p:txBody>
      </p:sp>
      <p:sp>
        <p:nvSpPr>
          <p:cNvPr id="9" name="TextBox 8">
            <a:extLst>
              <a:ext uri="{FF2B5EF4-FFF2-40B4-BE49-F238E27FC236}">
                <a16:creationId xmlns:a16="http://schemas.microsoft.com/office/drawing/2014/main" id="{746DE321-4985-65B0-D0C0-DC5E5697FFD7}"/>
              </a:ext>
            </a:extLst>
          </p:cNvPr>
          <p:cNvSpPr txBox="1"/>
          <p:nvPr/>
        </p:nvSpPr>
        <p:spPr>
          <a:xfrm>
            <a:off x="9057252" y="750599"/>
            <a:ext cx="1467068" cy="261610"/>
          </a:xfrm>
          <a:prstGeom prst="rect">
            <a:avLst/>
          </a:prstGeom>
          <a:noFill/>
        </p:spPr>
        <p:txBody>
          <a:bodyPr wrap="none" rtlCol="0">
            <a:spAutoFit/>
          </a:bodyPr>
          <a:lstStyle/>
          <a:p>
            <a:r>
              <a:rPr lang="en-US" sz="1100" dirty="0"/>
              <a:t>b. Quadruple mutant</a:t>
            </a:r>
          </a:p>
        </p:txBody>
      </p:sp>
      <p:sp>
        <p:nvSpPr>
          <p:cNvPr id="10" name="TextBox 9">
            <a:extLst>
              <a:ext uri="{FF2B5EF4-FFF2-40B4-BE49-F238E27FC236}">
                <a16:creationId xmlns:a16="http://schemas.microsoft.com/office/drawing/2014/main" id="{006CC918-B031-C30B-A68E-759F12B0E2DB}"/>
              </a:ext>
            </a:extLst>
          </p:cNvPr>
          <p:cNvSpPr txBox="1"/>
          <p:nvPr/>
        </p:nvSpPr>
        <p:spPr>
          <a:xfrm>
            <a:off x="5514751" y="3586421"/>
            <a:ext cx="1404552" cy="261610"/>
          </a:xfrm>
          <a:prstGeom prst="rect">
            <a:avLst/>
          </a:prstGeom>
          <a:noFill/>
        </p:spPr>
        <p:txBody>
          <a:bodyPr wrap="none" rtlCol="0">
            <a:spAutoFit/>
          </a:bodyPr>
          <a:lstStyle/>
          <a:p>
            <a:r>
              <a:rPr lang="en-US" sz="1100" dirty="0"/>
              <a:t>c. Quintuple mutant</a:t>
            </a:r>
          </a:p>
        </p:txBody>
      </p:sp>
      <p:sp>
        <p:nvSpPr>
          <p:cNvPr id="11" name="TextBox 10">
            <a:extLst>
              <a:ext uri="{FF2B5EF4-FFF2-40B4-BE49-F238E27FC236}">
                <a16:creationId xmlns:a16="http://schemas.microsoft.com/office/drawing/2014/main" id="{029444DE-BCDD-AD4C-7029-3EBE0E155C9C}"/>
              </a:ext>
            </a:extLst>
          </p:cNvPr>
          <p:cNvSpPr txBox="1"/>
          <p:nvPr/>
        </p:nvSpPr>
        <p:spPr>
          <a:xfrm>
            <a:off x="9057252" y="3586421"/>
            <a:ext cx="1396536" cy="261610"/>
          </a:xfrm>
          <a:prstGeom prst="rect">
            <a:avLst/>
          </a:prstGeom>
          <a:noFill/>
        </p:spPr>
        <p:txBody>
          <a:bodyPr wrap="none" rtlCol="0">
            <a:spAutoFit/>
          </a:bodyPr>
          <a:lstStyle/>
          <a:p>
            <a:r>
              <a:rPr lang="en-US" sz="1100" dirty="0"/>
              <a:t>d. Sextuple mutant </a:t>
            </a:r>
          </a:p>
        </p:txBody>
      </p:sp>
    </p:spTree>
    <p:extLst>
      <p:ext uri="{BB962C8B-B14F-4D97-AF65-F5344CB8AC3E}">
        <p14:creationId xmlns:p14="http://schemas.microsoft.com/office/powerpoint/2010/main" val="19075675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8D1FC-0BC2-1604-EB02-D3E52F4FC89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C64FE5-6C23-9B08-E447-DB20C4AE7781}"/>
              </a:ext>
            </a:extLst>
          </p:cNvPr>
          <p:cNvSpPr>
            <a:spLocks noGrp="1"/>
          </p:cNvSpPr>
          <p:nvPr>
            <p:ph idx="1"/>
          </p:nvPr>
        </p:nvSpPr>
        <p:spPr>
          <a:xfrm>
            <a:off x="643198" y="1023273"/>
            <a:ext cx="6466056" cy="4906187"/>
          </a:xfrm>
        </p:spPr>
        <p:txBody>
          <a:bodyPr/>
          <a:lstStyle/>
          <a:p>
            <a:pPr marL="0" indent="0">
              <a:lnSpc>
                <a:spcPct val="150000"/>
              </a:lnSpc>
              <a:buNone/>
            </a:pPr>
            <a:r>
              <a:rPr lang="en-GB" sz="2400" b="1" dirty="0">
                <a:solidFill>
                  <a:srgbClr val="C00000"/>
                </a:solidFill>
              </a:rPr>
              <a:t>Critical modifiers of SMC efficacy in young children are insufficiently characterised</a:t>
            </a:r>
            <a:endParaRPr lang="en-GB" sz="2000" b="1" noProof="0" dirty="0">
              <a:solidFill>
                <a:srgbClr val="C00000"/>
              </a:solidFill>
            </a:endParaRPr>
          </a:p>
          <a:p>
            <a:pPr>
              <a:lnSpc>
                <a:spcPct val="100000"/>
              </a:lnSpc>
            </a:pPr>
            <a:r>
              <a:rPr lang="en-GB" sz="2400" dirty="0"/>
              <a:t>Age</a:t>
            </a:r>
            <a:endParaRPr lang="en-GB" sz="2400" b="1" noProof="0" dirty="0">
              <a:solidFill>
                <a:srgbClr val="C00000"/>
              </a:solidFill>
            </a:endParaRPr>
          </a:p>
          <a:p>
            <a:pPr>
              <a:lnSpc>
                <a:spcPct val="100000"/>
              </a:lnSpc>
            </a:pPr>
            <a:r>
              <a:rPr lang="en-GB" sz="2400" dirty="0"/>
              <a:t>Resistance to long acting antimalarials:</a:t>
            </a:r>
          </a:p>
          <a:p>
            <a:pPr lvl="1">
              <a:lnSpc>
                <a:spcPct val="100000"/>
              </a:lnSpc>
            </a:pPr>
            <a:r>
              <a:rPr lang="en-GB" sz="2100" dirty="0"/>
              <a:t>Sulfadoxine-pyrimethamine</a:t>
            </a:r>
          </a:p>
          <a:p>
            <a:pPr lvl="1">
              <a:lnSpc>
                <a:spcPct val="100000"/>
              </a:lnSpc>
            </a:pPr>
            <a:r>
              <a:rPr lang="en-GB" sz="2100" dirty="0"/>
              <a:t>Amodiaquine</a:t>
            </a:r>
          </a:p>
          <a:p>
            <a:pPr>
              <a:lnSpc>
                <a:spcPct val="100000"/>
              </a:lnSpc>
            </a:pPr>
            <a:r>
              <a:rPr lang="en-GB" sz="2400" dirty="0"/>
              <a:t>Transmission intensity </a:t>
            </a:r>
          </a:p>
          <a:p>
            <a:pPr>
              <a:lnSpc>
                <a:spcPct val="100000"/>
              </a:lnSpc>
            </a:pPr>
            <a:r>
              <a:rPr lang="en-GB" sz="2400" dirty="0"/>
              <a:t>Malnutrition</a:t>
            </a:r>
          </a:p>
          <a:p>
            <a:pPr marL="0" indent="0">
              <a:lnSpc>
                <a:spcPct val="200000"/>
              </a:lnSpc>
              <a:buNone/>
            </a:pPr>
            <a:endParaRPr lang="en-GB" sz="2000" b="1" noProof="0" dirty="0">
              <a:solidFill>
                <a:srgbClr val="C00000"/>
              </a:solidFill>
            </a:endParaRPr>
          </a:p>
        </p:txBody>
      </p:sp>
      <p:sp>
        <p:nvSpPr>
          <p:cNvPr id="3" name="Title 2">
            <a:extLst>
              <a:ext uri="{FF2B5EF4-FFF2-40B4-BE49-F238E27FC236}">
                <a16:creationId xmlns:a16="http://schemas.microsoft.com/office/drawing/2014/main" id="{8988FBC1-5584-2F94-5529-E2BA968FC60E}"/>
              </a:ext>
            </a:extLst>
          </p:cNvPr>
          <p:cNvSpPr>
            <a:spLocks noGrp="1"/>
          </p:cNvSpPr>
          <p:nvPr>
            <p:ph type="title"/>
          </p:nvPr>
        </p:nvSpPr>
        <p:spPr>
          <a:xfrm>
            <a:off x="571484" y="215999"/>
            <a:ext cx="10747373" cy="804267"/>
          </a:xfrm>
        </p:spPr>
        <p:txBody>
          <a:bodyPr>
            <a:normAutofit/>
          </a:bodyPr>
          <a:lstStyle/>
          <a:p>
            <a:r>
              <a:rPr lang="en-GB" sz="2800" dirty="0"/>
              <a:t>Evidence gaps in optimal SMC deployment</a:t>
            </a:r>
            <a:endParaRPr lang="en-GB" sz="2800" noProof="0" dirty="0"/>
          </a:p>
        </p:txBody>
      </p:sp>
      <p:pic>
        <p:nvPicPr>
          <p:cNvPr id="4" name="Picture 3">
            <a:extLst>
              <a:ext uri="{FF2B5EF4-FFF2-40B4-BE49-F238E27FC236}">
                <a16:creationId xmlns:a16="http://schemas.microsoft.com/office/drawing/2014/main" id="{B6E68973-11C1-E7B2-EAC2-E101479D92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78344" y="1170613"/>
            <a:ext cx="3810161" cy="5212080"/>
          </a:xfrm>
          <a:prstGeom prst="rect">
            <a:avLst/>
          </a:prstGeom>
        </p:spPr>
      </p:pic>
    </p:spTree>
    <p:extLst>
      <p:ext uri="{BB962C8B-B14F-4D97-AF65-F5344CB8AC3E}">
        <p14:creationId xmlns:p14="http://schemas.microsoft.com/office/powerpoint/2010/main" val="39587055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50A9C8-C89A-40A1-1947-2E5CB5211B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54974" y="3124879"/>
            <a:ext cx="2331684" cy="2472343"/>
          </a:xfrm>
          <a:prstGeom prst="rect">
            <a:avLst/>
          </a:prstGeom>
        </p:spPr>
      </p:pic>
      <p:pic>
        <p:nvPicPr>
          <p:cNvPr id="3" name="Picture 2">
            <a:extLst>
              <a:ext uri="{FF2B5EF4-FFF2-40B4-BE49-F238E27FC236}">
                <a16:creationId xmlns:a16="http://schemas.microsoft.com/office/drawing/2014/main" id="{67CBAC7A-1DCA-2703-49A7-539C9820BA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29201" y="422823"/>
            <a:ext cx="5383230" cy="2074127"/>
          </a:xfrm>
          <a:prstGeom prst="rect">
            <a:avLst/>
          </a:prstGeom>
        </p:spPr>
      </p:pic>
      <p:sp>
        <p:nvSpPr>
          <p:cNvPr id="5" name="Title 2">
            <a:extLst>
              <a:ext uri="{FF2B5EF4-FFF2-40B4-BE49-F238E27FC236}">
                <a16:creationId xmlns:a16="http://schemas.microsoft.com/office/drawing/2014/main" id="{686C8F6C-498B-F0C9-3ABA-0759453936F5}"/>
              </a:ext>
            </a:extLst>
          </p:cNvPr>
          <p:cNvSpPr txBox="1">
            <a:spLocks/>
          </p:cNvSpPr>
          <p:nvPr/>
        </p:nvSpPr>
        <p:spPr>
          <a:xfrm>
            <a:off x="2657542" y="5823017"/>
            <a:ext cx="8145575" cy="804267"/>
          </a:xfrm>
          <a:prstGeom prst="rect">
            <a:avLst/>
          </a:prstGeom>
        </p:spPr>
        <p:txBody>
          <a:bodyPr>
            <a:normAutofit fontScale="92500"/>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r>
              <a:rPr lang="en-GB" sz="2800" dirty="0"/>
              <a:t>Seasonal Malaria Chemoprevention Study Group</a:t>
            </a:r>
          </a:p>
        </p:txBody>
      </p:sp>
    </p:spTree>
    <p:extLst>
      <p:ext uri="{BB962C8B-B14F-4D97-AF65-F5344CB8AC3E}">
        <p14:creationId xmlns:p14="http://schemas.microsoft.com/office/powerpoint/2010/main" val="40824997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DE86C5-459F-88E4-F3BC-060CE148AF66}"/>
              </a:ext>
            </a:extLst>
          </p:cNvPr>
          <p:cNvSpPr>
            <a:spLocks noGrp="1"/>
          </p:cNvSpPr>
          <p:nvPr>
            <p:ph idx="1"/>
          </p:nvPr>
        </p:nvSpPr>
        <p:spPr>
          <a:xfrm>
            <a:off x="838200" y="1387669"/>
            <a:ext cx="10515600" cy="3910195"/>
          </a:xfrm>
        </p:spPr>
        <p:txBody>
          <a:bodyPr/>
          <a:lstStyle/>
          <a:p>
            <a:pPr marL="0" indent="0" algn="ctr">
              <a:buNone/>
            </a:pPr>
            <a:r>
              <a:rPr lang="en-GB" sz="2400" b="1" noProof="0" dirty="0">
                <a:solidFill>
                  <a:srgbClr val="C00000"/>
                </a:solidFill>
              </a:rPr>
              <a:t>Objectives</a:t>
            </a:r>
          </a:p>
          <a:p>
            <a:pPr marL="0" indent="0" algn="ctr">
              <a:buNone/>
            </a:pPr>
            <a:endParaRPr lang="en-GB" sz="2400" b="1" noProof="0" dirty="0">
              <a:solidFill>
                <a:srgbClr val="C00000"/>
              </a:solidFill>
            </a:endParaRPr>
          </a:p>
          <a:p>
            <a:pPr lvl="1">
              <a:lnSpc>
                <a:spcPct val="150000"/>
              </a:lnSpc>
            </a:pPr>
            <a:r>
              <a:rPr lang="en-GB" sz="2400" dirty="0"/>
              <a:t>Explore heterogeneity in treatment effect of SMC against clinical and severe malaria</a:t>
            </a:r>
          </a:p>
          <a:p>
            <a:pPr lvl="1"/>
            <a:endParaRPr lang="en-GB" sz="2400" noProof="0" dirty="0"/>
          </a:p>
          <a:p>
            <a:pPr lvl="1"/>
            <a:r>
              <a:rPr lang="en-GB" sz="2400" dirty="0"/>
              <a:t>Estimate the MIC values where pharmacokinetics data is available</a:t>
            </a:r>
          </a:p>
          <a:p>
            <a:pPr lvl="1"/>
            <a:endParaRPr lang="en-GB" sz="2400" noProof="0" dirty="0"/>
          </a:p>
        </p:txBody>
      </p:sp>
      <p:sp>
        <p:nvSpPr>
          <p:cNvPr id="3" name="Title 2">
            <a:extLst>
              <a:ext uri="{FF2B5EF4-FFF2-40B4-BE49-F238E27FC236}">
                <a16:creationId xmlns:a16="http://schemas.microsoft.com/office/drawing/2014/main" id="{D256AF65-430C-6995-0BC2-86D5517643A5}"/>
              </a:ext>
            </a:extLst>
          </p:cNvPr>
          <p:cNvSpPr>
            <a:spLocks noGrp="1"/>
          </p:cNvSpPr>
          <p:nvPr>
            <p:ph type="title"/>
          </p:nvPr>
        </p:nvSpPr>
        <p:spPr/>
        <p:txBody>
          <a:bodyPr>
            <a:normAutofit/>
          </a:bodyPr>
          <a:lstStyle/>
          <a:p>
            <a:r>
              <a:rPr lang="en-GB" sz="2800" noProof="0" dirty="0" err="1"/>
              <a:t>Optimisin</a:t>
            </a:r>
            <a:r>
              <a:rPr lang="en-GB" sz="2800" dirty="0"/>
              <a:t>g the deployment of SMC in Africa</a:t>
            </a:r>
            <a:endParaRPr lang="en-GB" sz="2800" noProof="0" dirty="0"/>
          </a:p>
        </p:txBody>
      </p:sp>
    </p:spTree>
    <p:extLst>
      <p:ext uri="{BB962C8B-B14F-4D97-AF65-F5344CB8AC3E}">
        <p14:creationId xmlns:p14="http://schemas.microsoft.com/office/powerpoint/2010/main" val="38807410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3A4D8-7556-9EB8-B147-3FAA31907E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8D5D2D-ADD9-A376-B0BA-6AB8241ED90A}"/>
              </a:ext>
            </a:extLst>
          </p:cNvPr>
          <p:cNvSpPr>
            <a:spLocks noGrp="1"/>
          </p:cNvSpPr>
          <p:nvPr>
            <p:ph type="title"/>
          </p:nvPr>
        </p:nvSpPr>
        <p:spPr/>
        <p:txBody>
          <a:bodyPr>
            <a:normAutofit/>
          </a:bodyPr>
          <a:lstStyle/>
          <a:p>
            <a:r>
              <a:rPr lang="en-GB" noProof="0" dirty="0"/>
              <a:t>Malaria Chemoprevention Evidence Map: Utility</a:t>
            </a:r>
          </a:p>
        </p:txBody>
      </p:sp>
      <p:sp>
        <p:nvSpPr>
          <p:cNvPr id="3" name="Content Placeholder 2">
            <a:extLst>
              <a:ext uri="{FF2B5EF4-FFF2-40B4-BE49-F238E27FC236}">
                <a16:creationId xmlns:a16="http://schemas.microsoft.com/office/drawing/2014/main" id="{47C231D0-3B36-6287-4C7A-2D746A4CB760}"/>
              </a:ext>
            </a:extLst>
          </p:cNvPr>
          <p:cNvSpPr>
            <a:spLocks noGrp="1"/>
          </p:cNvSpPr>
          <p:nvPr>
            <p:ph idx="1"/>
          </p:nvPr>
        </p:nvSpPr>
        <p:spPr>
          <a:xfrm>
            <a:off x="828000" y="1151999"/>
            <a:ext cx="8647470" cy="2471311"/>
          </a:xfrm>
        </p:spPr>
        <p:txBody>
          <a:bodyPr/>
          <a:lstStyle/>
          <a:p>
            <a:pPr algn="just">
              <a:buFont typeface="Arial" panose="020B0604020202020204" pitchFamily="34" charset="0"/>
              <a:buChar char="•"/>
            </a:pPr>
            <a:r>
              <a:rPr lang="en-GB" sz="2400" b="1" noProof="0" dirty="0">
                <a:solidFill>
                  <a:schemeClr val="accent6"/>
                </a:solidFill>
              </a:rPr>
              <a:t>Repository</a:t>
            </a:r>
            <a:r>
              <a:rPr lang="en-GB" sz="2400" noProof="0" dirty="0"/>
              <a:t> for malaria chemoprevention efficacy and safety studies in children</a:t>
            </a:r>
          </a:p>
          <a:p>
            <a:pPr algn="just">
              <a:buFont typeface="Arial" panose="020B0604020202020204" pitchFamily="34" charset="0"/>
              <a:buChar char="•"/>
            </a:pPr>
            <a:r>
              <a:rPr lang="en-GB" sz="2400" b="1" noProof="0" dirty="0">
                <a:solidFill>
                  <a:schemeClr val="accent6"/>
                </a:solidFill>
              </a:rPr>
              <a:t>Broad inclusion criteria </a:t>
            </a:r>
            <a:r>
              <a:rPr lang="en-GB" sz="2400" noProof="0" dirty="0"/>
              <a:t>(interventions</a:t>
            </a:r>
            <a:r>
              <a:rPr lang="en-GB" sz="2400" dirty="0"/>
              <a:t> &amp;</a:t>
            </a:r>
            <a:r>
              <a:rPr lang="en-GB" sz="2400" noProof="0" dirty="0"/>
              <a:t> outcomes)</a:t>
            </a:r>
          </a:p>
          <a:p>
            <a:pPr algn="just">
              <a:buFont typeface="Arial" panose="020B0604020202020204" pitchFamily="34" charset="0"/>
              <a:buChar char="•"/>
            </a:pPr>
            <a:r>
              <a:rPr lang="en-GB" sz="2400" b="1" noProof="0" dirty="0">
                <a:solidFill>
                  <a:schemeClr val="accent6"/>
                </a:solidFill>
              </a:rPr>
              <a:t>Annually updated</a:t>
            </a:r>
            <a:endParaRPr lang="en-GB" sz="2400" noProof="0" dirty="0"/>
          </a:p>
        </p:txBody>
      </p:sp>
      <p:pic>
        <p:nvPicPr>
          <p:cNvPr id="4" name="Picture 2" descr="FAQ SR: General | Cochrane Belgium">
            <a:extLst>
              <a:ext uri="{FF2B5EF4-FFF2-40B4-BE49-F238E27FC236}">
                <a16:creationId xmlns:a16="http://schemas.microsoft.com/office/drawing/2014/main" id="{A827C1CF-45CB-0B0D-E157-0690B1765E2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72675" y="1151999"/>
            <a:ext cx="1676400" cy="2095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A441926-09DC-2882-2ECD-166498927EE7}"/>
              </a:ext>
            </a:extLst>
          </p:cNvPr>
          <p:cNvSpPr txBox="1"/>
          <p:nvPr/>
        </p:nvSpPr>
        <p:spPr>
          <a:xfrm>
            <a:off x="216000" y="3429000"/>
            <a:ext cx="9348797" cy="2239844"/>
          </a:xfrm>
          <a:prstGeom prst="rect">
            <a:avLst/>
          </a:prstGeom>
          <a:noFill/>
        </p:spPr>
        <p:txBody>
          <a:bodyPr wrap="square" rtlCol="0">
            <a:spAutoFit/>
          </a:bodyPr>
          <a:lstStyle/>
          <a:p>
            <a:pPr lvl="1" algn="just">
              <a:lnSpc>
                <a:spcPct val="150000"/>
              </a:lnSpc>
              <a:buClr>
                <a:srgbClr val="00B050"/>
              </a:buClr>
              <a:buFont typeface="Wingdings" panose="05000000000000000000" pitchFamily="2" charset="2"/>
              <a:buChar char="ü"/>
            </a:pPr>
            <a:r>
              <a:rPr lang="en-GB" sz="2400" b="1" dirty="0">
                <a:solidFill>
                  <a:srgbClr val="00B050"/>
                </a:solidFill>
              </a:rPr>
              <a:t>Minimise time and efforts </a:t>
            </a:r>
            <a:r>
              <a:rPr lang="en-GB" sz="2400" dirty="0"/>
              <a:t>for future chemoprevention systematic reviews</a:t>
            </a:r>
          </a:p>
          <a:p>
            <a:pPr lvl="1" algn="just">
              <a:lnSpc>
                <a:spcPct val="150000"/>
              </a:lnSpc>
              <a:buClr>
                <a:srgbClr val="00B050"/>
              </a:buClr>
              <a:buFont typeface="Wingdings" panose="05000000000000000000" pitchFamily="2" charset="2"/>
              <a:buChar char="ü"/>
            </a:pPr>
            <a:r>
              <a:rPr lang="en-GB" sz="2400" dirty="0"/>
              <a:t>Conduct </a:t>
            </a:r>
            <a:r>
              <a:rPr lang="en-GB" sz="2400" b="1" dirty="0">
                <a:solidFill>
                  <a:srgbClr val="00B050"/>
                </a:solidFill>
              </a:rPr>
              <a:t>aggregate meta-analyses </a:t>
            </a:r>
            <a:r>
              <a:rPr lang="en-GB" sz="2400" dirty="0"/>
              <a:t>on wide range of interventions and outcomes</a:t>
            </a:r>
          </a:p>
        </p:txBody>
      </p:sp>
    </p:spTree>
    <p:extLst>
      <p:ext uri="{BB962C8B-B14F-4D97-AF65-F5344CB8AC3E}">
        <p14:creationId xmlns:p14="http://schemas.microsoft.com/office/powerpoint/2010/main" val="2357205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F31C80-D341-70FA-7525-BFAD18AACB37}"/>
              </a:ext>
            </a:extLst>
          </p:cNvPr>
          <p:cNvPicPr>
            <a:picLocks noChangeAspect="1"/>
          </p:cNvPicPr>
          <p:nvPr/>
        </p:nvPicPr>
        <p:blipFill>
          <a:blip r:embed="rId2"/>
          <a:stretch>
            <a:fillRect/>
          </a:stretch>
        </p:blipFill>
        <p:spPr>
          <a:xfrm>
            <a:off x="-4988" y="-28754"/>
            <a:ext cx="12158843" cy="6886754"/>
          </a:xfrm>
          <a:prstGeom prst="rect">
            <a:avLst/>
          </a:prstGeom>
        </p:spPr>
      </p:pic>
    </p:spTree>
    <p:extLst>
      <p:ext uri="{BB962C8B-B14F-4D97-AF65-F5344CB8AC3E}">
        <p14:creationId xmlns:p14="http://schemas.microsoft.com/office/powerpoint/2010/main" val="9852449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831CB-300F-8445-3F40-5E3D8E1354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6C70AC-C4DA-ED55-581F-5F4463F08E4B}"/>
              </a:ext>
            </a:extLst>
          </p:cNvPr>
          <p:cNvSpPr>
            <a:spLocks noGrp="1"/>
          </p:cNvSpPr>
          <p:nvPr>
            <p:ph type="title"/>
          </p:nvPr>
        </p:nvSpPr>
        <p:spPr/>
        <p:txBody>
          <a:bodyPr>
            <a:normAutofit/>
          </a:bodyPr>
          <a:lstStyle/>
          <a:p>
            <a:r>
              <a:rPr lang="en-GB" sz="2800" noProof="0" dirty="0"/>
              <a:t>Statistical analysis: IPD-MA</a:t>
            </a:r>
          </a:p>
        </p:txBody>
      </p:sp>
      <p:sp>
        <p:nvSpPr>
          <p:cNvPr id="2" name="Content Placeholder 1">
            <a:extLst>
              <a:ext uri="{FF2B5EF4-FFF2-40B4-BE49-F238E27FC236}">
                <a16:creationId xmlns:a16="http://schemas.microsoft.com/office/drawing/2014/main" id="{3AB35C26-DC5D-7A4E-360D-E4ED32F1061E}"/>
              </a:ext>
            </a:extLst>
          </p:cNvPr>
          <p:cNvSpPr>
            <a:spLocks noGrp="1"/>
          </p:cNvSpPr>
          <p:nvPr>
            <p:ph idx="1"/>
          </p:nvPr>
        </p:nvSpPr>
        <p:spPr>
          <a:xfrm>
            <a:off x="621164" y="802130"/>
            <a:ext cx="6328910" cy="1370768"/>
          </a:xfrm>
        </p:spPr>
        <p:txBody>
          <a:bodyPr/>
          <a:lstStyle/>
          <a:p>
            <a:pPr>
              <a:lnSpc>
                <a:spcPct val="100000"/>
              </a:lnSpc>
            </a:pPr>
            <a:r>
              <a:rPr lang="en-GB" sz="2400" dirty="0"/>
              <a:t>Outcomes</a:t>
            </a:r>
          </a:p>
          <a:p>
            <a:pPr lvl="1">
              <a:lnSpc>
                <a:spcPct val="100000"/>
              </a:lnSpc>
            </a:pPr>
            <a:r>
              <a:rPr lang="en-GB" sz="2100" dirty="0"/>
              <a:t>Uncomplicated malaria</a:t>
            </a:r>
          </a:p>
          <a:p>
            <a:pPr lvl="1">
              <a:lnSpc>
                <a:spcPct val="100000"/>
              </a:lnSpc>
            </a:pPr>
            <a:r>
              <a:rPr lang="en-GB" sz="2100" dirty="0"/>
              <a:t>Severe malaria</a:t>
            </a:r>
          </a:p>
          <a:p>
            <a:pPr marL="457200" lvl="1" indent="0">
              <a:lnSpc>
                <a:spcPct val="100000"/>
              </a:lnSpc>
              <a:buNone/>
            </a:pPr>
            <a:endParaRPr lang="en-GB" sz="2100" dirty="0"/>
          </a:p>
          <a:p>
            <a:pPr marL="0" indent="0">
              <a:lnSpc>
                <a:spcPct val="100000"/>
              </a:lnSpc>
              <a:buNone/>
            </a:pPr>
            <a:endParaRPr lang="en-GB" sz="2400" dirty="0">
              <a:sym typeface="Wingdings" panose="05000000000000000000" pitchFamily="2" charset="2"/>
            </a:endParaRPr>
          </a:p>
          <a:p>
            <a:pPr marL="0" indent="0">
              <a:lnSpc>
                <a:spcPct val="200000"/>
              </a:lnSpc>
              <a:buNone/>
            </a:pPr>
            <a:endParaRPr lang="en-GB" sz="2000" b="1" noProof="0" dirty="0">
              <a:solidFill>
                <a:srgbClr val="C00000"/>
              </a:solidFill>
            </a:endParaRPr>
          </a:p>
        </p:txBody>
      </p:sp>
      <p:sp>
        <p:nvSpPr>
          <p:cNvPr id="5" name="Rounded Rectangle 4">
            <a:extLst>
              <a:ext uri="{FF2B5EF4-FFF2-40B4-BE49-F238E27FC236}">
                <a16:creationId xmlns:a16="http://schemas.microsoft.com/office/drawing/2014/main" id="{A3011D1C-0517-4F0F-47F7-ECDCE91E270D}"/>
              </a:ext>
            </a:extLst>
          </p:cNvPr>
          <p:cNvSpPr/>
          <p:nvPr/>
        </p:nvSpPr>
        <p:spPr>
          <a:xfrm>
            <a:off x="1262184" y="3769111"/>
            <a:ext cx="1404257" cy="8677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SMC</a:t>
            </a:r>
          </a:p>
        </p:txBody>
      </p:sp>
      <p:sp>
        <p:nvSpPr>
          <p:cNvPr id="6" name="Rounded Rectangle 5">
            <a:extLst>
              <a:ext uri="{FF2B5EF4-FFF2-40B4-BE49-F238E27FC236}">
                <a16:creationId xmlns:a16="http://schemas.microsoft.com/office/drawing/2014/main" id="{D0EA9D3E-F56C-6967-484D-3EFBD8BB3191}"/>
              </a:ext>
            </a:extLst>
          </p:cNvPr>
          <p:cNvSpPr/>
          <p:nvPr/>
        </p:nvSpPr>
        <p:spPr>
          <a:xfrm>
            <a:off x="9756105" y="3810319"/>
            <a:ext cx="1404257" cy="8677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Malaria</a:t>
            </a:r>
          </a:p>
        </p:txBody>
      </p:sp>
      <p:cxnSp>
        <p:nvCxnSpPr>
          <p:cNvPr id="7" name="Straight Arrow Connector 6">
            <a:extLst>
              <a:ext uri="{FF2B5EF4-FFF2-40B4-BE49-F238E27FC236}">
                <a16:creationId xmlns:a16="http://schemas.microsoft.com/office/drawing/2014/main" id="{1A68AB30-CF5A-6548-BA32-E4E045E1B630}"/>
              </a:ext>
            </a:extLst>
          </p:cNvPr>
          <p:cNvCxnSpPr>
            <a:cxnSpLocks/>
          </p:cNvCxnSpPr>
          <p:nvPr/>
        </p:nvCxnSpPr>
        <p:spPr>
          <a:xfrm>
            <a:off x="2554929" y="4221109"/>
            <a:ext cx="7201176" cy="1392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8" name="Snip Diagonal Corner of Rectangle 7">
            <a:extLst>
              <a:ext uri="{FF2B5EF4-FFF2-40B4-BE49-F238E27FC236}">
                <a16:creationId xmlns:a16="http://schemas.microsoft.com/office/drawing/2014/main" id="{4DF2591E-5AEC-8699-1F16-1AFA9F474375}"/>
              </a:ext>
            </a:extLst>
          </p:cNvPr>
          <p:cNvSpPr/>
          <p:nvPr/>
        </p:nvSpPr>
        <p:spPr>
          <a:xfrm>
            <a:off x="3109002" y="5398955"/>
            <a:ext cx="1769084" cy="940905"/>
          </a:xfrm>
          <a:prstGeom prst="snip2DiagRect">
            <a:avLst/>
          </a:prstGeom>
          <a:solidFill>
            <a:schemeClr val="bg1"/>
          </a:solidFill>
          <a:ln w="28575">
            <a:solidFill>
              <a:schemeClr val="accent1">
                <a:alpha val="9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Transmission</a:t>
            </a:r>
          </a:p>
          <a:p>
            <a:pPr algn="ctr"/>
            <a:r>
              <a:rPr lang="en-US" dirty="0">
                <a:solidFill>
                  <a:schemeClr val="tx2"/>
                </a:solidFill>
              </a:rPr>
              <a:t>intensity</a:t>
            </a:r>
          </a:p>
        </p:txBody>
      </p:sp>
      <p:sp>
        <p:nvSpPr>
          <p:cNvPr id="9" name="Snip Diagonal Corner of Rectangle 8">
            <a:extLst>
              <a:ext uri="{FF2B5EF4-FFF2-40B4-BE49-F238E27FC236}">
                <a16:creationId xmlns:a16="http://schemas.microsoft.com/office/drawing/2014/main" id="{55BBB7B7-C417-8A91-534C-A9BBB244C193}"/>
              </a:ext>
            </a:extLst>
          </p:cNvPr>
          <p:cNvSpPr/>
          <p:nvPr/>
        </p:nvSpPr>
        <p:spPr>
          <a:xfrm>
            <a:off x="6332751" y="5326415"/>
            <a:ext cx="1754589" cy="940905"/>
          </a:xfrm>
          <a:prstGeom prst="snip2DiagRect">
            <a:avLst/>
          </a:prstGeom>
          <a:solidFill>
            <a:schemeClr val="bg1"/>
          </a:solidFill>
          <a:ln w="28575">
            <a:solidFill>
              <a:schemeClr val="accent1">
                <a:alpha val="9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Malnutrition</a:t>
            </a:r>
          </a:p>
        </p:txBody>
      </p:sp>
      <p:sp>
        <p:nvSpPr>
          <p:cNvPr id="10" name="Snip Diagonal Corner of Rectangle 9">
            <a:extLst>
              <a:ext uri="{FF2B5EF4-FFF2-40B4-BE49-F238E27FC236}">
                <a16:creationId xmlns:a16="http://schemas.microsoft.com/office/drawing/2014/main" id="{B8B349C3-2573-F9E2-1ECC-1FCD22F54100}"/>
              </a:ext>
            </a:extLst>
          </p:cNvPr>
          <p:cNvSpPr/>
          <p:nvPr/>
        </p:nvSpPr>
        <p:spPr>
          <a:xfrm>
            <a:off x="3109002" y="2654209"/>
            <a:ext cx="1643269" cy="940905"/>
          </a:xfrm>
          <a:prstGeom prst="snip2DiagRect">
            <a:avLst/>
          </a:prstGeom>
          <a:solidFill>
            <a:schemeClr val="bg1"/>
          </a:solidFill>
          <a:ln w="28575">
            <a:solidFill>
              <a:schemeClr val="accent1">
                <a:alpha val="9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Age</a:t>
            </a:r>
          </a:p>
        </p:txBody>
      </p:sp>
      <p:cxnSp>
        <p:nvCxnSpPr>
          <p:cNvPr id="11" name="Straight Arrow Connector 10">
            <a:extLst>
              <a:ext uri="{FF2B5EF4-FFF2-40B4-BE49-F238E27FC236}">
                <a16:creationId xmlns:a16="http://schemas.microsoft.com/office/drawing/2014/main" id="{37CBCC8E-843D-1D0A-E721-0E54886DB086}"/>
              </a:ext>
            </a:extLst>
          </p:cNvPr>
          <p:cNvCxnSpPr>
            <a:stCxn id="10" idx="1"/>
          </p:cNvCxnSpPr>
          <p:nvPr/>
        </p:nvCxnSpPr>
        <p:spPr>
          <a:xfrm>
            <a:off x="3930637" y="3595114"/>
            <a:ext cx="609738" cy="623226"/>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6FFD6B0-37C1-FC91-3C78-0FD51DCE9F68}"/>
              </a:ext>
            </a:extLst>
          </p:cNvPr>
          <p:cNvCxnSpPr>
            <a:cxnSpLocks/>
            <a:stCxn id="8" idx="3"/>
          </p:cNvCxnSpPr>
          <p:nvPr/>
        </p:nvCxnSpPr>
        <p:spPr>
          <a:xfrm flipV="1">
            <a:off x="3993544" y="4235029"/>
            <a:ext cx="1066173" cy="1163926"/>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5D7B46A-A3A3-7BED-6073-1A684EA0A2A3}"/>
              </a:ext>
            </a:extLst>
          </p:cNvPr>
          <p:cNvCxnSpPr>
            <a:cxnSpLocks/>
            <a:stCxn id="9" idx="3"/>
          </p:cNvCxnSpPr>
          <p:nvPr/>
        </p:nvCxnSpPr>
        <p:spPr>
          <a:xfrm flipV="1">
            <a:off x="7210046" y="4235029"/>
            <a:ext cx="997249" cy="1091386"/>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Snip Diagonal Corner of Rectangle 13">
            <a:extLst>
              <a:ext uri="{FF2B5EF4-FFF2-40B4-BE49-F238E27FC236}">
                <a16:creationId xmlns:a16="http://schemas.microsoft.com/office/drawing/2014/main" id="{AB385BEB-BC40-CDCB-BF92-4FC31D480146}"/>
              </a:ext>
            </a:extLst>
          </p:cNvPr>
          <p:cNvSpPr/>
          <p:nvPr/>
        </p:nvSpPr>
        <p:spPr>
          <a:xfrm>
            <a:off x="6444071" y="2598515"/>
            <a:ext cx="1643269" cy="940905"/>
          </a:xfrm>
          <a:prstGeom prst="snip2DiagRect">
            <a:avLst/>
          </a:prstGeom>
          <a:solidFill>
            <a:schemeClr val="bg1"/>
          </a:solidFill>
          <a:ln w="28575">
            <a:solidFill>
              <a:schemeClr val="accent1">
                <a:alpha val="9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Drug resistance</a:t>
            </a:r>
          </a:p>
        </p:txBody>
      </p:sp>
      <p:cxnSp>
        <p:nvCxnSpPr>
          <p:cNvPr id="15" name="Straight Arrow Connector 14">
            <a:extLst>
              <a:ext uri="{FF2B5EF4-FFF2-40B4-BE49-F238E27FC236}">
                <a16:creationId xmlns:a16="http://schemas.microsoft.com/office/drawing/2014/main" id="{18879856-3962-5284-0065-1C864E36C353}"/>
              </a:ext>
            </a:extLst>
          </p:cNvPr>
          <p:cNvCxnSpPr/>
          <p:nvPr/>
        </p:nvCxnSpPr>
        <p:spPr>
          <a:xfrm>
            <a:off x="7214878" y="3547689"/>
            <a:ext cx="609738" cy="623226"/>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0388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6B87D-E158-78D9-9BCC-90C4BF8873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08EF8C-BE4B-398E-3789-F4D50788ECB2}"/>
              </a:ext>
            </a:extLst>
          </p:cNvPr>
          <p:cNvSpPr>
            <a:spLocks noGrp="1"/>
          </p:cNvSpPr>
          <p:nvPr>
            <p:ph type="title"/>
          </p:nvPr>
        </p:nvSpPr>
        <p:spPr/>
        <p:txBody>
          <a:bodyPr>
            <a:normAutofit/>
          </a:bodyPr>
          <a:lstStyle/>
          <a:p>
            <a:r>
              <a:rPr lang="en-GB" noProof="0" dirty="0"/>
              <a:t>WWARN Molecular surveillance </a:t>
            </a:r>
          </a:p>
        </p:txBody>
      </p:sp>
      <p:sp>
        <p:nvSpPr>
          <p:cNvPr id="3" name="Content Placeholder 2">
            <a:extLst>
              <a:ext uri="{FF2B5EF4-FFF2-40B4-BE49-F238E27FC236}">
                <a16:creationId xmlns:a16="http://schemas.microsoft.com/office/drawing/2014/main" id="{80D79505-4447-04DC-C30C-FC700B60E3F6}"/>
              </a:ext>
            </a:extLst>
          </p:cNvPr>
          <p:cNvSpPr>
            <a:spLocks noGrp="1"/>
          </p:cNvSpPr>
          <p:nvPr>
            <p:ph idx="1"/>
          </p:nvPr>
        </p:nvSpPr>
        <p:spPr>
          <a:xfrm>
            <a:off x="428837" y="791669"/>
            <a:ext cx="11414296" cy="1290519"/>
          </a:xfrm>
        </p:spPr>
        <p:txBody>
          <a:bodyPr/>
          <a:lstStyle/>
          <a:p>
            <a:pPr algn="just">
              <a:lnSpc>
                <a:spcPct val="100000"/>
              </a:lnSpc>
              <a:buFont typeface="Arial" panose="020B0604020202020204" pitchFamily="34" charset="0"/>
              <a:buChar char="•"/>
            </a:pPr>
            <a:r>
              <a:rPr lang="en-GB" sz="2400" b="1" noProof="0" dirty="0"/>
              <a:t>Repository</a:t>
            </a:r>
            <a:r>
              <a:rPr lang="en-GB" sz="2400" noProof="0" dirty="0"/>
              <a:t> for studies reporting molecular marker associated with SP, Artemisinin and ACT partners drug resistance</a:t>
            </a:r>
          </a:p>
          <a:p>
            <a:pPr marL="0" indent="0" algn="just">
              <a:lnSpc>
                <a:spcPct val="100000"/>
              </a:lnSpc>
              <a:buNone/>
            </a:pPr>
            <a:endParaRPr lang="en-GB" sz="2400" noProof="0" dirty="0"/>
          </a:p>
          <a:p>
            <a:pPr marL="0" indent="0" algn="just">
              <a:lnSpc>
                <a:spcPct val="100000"/>
              </a:lnSpc>
              <a:buNone/>
            </a:pPr>
            <a:endParaRPr lang="en-GB" sz="2400" noProof="0" dirty="0"/>
          </a:p>
          <a:p>
            <a:pPr marL="0" indent="0" algn="just">
              <a:lnSpc>
                <a:spcPct val="100000"/>
              </a:lnSpc>
              <a:buNone/>
            </a:pPr>
            <a:endParaRPr lang="en-GB" sz="2400" b="1" dirty="0">
              <a:solidFill>
                <a:schemeClr val="accent6"/>
              </a:solidFill>
            </a:endParaRPr>
          </a:p>
        </p:txBody>
      </p:sp>
      <p:pic>
        <p:nvPicPr>
          <p:cNvPr id="6" name="Picture 5">
            <a:extLst>
              <a:ext uri="{FF2B5EF4-FFF2-40B4-BE49-F238E27FC236}">
                <a16:creationId xmlns:a16="http://schemas.microsoft.com/office/drawing/2014/main" id="{1F76EC0C-4112-5536-0172-C7F4342D8A94}"/>
              </a:ext>
            </a:extLst>
          </p:cNvPr>
          <p:cNvPicPr>
            <a:picLocks noChangeAspect="1"/>
          </p:cNvPicPr>
          <p:nvPr/>
        </p:nvPicPr>
        <p:blipFill>
          <a:blip r:embed="rId2"/>
          <a:stretch>
            <a:fillRect/>
          </a:stretch>
        </p:blipFill>
        <p:spPr>
          <a:xfrm>
            <a:off x="1457100" y="1712840"/>
            <a:ext cx="8871573" cy="5040000"/>
          </a:xfrm>
          <a:prstGeom prst="rect">
            <a:avLst/>
          </a:prstGeom>
        </p:spPr>
      </p:pic>
    </p:spTree>
    <p:extLst>
      <p:ext uri="{BB962C8B-B14F-4D97-AF65-F5344CB8AC3E}">
        <p14:creationId xmlns:p14="http://schemas.microsoft.com/office/powerpoint/2010/main" val="508579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7CF3A-F01C-3716-C87C-FB4B4025930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024A6E-82B9-B4BA-C5BC-B688336C148A}"/>
              </a:ext>
            </a:extLst>
          </p:cNvPr>
          <p:cNvSpPr>
            <a:spLocks noGrp="1"/>
          </p:cNvSpPr>
          <p:nvPr>
            <p:ph idx="1"/>
          </p:nvPr>
        </p:nvSpPr>
        <p:spPr>
          <a:xfrm>
            <a:off x="141797" y="1387235"/>
            <a:ext cx="6458808" cy="4332911"/>
          </a:xfrm>
        </p:spPr>
        <p:txBody>
          <a:bodyPr/>
          <a:lstStyle/>
          <a:p>
            <a:pPr>
              <a:lnSpc>
                <a:spcPct val="100000"/>
              </a:lnSpc>
            </a:pPr>
            <a:r>
              <a:rPr lang="en-GB" sz="2400" dirty="0"/>
              <a:t>Resistance to SP and Amodiaquine</a:t>
            </a:r>
          </a:p>
          <a:p>
            <a:pPr marL="457200" lvl="1" indent="0">
              <a:lnSpc>
                <a:spcPct val="100000"/>
              </a:lnSpc>
              <a:buNone/>
            </a:pPr>
            <a:endParaRPr lang="en-GB" sz="2100" dirty="0"/>
          </a:p>
          <a:p>
            <a:pPr>
              <a:lnSpc>
                <a:spcPct val="100000"/>
              </a:lnSpc>
            </a:pPr>
            <a:r>
              <a:rPr lang="en-GB" sz="2400" dirty="0"/>
              <a:t>Chemoprevention-related drug pressure</a:t>
            </a:r>
          </a:p>
          <a:p>
            <a:pPr marL="0" indent="0">
              <a:lnSpc>
                <a:spcPct val="100000"/>
              </a:lnSpc>
              <a:buNone/>
            </a:pPr>
            <a:endParaRPr lang="en-GB" sz="2400" dirty="0"/>
          </a:p>
          <a:p>
            <a:pPr>
              <a:lnSpc>
                <a:spcPct val="100000"/>
              </a:lnSpc>
            </a:pPr>
            <a:r>
              <a:rPr lang="en-GB" sz="2400" dirty="0"/>
              <a:t>Programmatic monitoring of drug resistance</a:t>
            </a:r>
          </a:p>
          <a:p>
            <a:pPr lvl="1">
              <a:lnSpc>
                <a:spcPct val="100000"/>
              </a:lnSpc>
            </a:pPr>
            <a:r>
              <a:rPr lang="en-GB" sz="2100" dirty="0"/>
              <a:t>Ideal method for monitoring resistance to </a:t>
            </a:r>
          </a:p>
          <a:p>
            <a:pPr marL="457200" lvl="1" indent="0">
              <a:lnSpc>
                <a:spcPct val="100000"/>
              </a:lnSpc>
              <a:buNone/>
            </a:pPr>
            <a:r>
              <a:rPr lang="en-GB" sz="2100" dirty="0"/>
              <a:t>   SMC drug</a:t>
            </a:r>
          </a:p>
          <a:p>
            <a:pPr lvl="1">
              <a:lnSpc>
                <a:spcPct val="100000"/>
              </a:lnSpc>
            </a:pPr>
            <a:r>
              <a:rPr lang="en-GB" sz="2100" dirty="0"/>
              <a:t>Frequency of drug resistance monitoring in programmatic settings</a:t>
            </a:r>
          </a:p>
          <a:p>
            <a:pPr marL="0" indent="0">
              <a:lnSpc>
                <a:spcPct val="100000"/>
              </a:lnSpc>
              <a:buNone/>
            </a:pPr>
            <a:endParaRPr lang="en-GB" sz="2400" dirty="0"/>
          </a:p>
          <a:p>
            <a:pPr>
              <a:lnSpc>
                <a:spcPct val="100000"/>
              </a:lnSpc>
            </a:pPr>
            <a:endParaRPr lang="en-GB" sz="2400" dirty="0"/>
          </a:p>
          <a:p>
            <a:pPr marL="0" indent="0">
              <a:lnSpc>
                <a:spcPct val="200000"/>
              </a:lnSpc>
              <a:buNone/>
            </a:pPr>
            <a:endParaRPr lang="en-GB" sz="2000" b="1" noProof="0" dirty="0">
              <a:solidFill>
                <a:srgbClr val="C00000"/>
              </a:solidFill>
            </a:endParaRPr>
          </a:p>
        </p:txBody>
      </p:sp>
      <p:sp>
        <p:nvSpPr>
          <p:cNvPr id="3" name="Title 2">
            <a:extLst>
              <a:ext uri="{FF2B5EF4-FFF2-40B4-BE49-F238E27FC236}">
                <a16:creationId xmlns:a16="http://schemas.microsoft.com/office/drawing/2014/main" id="{E59BB619-0BEE-390F-62F8-4D7EB0CC532A}"/>
              </a:ext>
            </a:extLst>
          </p:cNvPr>
          <p:cNvSpPr>
            <a:spLocks noGrp="1"/>
          </p:cNvSpPr>
          <p:nvPr>
            <p:ph type="title"/>
          </p:nvPr>
        </p:nvSpPr>
        <p:spPr>
          <a:xfrm>
            <a:off x="571484" y="215999"/>
            <a:ext cx="10747373" cy="804267"/>
          </a:xfrm>
        </p:spPr>
        <p:txBody>
          <a:bodyPr>
            <a:normAutofit/>
          </a:bodyPr>
          <a:lstStyle/>
          <a:p>
            <a:r>
              <a:rPr lang="en-GB" sz="2800" dirty="0"/>
              <a:t>Research agenda on SMC</a:t>
            </a:r>
            <a:endParaRPr lang="en-GB" sz="2800" noProof="0" dirty="0"/>
          </a:p>
        </p:txBody>
      </p:sp>
      <p:sp>
        <p:nvSpPr>
          <p:cNvPr id="4" name="Content Placeholder 1">
            <a:extLst>
              <a:ext uri="{FF2B5EF4-FFF2-40B4-BE49-F238E27FC236}">
                <a16:creationId xmlns:a16="http://schemas.microsoft.com/office/drawing/2014/main" id="{E7F17D01-D51C-86AD-6CF0-DD46CCAE2FA9}"/>
              </a:ext>
            </a:extLst>
          </p:cNvPr>
          <p:cNvSpPr txBox="1">
            <a:spLocks/>
          </p:cNvSpPr>
          <p:nvPr/>
        </p:nvSpPr>
        <p:spPr>
          <a:xfrm>
            <a:off x="7010203" y="1539635"/>
            <a:ext cx="4630865" cy="552401"/>
          </a:xfrm>
          <a:prstGeom prst="rect">
            <a:avLst/>
          </a:prstGeom>
        </p:spPr>
        <p:txBody>
          <a:bodyPr vert="horz" lIns="72000" tIns="45720" rIns="91440" bIns="45720" rtlCol="0">
            <a:noAutofit/>
          </a:bodyPr>
          <a:lstStyle>
            <a:lvl1pPr marL="228600" indent="-228600" algn="l" defTabSz="914400" rtl="0" eaLnBrk="1" latinLnBrk="0" hangingPunct="1">
              <a:lnSpc>
                <a:spcPct val="90000"/>
              </a:lnSpc>
              <a:spcBef>
                <a:spcPts val="1000"/>
              </a:spcBef>
              <a:spcAft>
                <a:spcPts val="500"/>
              </a:spcAft>
              <a:buClr>
                <a:schemeClr val="accent2"/>
              </a:buClr>
              <a:buSzPct val="110000"/>
              <a:buFont typeface="Wingdings" pitchFamily="2" charset="2"/>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500"/>
              </a:spcAft>
              <a:buClr>
                <a:schemeClr val="accent2"/>
              </a:buClr>
              <a:buFont typeface="Wingdings" pitchFamily="2" charset="2"/>
              <a:buChar char="§"/>
              <a:defRPr sz="2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500"/>
              </a:spcAft>
              <a:buClr>
                <a:schemeClr val="accent2"/>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500"/>
              </a:spcAft>
              <a:buClr>
                <a:schemeClr val="accent2"/>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500"/>
              </a:spcAft>
              <a:buClr>
                <a:schemeClr val="accent2"/>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dirty="0"/>
              <a:t>ASTMH 2025, Toronto, Canada</a:t>
            </a:r>
          </a:p>
          <a:p>
            <a:pPr marL="0" indent="0">
              <a:lnSpc>
                <a:spcPct val="100000"/>
              </a:lnSpc>
              <a:buFont typeface="Wingdings" pitchFamily="2" charset="2"/>
              <a:buNone/>
            </a:pPr>
            <a:endParaRPr lang="en-GB" sz="2400" dirty="0"/>
          </a:p>
          <a:p>
            <a:pPr marL="0" indent="0">
              <a:lnSpc>
                <a:spcPct val="100000"/>
              </a:lnSpc>
              <a:buNone/>
            </a:pPr>
            <a:endParaRPr lang="en-GB" sz="2400" dirty="0"/>
          </a:p>
          <a:p>
            <a:pPr marL="0" indent="0">
              <a:lnSpc>
                <a:spcPct val="200000"/>
              </a:lnSpc>
              <a:buFont typeface="Wingdings" pitchFamily="2" charset="2"/>
              <a:buNone/>
            </a:pPr>
            <a:endParaRPr lang="en-GB" sz="2000" b="1" dirty="0">
              <a:solidFill>
                <a:srgbClr val="C00000"/>
              </a:solidFill>
            </a:endParaRPr>
          </a:p>
        </p:txBody>
      </p:sp>
      <p:pic>
        <p:nvPicPr>
          <p:cNvPr id="6" name="Picture 5">
            <a:extLst>
              <a:ext uri="{FF2B5EF4-FFF2-40B4-BE49-F238E27FC236}">
                <a16:creationId xmlns:a16="http://schemas.microsoft.com/office/drawing/2014/main" id="{2BA97BD5-1945-262A-6D53-6CD617EBA5A0}"/>
              </a:ext>
            </a:extLst>
          </p:cNvPr>
          <p:cNvPicPr>
            <a:picLocks noChangeAspect="1"/>
          </p:cNvPicPr>
          <p:nvPr/>
        </p:nvPicPr>
        <p:blipFill>
          <a:blip r:embed="rId2"/>
          <a:stretch>
            <a:fillRect/>
          </a:stretch>
        </p:blipFill>
        <p:spPr>
          <a:xfrm>
            <a:off x="7010203" y="2286002"/>
            <a:ext cx="5040000" cy="2835000"/>
          </a:xfrm>
          <a:prstGeom prst="rect">
            <a:avLst/>
          </a:prstGeom>
        </p:spPr>
      </p:pic>
    </p:spTree>
    <p:extLst>
      <p:ext uri="{BB962C8B-B14F-4D97-AF65-F5344CB8AC3E}">
        <p14:creationId xmlns:p14="http://schemas.microsoft.com/office/powerpoint/2010/main" val="12043903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E9A1C-8BE0-5D6F-81B0-A626EF369CA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899E85-9EA8-E062-EE28-E05E67434A43}"/>
              </a:ext>
            </a:extLst>
          </p:cNvPr>
          <p:cNvSpPr>
            <a:spLocks noGrp="1"/>
          </p:cNvSpPr>
          <p:nvPr>
            <p:ph idx="1"/>
          </p:nvPr>
        </p:nvSpPr>
        <p:spPr>
          <a:xfrm>
            <a:off x="245097" y="1334357"/>
            <a:ext cx="11802359" cy="4906187"/>
          </a:xfrm>
        </p:spPr>
        <p:txBody>
          <a:bodyPr/>
          <a:lstStyle/>
          <a:p>
            <a:pPr>
              <a:lnSpc>
                <a:spcPct val="100000"/>
              </a:lnSpc>
            </a:pPr>
            <a:r>
              <a:rPr lang="en-GB" sz="2400" dirty="0"/>
              <a:t>Assembling IPD of SMC from 64 studies</a:t>
            </a:r>
          </a:p>
          <a:p>
            <a:pPr lvl="1">
              <a:lnSpc>
                <a:spcPct val="100000"/>
              </a:lnSpc>
            </a:pPr>
            <a:r>
              <a:rPr lang="en-GB" sz="2100" dirty="0"/>
              <a:t>18 datasets received</a:t>
            </a:r>
          </a:p>
          <a:p>
            <a:pPr lvl="1">
              <a:lnSpc>
                <a:spcPct val="100000"/>
              </a:lnSpc>
            </a:pPr>
            <a:r>
              <a:rPr lang="en-GB" sz="2100" dirty="0"/>
              <a:t>24 datasets with confirmed commitment</a:t>
            </a:r>
          </a:p>
          <a:p>
            <a:pPr lvl="1">
              <a:lnSpc>
                <a:spcPct val="100000"/>
              </a:lnSpc>
            </a:pPr>
            <a:r>
              <a:rPr lang="en-GB" sz="2100" dirty="0"/>
              <a:t>22 remaining datasets, follows-ups ongoing and positive expectation</a:t>
            </a:r>
          </a:p>
          <a:p>
            <a:pPr lvl="1">
              <a:lnSpc>
                <a:spcPct val="100000"/>
              </a:lnSpc>
            </a:pPr>
            <a:r>
              <a:rPr lang="en-GB" sz="2100" dirty="0"/>
              <a:t>Deadline for assembling IPD: June 2026</a:t>
            </a:r>
          </a:p>
          <a:p>
            <a:pPr marL="457200" lvl="1" indent="0">
              <a:lnSpc>
                <a:spcPct val="100000"/>
              </a:lnSpc>
              <a:buNone/>
            </a:pPr>
            <a:endParaRPr lang="en-GB" sz="2100" dirty="0"/>
          </a:p>
          <a:p>
            <a:pPr>
              <a:lnSpc>
                <a:spcPct val="100000"/>
              </a:lnSpc>
            </a:pPr>
            <a:r>
              <a:rPr lang="en-GB" sz="2400" dirty="0"/>
              <a:t>Data curation and harmonisation </a:t>
            </a:r>
            <a:r>
              <a:rPr lang="en-GB" sz="2400" dirty="0">
                <a:sym typeface="Wingdings" panose="05000000000000000000" pitchFamily="2" charset="2"/>
              </a:rPr>
              <a:t> IPD repository of SMC studies</a:t>
            </a:r>
          </a:p>
          <a:p>
            <a:pPr marL="0" indent="0">
              <a:lnSpc>
                <a:spcPct val="100000"/>
              </a:lnSpc>
              <a:buNone/>
            </a:pPr>
            <a:endParaRPr lang="en-GB" sz="2400" dirty="0"/>
          </a:p>
          <a:p>
            <a:pPr>
              <a:lnSpc>
                <a:spcPct val="100000"/>
              </a:lnSpc>
            </a:pPr>
            <a:r>
              <a:rPr lang="en-GB" sz="2400" dirty="0"/>
              <a:t>Statistical analysis plan for IPD-MA</a:t>
            </a:r>
          </a:p>
          <a:p>
            <a:pPr marL="0" indent="0">
              <a:lnSpc>
                <a:spcPct val="200000"/>
              </a:lnSpc>
              <a:buNone/>
            </a:pPr>
            <a:endParaRPr lang="en-GB" sz="2000" b="1" noProof="0" dirty="0">
              <a:solidFill>
                <a:srgbClr val="C00000"/>
              </a:solidFill>
            </a:endParaRPr>
          </a:p>
        </p:txBody>
      </p:sp>
      <p:sp>
        <p:nvSpPr>
          <p:cNvPr id="3" name="Title 2">
            <a:extLst>
              <a:ext uri="{FF2B5EF4-FFF2-40B4-BE49-F238E27FC236}">
                <a16:creationId xmlns:a16="http://schemas.microsoft.com/office/drawing/2014/main" id="{AC866FCC-819C-6153-D4D0-751B1AAD8150}"/>
              </a:ext>
            </a:extLst>
          </p:cNvPr>
          <p:cNvSpPr>
            <a:spLocks noGrp="1"/>
          </p:cNvSpPr>
          <p:nvPr>
            <p:ph type="title"/>
          </p:nvPr>
        </p:nvSpPr>
        <p:spPr>
          <a:xfrm>
            <a:off x="571484" y="215999"/>
            <a:ext cx="10747373" cy="804267"/>
          </a:xfrm>
        </p:spPr>
        <p:txBody>
          <a:bodyPr>
            <a:normAutofit/>
          </a:bodyPr>
          <a:lstStyle/>
          <a:p>
            <a:r>
              <a:rPr lang="en-GB" sz="2800" dirty="0"/>
              <a:t>Current progress</a:t>
            </a:r>
            <a:endParaRPr lang="en-GB" sz="2800" noProof="0" dirty="0"/>
          </a:p>
        </p:txBody>
      </p:sp>
    </p:spTree>
    <p:extLst>
      <p:ext uri="{BB962C8B-B14F-4D97-AF65-F5344CB8AC3E}">
        <p14:creationId xmlns:p14="http://schemas.microsoft.com/office/powerpoint/2010/main" val="38415356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E9629-0414-DCBB-9823-1AA0305965A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1BC6A3-829F-D136-CD71-AAA941EC3FF1}"/>
              </a:ext>
            </a:extLst>
          </p:cNvPr>
          <p:cNvSpPr>
            <a:spLocks noGrp="1"/>
          </p:cNvSpPr>
          <p:nvPr>
            <p:ph idx="1"/>
          </p:nvPr>
        </p:nvSpPr>
        <p:spPr>
          <a:xfrm>
            <a:off x="349586" y="1429380"/>
            <a:ext cx="6881485" cy="2567583"/>
          </a:xfrm>
        </p:spPr>
        <p:txBody>
          <a:bodyPr/>
          <a:lstStyle/>
          <a:p>
            <a:pPr marL="457200" lvl="1" indent="0" algn="just">
              <a:lnSpc>
                <a:spcPct val="200000"/>
              </a:lnSpc>
              <a:buNone/>
            </a:pPr>
            <a:r>
              <a:rPr lang="en-US" sz="2800" dirty="0"/>
              <a:t>We welcome collaborative participation in the SMC IPD initiative</a:t>
            </a:r>
            <a:endParaRPr lang="en-GB" sz="2000" dirty="0"/>
          </a:p>
          <a:p>
            <a:pPr marL="457200" lvl="1" indent="0" algn="just">
              <a:buNone/>
            </a:pPr>
            <a:endParaRPr lang="en-GB" sz="2000" dirty="0"/>
          </a:p>
          <a:p>
            <a:pPr marL="0" indent="0">
              <a:buNone/>
            </a:pPr>
            <a:endParaRPr lang="en-GB" dirty="0"/>
          </a:p>
        </p:txBody>
      </p:sp>
      <p:sp>
        <p:nvSpPr>
          <p:cNvPr id="2" name="Title 1">
            <a:extLst>
              <a:ext uri="{FF2B5EF4-FFF2-40B4-BE49-F238E27FC236}">
                <a16:creationId xmlns:a16="http://schemas.microsoft.com/office/drawing/2014/main" id="{7F82C264-D76D-B06B-6BAC-D0EFFCA7B87B}"/>
              </a:ext>
            </a:extLst>
          </p:cNvPr>
          <p:cNvSpPr>
            <a:spLocks noGrp="1"/>
          </p:cNvSpPr>
          <p:nvPr>
            <p:ph type="title"/>
          </p:nvPr>
        </p:nvSpPr>
        <p:spPr/>
        <p:txBody>
          <a:bodyPr>
            <a:normAutofit/>
          </a:bodyPr>
          <a:lstStyle/>
          <a:p>
            <a:r>
              <a:rPr lang="en-GB" dirty="0"/>
              <a:t> </a:t>
            </a:r>
            <a:r>
              <a:rPr lang="en-US" dirty="0"/>
              <a:t>SMC study group Collaboration: Call for Data</a:t>
            </a:r>
            <a:endParaRPr lang="en-GB" dirty="0">
              <a:solidFill>
                <a:srgbClr val="C00000"/>
              </a:solidFill>
            </a:endParaRPr>
          </a:p>
        </p:txBody>
      </p:sp>
      <p:pic>
        <p:nvPicPr>
          <p:cNvPr id="4" name="Picture 3" descr="Seasonal Malaria Chemoprevention Toolkit | Medicines for Malaria Venture">
            <a:extLst>
              <a:ext uri="{FF2B5EF4-FFF2-40B4-BE49-F238E27FC236}">
                <a16:creationId xmlns:a16="http://schemas.microsoft.com/office/drawing/2014/main" id="{51C8322D-9E32-4688-FD85-8AC705CD3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4192" y="1862460"/>
            <a:ext cx="4754879" cy="35661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WARN call to take part in the COSSMaT Delphi Survey on Severe Malaria  Research - MESA">
            <a:extLst>
              <a:ext uri="{FF2B5EF4-FFF2-40B4-BE49-F238E27FC236}">
                <a16:creationId xmlns:a16="http://schemas.microsoft.com/office/drawing/2014/main" id="{BB4AAAD5-4032-BC68-880C-1BC7B661AE5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1547" y="3429000"/>
            <a:ext cx="1983124" cy="20955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F51ECCC-E792-5851-38D9-4FE72AEB91A8}"/>
              </a:ext>
            </a:extLst>
          </p:cNvPr>
          <p:cNvPicPr>
            <a:picLocks noChangeAspect="1"/>
          </p:cNvPicPr>
          <p:nvPr/>
        </p:nvPicPr>
        <p:blipFill>
          <a:blip r:embed="rId5"/>
          <a:stretch>
            <a:fillRect/>
          </a:stretch>
        </p:blipFill>
        <p:spPr>
          <a:xfrm>
            <a:off x="3096358" y="3548174"/>
            <a:ext cx="3813025" cy="1800000"/>
          </a:xfrm>
          <a:prstGeom prst="rect">
            <a:avLst/>
          </a:prstGeom>
        </p:spPr>
      </p:pic>
    </p:spTree>
    <p:extLst>
      <p:ext uri="{BB962C8B-B14F-4D97-AF65-F5344CB8AC3E}">
        <p14:creationId xmlns:p14="http://schemas.microsoft.com/office/powerpoint/2010/main" val="1959501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89C65-A6D6-1944-9108-0CF94310D30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5B4E33-B796-FC88-5CE2-6073D80EAF49}"/>
              </a:ext>
            </a:extLst>
          </p:cNvPr>
          <p:cNvSpPr>
            <a:spLocks noGrp="1"/>
          </p:cNvSpPr>
          <p:nvPr>
            <p:ph idx="1"/>
          </p:nvPr>
        </p:nvSpPr>
        <p:spPr>
          <a:xfrm>
            <a:off x="838200" y="2029116"/>
            <a:ext cx="5257800" cy="1365326"/>
          </a:xfrm>
        </p:spPr>
        <p:txBody>
          <a:bodyPr/>
          <a:lstStyle/>
          <a:p>
            <a:pPr marL="457200" lvl="1" indent="0" algn="just">
              <a:lnSpc>
                <a:spcPct val="200000"/>
              </a:lnSpc>
              <a:buNone/>
            </a:pPr>
            <a:r>
              <a:rPr lang="en-GB" sz="2800" dirty="0"/>
              <a:t>SMC study group members</a:t>
            </a:r>
          </a:p>
          <a:p>
            <a:pPr marL="457200" lvl="1" indent="0" algn="just">
              <a:lnSpc>
                <a:spcPct val="200000"/>
              </a:lnSpc>
              <a:buNone/>
            </a:pPr>
            <a:endParaRPr lang="en-GB" sz="2800" dirty="0"/>
          </a:p>
          <a:p>
            <a:pPr marL="457200" lvl="1" indent="0" algn="just">
              <a:buNone/>
            </a:pPr>
            <a:endParaRPr lang="en-GB" sz="2000" dirty="0"/>
          </a:p>
          <a:p>
            <a:pPr lvl="1" algn="just">
              <a:buFont typeface="Arial" panose="020B0604020202020204" pitchFamily="34" charset="0"/>
              <a:buChar char="•"/>
            </a:pPr>
            <a:endParaRPr lang="en-GB" sz="2000" dirty="0"/>
          </a:p>
          <a:p>
            <a:pPr marL="0" indent="0">
              <a:buNone/>
            </a:pPr>
            <a:endParaRPr lang="en-GB" dirty="0"/>
          </a:p>
        </p:txBody>
      </p:sp>
      <p:sp>
        <p:nvSpPr>
          <p:cNvPr id="2" name="Title 1">
            <a:extLst>
              <a:ext uri="{FF2B5EF4-FFF2-40B4-BE49-F238E27FC236}">
                <a16:creationId xmlns:a16="http://schemas.microsoft.com/office/drawing/2014/main" id="{EE7930CE-965B-941A-61C5-1378D95C8373}"/>
              </a:ext>
            </a:extLst>
          </p:cNvPr>
          <p:cNvSpPr>
            <a:spLocks noGrp="1"/>
          </p:cNvSpPr>
          <p:nvPr>
            <p:ph type="title"/>
          </p:nvPr>
        </p:nvSpPr>
        <p:spPr/>
        <p:txBody>
          <a:bodyPr/>
          <a:lstStyle/>
          <a:p>
            <a:r>
              <a:rPr lang="en-GB" dirty="0"/>
              <a:t> Acknowledgment</a:t>
            </a:r>
            <a:endParaRPr lang="en-GB" dirty="0">
              <a:solidFill>
                <a:srgbClr val="C00000"/>
              </a:solidFill>
            </a:endParaRPr>
          </a:p>
        </p:txBody>
      </p:sp>
      <p:pic>
        <p:nvPicPr>
          <p:cNvPr id="4" name="Picture 3" descr="Seasonal Malaria Chemoprevention Toolkit | Medicines for Malaria Venture">
            <a:extLst>
              <a:ext uri="{FF2B5EF4-FFF2-40B4-BE49-F238E27FC236}">
                <a16:creationId xmlns:a16="http://schemas.microsoft.com/office/drawing/2014/main" id="{37F8F13F-A58B-1980-FB28-C0F221809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7722" y="2029116"/>
            <a:ext cx="4201094" cy="31508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75AAE3F-C355-AB3D-D588-709B0AEAB088}"/>
              </a:ext>
            </a:extLst>
          </p:cNvPr>
          <p:cNvPicPr>
            <a:picLocks noChangeAspect="1"/>
          </p:cNvPicPr>
          <p:nvPr/>
        </p:nvPicPr>
        <p:blipFill>
          <a:blip r:embed="rId4"/>
          <a:stretch>
            <a:fillRect/>
          </a:stretch>
        </p:blipFill>
        <p:spPr>
          <a:xfrm>
            <a:off x="1351254" y="3503291"/>
            <a:ext cx="3813025" cy="1800000"/>
          </a:xfrm>
          <a:prstGeom prst="rect">
            <a:avLst/>
          </a:prstGeom>
        </p:spPr>
      </p:pic>
    </p:spTree>
    <p:extLst>
      <p:ext uri="{BB962C8B-B14F-4D97-AF65-F5344CB8AC3E}">
        <p14:creationId xmlns:p14="http://schemas.microsoft.com/office/powerpoint/2010/main" val="32829623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image2.png" descr="Logo, pie chart&#10;&#10;Description automatically generated"/>
          <p:cNvPicPr>
            <a:picLocks noChangeAspect="1"/>
          </p:cNvPicPr>
          <p:nvPr/>
        </p:nvPicPr>
        <p:blipFill>
          <a:blip r:embed="rId2"/>
          <a:stretch>
            <a:fillRect/>
          </a:stretch>
        </p:blipFill>
        <p:spPr>
          <a:xfrm>
            <a:off x="110358" y="144966"/>
            <a:ext cx="1362703" cy="1286314"/>
          </a:xfrm>
          <a:prstGeom prst="rect">
            <a:avLst/>
          </a:prstGeom>
          <a:ln w="12700">
            <a:miter lim="400000"/>
          </a:ln>
        </p:spPr>
      </p:pic>
      <p:sp>
        <p:nvSpPr>
          <p:cNvPr id="142" name="Shape 142"/>
          <p:cNvSpPr/>
          <p:nvPr/>
        </p:nvSpPr>
        <p:spPr>
          <a:xfrm>
            <a:off x="609473" y="2164082"/>
            <a:ext cx="6254999" cy="31394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defTabSz="228600">
              <a:defRPr sz="2500" b="1">
                <a:solidFill>
                  <a:srgbClr val="F36E20"/>
                </a:solidFill>
                <a:latin typeface="Poppins"/>
                <a:ea typeface="Poppins"/>
                <a:cs typeface="Poppins"/>
                <a:sym typeface="Poppins"/>
              </a:defRPr>
            </a:pPr>
            <a:r>
              <a:t>Geographical Variation in Sulfadoxine-Pyrimethamine Resistance Markers and Implications for Malaria Chemoprevention in Cameroon</a:t>
            </a:r>
          </a:p>
          <a:p>
            <a:pPr defTabSz="228600">
              <a:defRPr sz="2500">
                <a:solidFill>
                  <a:srgbClr val="F36E20"/>
                </a:solidFill>
                <a:latin typeface="Poppins"/>
                <a:ea typeface="Poppins"/>
                <a:cs typeface="Poppins"/>
                <a:sym typeface="Poppins"/>
              </a:defRPr>
            </a:pPr>
            <a:endParaRPr/>
          </a:p>
          <a:p>
            <a:pPr defTabSz="228600">
              <a:defRPr sz="2500" b="1">
                <a:solidFill>
                  <a:srgbClr val="5A4166"/>
                </a:solidFill>
                <a:latin typeface="Poppins"/>
                <a:ea typeface="Poppins"/>
                <a:cs typeface="Poppins"/>
                <a:sym typeface="Poppins"/>
              </a:defRPr>
            </a:pPr>
            <a:r>
              <a:t>Dr Innocent Ali,</a:t>
            </a:r>
          </a:p>
          <a:p>
            <a:pPr defTabSz="228600">
              <a:defRPr sz="2500" b="1">
                <a:solidFill>
                  <a:srgbClr val="5A4166"/>
                </a:solidFill>
                <a:latin typeface="Poppins"/>
                <a:ea typeface="Poppins"/>
                <a:cs typeface="Poppins"/>
                <a:sym typeface="Poppins"/>
              </a:defRPr>
            </a:pPr>
            <a:r>
              <a:t>University of Dschang</a:t>
            </a:r>
          </a:p>
          <a:p>
            <a:pPr defTabSz="228600">
              <a:defRPr sz="2500" b="1">
                <a:solidFill>
                  <a:srgbClr val="5A4166"/>
                </a:solidFill>
                <a:latin typeface="Poppins"/>
                <a:ea typeface="Poppins"/>
                <a:cs typeface="Poppins"/>
                <a:sym typeface="Poppins"/>
              </a:defRPr>
            </a:pPr>
            <a:r>
              <a:t>Cameroon</a:t>
            </a:r>
          </a:p>
        </p:txBody>
      </p:sp>
      <p:pic>
        <p:nvPicPr>
          <p:cNvPr id="143" name="image1.jpeg" descr="A poster on the wall of a building&#10;&#10;Description automatically generated"/>
          <p:cNvPicPr>
            <a:picLocks noChangeAspect="1"/>
          </p:cNvPicPr>
          <p:nvPr/>
        </p:nvPicPr>
        <p:blipFill>
          <a:blip r:embed="rId3"/>
          <a:stretch>
            <a:fillRect/>
          </a:stretch>
        </p:blipFill>
        <p:spPr>
          <a:xfrm>
            <a:off x="6898185" y="1524265"/>
            <a:ext cx="5293815" cy="3529212"/>
          </a:xfrm>
          <a:prstGeom prst="rect">
            <a:avLst/>
          </a:prstGeom>
          <a:ln w="12700">
            <a:miter lim="400000"/>
          </a:ln>
        </p:spPr>
      </p:pic>
      <p:pic>
        <p:nvPicPr>
          <p:cNvPr id="144" name="image3.png"/>
          <p:cNvPicPr>
            <a:picLocks noChangeAspect="1"/>
          </p:cNvPicPr>
          <p:nvPr/>
        </p:nvPicPr>
        <p:blipFill>
          <a:blip r:embed="rId4"/>
          <a:srcRect b="13136"/>
          <a:stretch>
            <a:fillRect/>
          </a:stretch>
        </p:blipFill>
        <p:spPr>
          <a:xfrm>
            <a:off x="1534501" y="6002585"/>
            <a:ext cx="9122998" cy="855417"/>
          </a:xfrm>
          <a:prstGeom prst="rect">
            <a:avLst/>
          </a:prstGeom>
          <a:ln w="12700">
            <a:miter lim="400000"/>
          </a:ln>
        </p:spPr>
      </p:pic>
    </p:spTree>
    <p:extLst>
      <p:ext uri="{BB962C8B-B14F-4D97-AF65-F5344CB8AC3E}">
        <p14:creationId xmlns:p14="http://schemas.microsoft.com/office/powerpoint/2010/main" val="3925876466"/>
      </p:ext>
    </p:extLst>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image4.png"/>
          <p:cNvPicPr>
            <a:picLocks noChangeAspect="1"/>
          </p:cNvPicPr>
          <p:nvPr/>
        </p:nvPicPr>
        <p:blipFill>
          <a:blip r:embed="rId2"/>
          <a:stretch>
            <a:fillRect/>
          </a:stretch>
        </p:blipFill>
        <p:spPr>
          <a:xfrm>
            <a:off x="-3372350" y="-557074"/>
            <a:ext cx="12201526" cy="6103824"/>
          </a:xfrm>
          <a:prstGeom prst="rect">
            <a:avLst/>
          </a:prstGeom>
          <a:ln w="12700">
            <a:miter lim="400000"/>
          </a:ln>
        </p:spPr>
      </p:pic>
      <p:sp>
        <p:nvSpPr>
          <p:cNvPr id="147" name="Shape 147"/>
          <p:cNvSpPr/>
          <p:nvPr/>
        </p:nvSpPr>
        <p:spPr>
          <a:xfrm>
            <a:off x="592433" y="260625"/>
            <a:ext cx="5265496" cy="5740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3200" b="1">
                <a:solidFill>
                  <a:srgbClr val="44546A"/>
                </a:solidFill>
                <a:latin typeface="Meutas"/>
                <a:ea typeface="Meutas"/>
                <a:cs typeface="Meutas"/>
                <a:sym typeface="Meutas"/>
              </a:defRPr>
            </a:lvl1pPr>
          </a:lstStyle>
          <a:p>
            <a:r>
              <a:t>Presentation Plan</a:t>
            </a:r>
          </a:p>
        </p:txBody>
      </p:sp>
      <p:sp>
        <p:nvSpPr>
          <p:cNvPr id="148" name="Shape 148"/>
          <p:cNvSpPr/>
          <p:nvPr/>
        </p:nvSpPr>
        <p:spPr>
          <a:xfrm>
            <a:off x="696284" y="1191236"/>
            <a:ext cx="1107352" cy="83894"/>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endParaRPr/>
          </a:p>
        </p:txBody>
      </p:sp>
      <p:grpSp>
        <p:nvGrpSpPr>
          <p:cNvPr id="173" name="Group 173"/>
          <p:cNvGrpSpPr/>
          <p:nvPr/>
        </p:nvGrpSpPr>
        <p:grpSpPr>
          <a:xfrm>
            <a:off x="1403816" y="1307281"/>
            <a:ext cx="10275525" cy="4998783"/>
            <a:chOff x="-1" y="-2"/>
            <a:chExt cx="10275523" cy="4998781"/>
          </a:xfrm>
        </p:grpSpPr>
        <p:grpSp>
          <p:nvGrpSpPr>
            <p:cNvPr id="151" name="Group 151"/>
            <p:cNvGrpSpPr/>
            <p:nvPr/>
          </p:nvGrpSpPr>
          <p:grpSpPr>
            <a:xfrm>
              <a:off x="1408440" y="2589183"/>
              <a:ext cx="8019168" cy="999508"/>
              <a:chOff x="0" y="0"/>
              <a:chExt cx="8019166" cy="999506"/>
            </a:xfrm>
          </p:grpSpPr>
          <p:sp>
            <p:nvSpPr>
              <p:cNvPr id="149" name="Shape 149"/>
              <p:cNvSpPr/>
              <p:nvPr/>
            </p:nvSpPr>
            <p:spPr>
              <a:xfrm>
                <a:off x="-1" y="-1"/>
                <a:ext cx="8019168" cy="999508"/>
              </a:xfrm>
              <a:prstGeom prst="roundRect">
                <a:avLst>
                  <a:gd name="adj" fmla="val 42776"/>
                </a:avLst>
              </a:prstGeom>
              <a:solidFill>
                <a:srgbClr val="FF9300"/>
              </a:solidFill>
              <a:ln w="12700" cap="flat">
                <a:noFill/>
                <a:miter lim="400000"/>
              </a:ln>
              <a:effectLst/>
            </p:spPr>
            <p:txBody>
              <a:bodyPr wrap="square" lIns="45718" tIns="45718" rIns="45718" bIns="45718" numCol="1" anchor="ctr">
                <a:noAutofit/>
              </a:bodyPr>
              <a:lstStyle/>
              <a:p>
                <a:pPr defTabSz="457200">
                  <a:defRPr sz="4400" b="1">
                    <a:latin typeface="Poppins"/>
                    <a:ea typeface="Poppins"/>
                    <a:cs typeface="Poppins"/>
                    <a:sym typeface="Poppins"/>
                  </a:defRPr>
                </a:pPr>
                <a:endParaRPr/>
              </a:p>
            </p:txBody>
          </p:sp>
          <p:sp>
            <p:nvSpPr>
              <p:cNvPr id="150" name="Shape 150"/>
              <p:cNvSpPr/>
              <p:nvPr/>
            </p:nvSpPr>
            <p:spPr>
              <a:xfrm>
                <a:off x="125223" y="22231"/>
                <a:ext cx="7768719" cy="9550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p>
                <a:pPr defTabSz="457200">
                  <a:defRPr sz="2800" b="1">
                    <a:latin typeface="Poppins"/>
                    <a:ea typeface="Poppins"/>
                    <a:cs typeface="Poppins"/>
                    <a:sym typeface="Poppins"/>
                  </a:defRPr>
                </a:pPr>
                <a:r>
                  <a:t>Geographic variation in </a:t>
                </a:r>
                <a:r>
                  <a:rPr i="1"/>
                  <a:t>dhps</a:t>
                </a:r>
                <a:r>
                  <a:t> resistance conferring mutations in Cameroon</a:t>
                </a:r>
              </a:p>
            </p:txBody>
          </p:sp>
        </p:grpSp>
        <p:grpSp>
          <p:nvGrpSpPr>
            <p:cNvPr id="154" name="Group 154"/>
            <p:cNvGrpSpPr/>
            <p:nvPr/>
          </p:nvGrpSpPr>
          <p:grpSpPr>
            <a:xfrm>
              <a:off x="1408441" y="1289086"/>
              <a:ext cx="8867081" cy="1000667"/>
              <a:chOff x="0" y="0"/>
              <a:chExt cx="8867080" cy="1000666"/>
            </a:xfrm>
          </p:grpSpPr>
          <p:sp>
            <p:nvSpPr>
              <p:cNvPr id="152" name="Shape 152"/>
              <p:cNvSpPr/>
              <p:nvPr/>
            </p:nvSpPr>
            <p:spPr>
              <a:xfrm>
                <a:off x="0" y="-1"/>
                <a:ext cx="8028468" cy="1000668"/>
              </a:xfrm>
              <a:prstGeom prst="roundRect">
                <a:avLst>
                  <a:gd name="adj" fmla="val 32775"/>
                </a:avLst>
              </a:prstGeom>
              <a:solidFill>
                <a:srgbClr val="333F4F"/>
              </a:solidFill>
              <a:ln w="12700" cap="flat">
                <a:noFill/>
                <a:miter lim="400000"/>
              </a:ln>
              <a:effectLst/>
            </p:spPr>
            <p:txBody>
              <a:bodyPr wrap="square" lIns="45718" tIns="45718" rIns="45718" bIns="45718" numCol="1" anchor="ctr">
                <a:noAutofit/>
              </a:bodyPr>
              <a:lstStyle/>
              <a:p>
                <a:pPr defTabSz="457200">
                  <a:lnSpc>
                    <a:spcPct val="150000"/>
                  </a:lnSpc>
                  <a:defRPr sz="4400" b="1">
                    <a:solidFill>
                      <a:srgbClr val="FFFFFF"/>
                    </a:solidFill>
                    <a:latin typeface="Poppins"/>
                    <a:ea typeface="Poppins"/>
                    <a:cs typeface="Poppins"/>
                    <a:sym typeface="Poppins"/>
                  </a:defRPr>
                </a:pPr>
                <a:endParaRPr/>
              </a:p>
            </p:txBody>
          </p:sp>
          <p:sp>
            <p:nvSpPr>
              <p:cNvPr id="153" name="Shape 153"/>
              <p:cNvSpPr/>
              <p:nvPr/>
            </p:nvSpPr>
            <p:spPr>
              <a:xfrm>
                <a:off x="96056" y="226273"/>
                <a:ext cx="8771025" cy="5232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p>
                <a:pPr defTabSz="457200">
                  <a:lnSpc>
                    <a:spcPct val="150000"/>
                  </a:lnSpc>
                  <a:defRPr sz="2800" b="1">
                    <a:solidFill>
                      <a:srgbClr val="FFFFFF"/>
                    </a:solidFill>
                    <a:latin typeface="Poppins"/>
                    <a:ea typeface="Poppins"/>
                    <a:cs typeface="Poppins"/>
                    <a:sym typeface="Poppins"/>
                  </a:defRPr>
                </a:pPr>
                <a:r>
                  <a:t>Evolution of </a:t>
                </a:r>
                <a:r>
                  <a:rPr i="1"/>
                  <a:t>dhps</a:t>
                </a:r>
                <a:r>
                  <a:t>  SNPs in Cameroon</a:t>
                </a:r>
              </a:p>
            </p:txBody>
          </p:sp>
        </p:grpSp>
        <p:grpSp>
          <p:nvGrpSpPr>
            <p:cNvPr id="157" name="Group 157"/>
            <p:cNvGrpSpPr/>
            <p:nvPr/>
          </p:nvGrpSpPr>
          <p:grpSpPr>
            <a:xfrm>
              <a:off x="1408441" y="3876898"/>
              <a:ext cx="8063921" cy="1121882"/>
              <a:chOff x="0" y="0"/>
              <a:chExt cx="8063920" cy="1121881"/>
            </a:xfrm>
          </p:grpSpPr>
          <p:sp>
            <p:nvSpPr>
              <p:cNvPr id="155" name="Shape 155"/>
              <p:cNvSpPr/>
              <p:nvPr/>
            </p:nvSpPr>
            <p:spPr>
              <a:xfrm>
                <a:off x="0" y="-1"/>
                <a:ext cx="8063921" cy="1121883"/>
              </a:xfrm>
              <a:prstGeom prst="roundRect">
                <a:avLst>
                  <a:gd name="adj" fmla="val 29363"/>
                </a:avLst>
              </a:prstGeom>
              <a:solidFill>
                <a:srgbClr val="333F4F"/>
              </a:solidFill>
              <a:ln w="12700" cap="flat">
                <a:noFill/>
                <a:miter lim="400000"/>
              </a:ln>
              <a:effectLst/>
            </p:spPr>
            <p:txBody>
              <a:bodyPr wrap="square" lIns="45718" tIns="45718" rIns="45718" bIns="45718" numCol="1" anchor="ctr">
                <a:noAutofit/>
              </a:bodyPr>
              <a:lstStyle/>
              <a:p>
                <a:pPr defTabSz="457200">
                  <a:defRPr sz="4400" b="1">
                    <a:solidFill>
                      <a:srgbClr val="FFFFFF"/>
                    </a:solidFill>
                    <a:latin typeface="Poppins"/>
                    <a:ea typeface="Poppins"/>
                    <a:cs typeface="Poppins"/>
                    <a:sym typeface="Poppins"/>
                  </a:defRPr>
                </a:pPr>
                <a:endParaRPr/>
              </a:p>
            </p:txBody>
          </p:sp>
          <p:sp>
            <p:nvSpPr>
              <p:cNvPr id="156" name="Shape 156"/>
              <p:cNvSpPr/>
              <p:nvPr/>
            </p:nvSpPr>
            <p:spPr>
              <a:xfrm>
                <a:off x="96479" y="83418"/>
                <a:ext cx="7870960" cy="9550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defTabSz="457200">
                  <a:defRPr sz="2800" b="1">
                    <a:solidFill>
                      <a:srgbClr val="FFFFFF"/>
                    </a:solidFill>
                    <a:latin typeface="Poppins"/>
                    <a:ea typeface="Poppins"/>
                    <a:cs typeface="Poppins"/>
                    <a:sym typeface="Poppins"/>
                  </a:defRPr>
                </a:lvl1pPr>
              </a:lstStyle>
              <a:p>
                <a:r>
                  <a:t>Implications for PMC implementation in Cameroon</a:t>
                </a:r>
              </a:p>
            </p:txBody>
          </p:sp>
        </p:grpSp>
        <p:grpSp>
          <p:nvGrpSpPr>
            <p:cNvPr id="160" name="Group 160"/>
            <p:cNvGrpSpPr/>
            <p:nvPr/>
          </p:nvGrpSpPr>
          <p:grpSpPr>
            <a:xfrm>
              <a:off x="1408440" y="-3"/>
              <a:ext cx="7861118" cy="979810"/>
              <a:chOff x="0" y="-1"/>
              <a:chExt cx="7861116" cy="979808"/>
            </a:xfrm>
          </p:grpSpPr>
          <p:sp>
            <p:nvSpPr>
              <p:cNvPr id="158" name="Shape 158"/>
              <p:cNvSpPr/>
              <p:nvPr/>
            </p:nvSpPr>
            <p:spPr>
              <a:xfrm>
                <a:off x="-1" y="-2"/>
                <a:ext cx="7861118" cy="979810"/>
              </a:xfrm>
              <a:prstGeom prst="roundRect">
                <a:avLst>
                  <a:gd name="adj" fmla="val 42776"/>
                </a:avLst>
              </a:prstGeom>
              <a:solidFill>
                <a:srgbClr val="FF9300"/>
              </a:solidFill>
              <a:ln w="12700" cap="flat">
                <a:noFill/>
                <a:miter lim="400000"/>
              </a:ln>
              <a:effectLst/>
            </p:spPr>
            <p:txBody>
              <a:bodyPr wrap="square" lIns="45718" tIns="45718" rIns="45718" bIns="45718" numCol="1" anchor="ctr">
                <a:noAutofit/>
              </a:bodyPr>
              <a:lstStyle/>
              <a:p>
                <a:pPr defTabSz="457200">
                  <a:defRPr sz="4400" b="1">
                    <a:latin typeface="Poppins"/>
                    <a:ea typeface="Poppins"/>
                    <a:cs typeface="Poppins"/>
                    <a:sym typeface="Poppins"/>
                  </a:defRPr>
                </a:pPr>
                <a:endParaRPr/>
              </a:p>
            </p:txBody>
          </p:sp>
          <p:sp>
            <p:nvSpPr>
              <p:cNvPr id="159" name="Shape 159"/>
              <p:cNvSpPr/>
              <p:nvPr/>
            </p:nvSpPr>
            <p:spPr>
              <a:xfrm>
                <a:off x="122755" y="214305"/>
                <a:ext cx="7615605" cy="5232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defTabSz="457200">
                  <a:defRPr sz="2800" b="1">
                    <a:latin typeface="Poppins"/>
                    <a:ea typeface="Poppins"/>
                    <a:cs typeface="Poppins"/>
                    <a:sym typeface="Poppins"/>
                  </a:defRPr>
                </a:lvl1pPr>
              </a:lstStyle>
              <a:p>
                <a:r>
                  <a:t>Malaria situation in Cameroon in 2024</a:t>
                </a:r>
              </a:p>
            </p:txBody>
          </p:sp>
        </p:grpSp>
        <p:grpSp>
          <p:nvGrpSpPr>
            <p:cNvPr id="163" name="Group 163"/>
            <p:cNvGrpSpPr/>
            <p:nvPr/>
          </p:nvGrpSpPr>
          <p:grpSpPr>
            <a:xfrm>
              <a:off x="-2" y="64914"/>
              <a:ext cx="828289" cy="849973"/>
              <a:chOff x="0" y="-1"/>
              <a:chExt cx="828288" cy="849972"/>
            </a:xfrm>
          </p:grpSpPr>
          <p:sp>
            <p:nvSpPr>
              <p:cNvPr id="161" name="Shape 161"/>
              <p:cNvSpPr/>
              <p:nvPr/>
            </p:nvSpPr>
            <p:spPr>
              <a:xfrm>
                <a:off x="-1" y="-2"/>
                <a:ext cx="828289" cy="849974"/>
              </a:xfrm>
              <a:prstGeom prst="ellipse">
                <a:avLst/>
              </a:prstGeom>
              <a:solidFill>
                <a:srgbClr val="70C4F8"/>
              </a:solidFill>
              <a:ln w="12700" cap="flat">
                <a:noFill/>
                <a:miter lim="400000"/>
              </a:ln>
              <a:effectLst/>
            </p:spPr>
            <p:txBody>
              <a:bodyPr wrap="square" lIns="45718" tIns="45718" rIns="45718" bIns="45718" numCol="1" anchor="ctr">
                <a:noAutofit/>
              </a:bodyPr>
              <a:lstStyle/>
              <a:p>
                <a:pPr algn="ctr" defTabSz="914215">
                  <a:defRPr sz="5800" b="1">
                    <a:solidFill>
                      <a:srgbClr val="FFFFFF"/>
                    </a:solidFill>
                    <a:latin typeface="Lato Light"/>
                    <a:ea typeface="Lato Light"/>
                    <a:cs typeface="Lato Light"/>
                    <a:sym typeface="Lato Light"/>
                  </a:defRPr>
                </a:pPr>
                <a:endParaRPr/>
              </a:p>
            </p:txBody>
          </p:sp>
          <p:sp>
            <p:nvSpPr>
              <p:cNvPr id="162" name="Shape 162"/>
              <p:cNvSpPr/>
              <p:nvPr/>
            </p:nvSpPr>
            <p:spPr>
              <a:xfrm>
                <a:off x="121300" y="150664"/>
                <a:ext cx="585686" cy="5486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defTabSz="914215">
                  <a:defRPr sz="3000" b="1">
                    <a:solidFill>
                      <a:srgbClr val="FFFFFF"/>
                    </a:solidFill>
                    <a:latin typeface="Lato Light"/>
                    <a:ea typeface="Lato Light"/>
                    <a:cs typeface="Lato Light"/>
                    <a:sym typeface="Lato Light"/>
                  </a:defRPr>
                </a:lvl1pPr>
              </a:lstStyle>
              <a:p>
                <a:r>
                  <a:t>1</a:t>
                </a:r>
              </a:p>
            </p:txBody>
          </p:sp>
        </p:grpSp>
        <p:grpSp>
          <p:nvGrpSpPr>
            <p:cNvPr id="166" name="Group 166"/>
            <p:cNvGrpSpPr/>
            <p:nvPr/>
          </p:nvGrpSpPr>
          <p:grpSpPr>
            <a:xfrm>
              <a:off x="-2" y="4012850"/>
              <a:ext cx="828289" cy="849977"/>
              <a:chOff x="0" y="0"/>
              <a:chExt cx="828288" cy="849975"/>
            </a:xfrm>
          </p:grpSpPr>
          <p:sp>
            <p:nvSpPr>
              <p:cNvPr id="164" name="Shape 164"/>
              <p:cNvSpPr/>
              <p:nvPr/>
            </p:nvSpPr>
            <p:spPr>
              <a:xfrm>
                <a:off x="-1" y="-1"/>
                <a:ext cx="828289" cy="849976"/>
              </a:xfrm>
              <a:prstGeom prst="ellipse">
                <a:avLst/>
              </a:prstGeom>
              <a:solidFill>
                <a:srgbClr val="70C4F8"/>
              </a:solidFill>
              <a:ln w="12700" cap="flat">
                <a:noFill/>
                <a:miter lim="400000"/>
              </a:ln>
              <a:effectLst/>
            </p:spPr>
            <p:txBody>
              <a:bodyPr wrap="square" lIns="45718" tIns="45718" rIns="45718" bIns="45718" numCol="1" anchor="ctr">
                <a:noAutofit/>
              </a:bodyPr>
              <a:lstStyle/>
              <a:p>
                <a:pPr algn="ctr" defTabSz="914215">
                  <a:defRPr sz="5800" b="1">
                    <a:solidFill>
                      <a:srgbClr val="FFFFFF"/>
                    </a:solidFill>
                    <a:latin typeface="Lato Light"/>
                    <a:ea typeface="Lato Light"/>
                    <a:cs typeface="Lato Light"/>
                    <a:sym typeface="Lato Light"/>
                  </a:defRPr>
                </a:pPr>
                <a:endParaRPr/>
              </a:p>
            </p:txBody>
          </p:sp>
          <p:sp>
            <p:nvSpPr>
              <p:cNvPr id="165" name="Shape 165"/>
              <p:cNvSpPr/>
              <p:nvPr/>
            </p:nvSpPr>
            <p:spPr>
              <a:xfrm>
                <a:off x="121300" y="150665"/>
                <a:ext cx="585686" cy="5486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defTabSz="914215">
                  <a:defRPr sz="3000" b="1">
                    <a:solidFill>
                      <a:srgbClr val="FFFFFF"/>
                    </a:solidFill>
                    <a:latin typeface="Lato Light"/>
                    <a:ea typeface="Lato Light"/>
                    <a:cs typeface="Lato Light"/>
                    <a:sym typeface="Lato Light"/>
                  </a:defRPr>
                </a:lvl1pPr>
              </a:lstStyle>
              <a:p>
                <a:r>
                  <a:t>4</a:t>
                </a:r>
              </a:p>
            </p:txBody>
          </p:sp>
        </p:grpSp>
        <p:grpSp>
          <p:nvGrpSpPr>
            <p:cNvPr id="169" name="Group 169"/>
            <p:cNvGrpSpPr/>
            <p:nvPr/>
          </p:nvGrpSpPr>
          <p:grpSpPr>
            <a:xfrm>
              <a:off x="-2" y="2663949"/>
              <a:ext cx="828289" cy="849976"/>
              <a:chOff x="0" y="0"/>
              <a:chExt cx="828288" cy="849975"/>
            </a:xfrm>
          </p:grpSpPr>
          <p:sp>
            <p:nvSpPr>
              <p:cNvPr id="167" name="Shape 167"/>
              <p:cNvSpPr/>
              <p:nvPr/>
            </p:nvSpPr>
            <p:spPr>
              <a:xfrm>
                <a:off x="-1" y="-1"/>
                <a:ext cx="828289" cy="849976"/>
              </a:xfrm>
              <a:prstGeom prst="ellipse">
                <a:avLst/>
              </a:prstGeom>
              <a:solidFill>
                <a:srgbClr val="70C4F8"/>
              </a:solidFill>
              <a:ln w="12700" cap="flat">
                <a:noFill/>
                <a:miter lim="400000"/>
              </a:ln>
              <a:effectLst/>
            </p:spPr>
            <p:txBody>
              <a:bodyPr wrap="square" lIns="45718" tIns="45718" rIns="45718" bIns="45718" numCol="1" anchor="ctr">
                <a:noAutofit/>
              </a:bodyPr>
              <a:lstStyle/>
              <a:p>
                <a:pPr algn="ctr" defTabSz="914215">
                  <a:defRPr sz="5800" b="1">
                    <a:solidFill>
                      <a:srgbClr val="FFFFFF"/>
                    </a:solidFill>
                    <a:latin typeface="Lato Light"/>
                    <a:ea typeface="Lato Light"/>
                    <a:cs typeface="Lato Light"/>
                    <a:sym typeface="Lato Light"/>
                  </a:defRPr>
                </a:pPr>
                <a:endParaRPr/>
              </a:p>
            </p:txBody>
          </p:sp>
          <p:sp>
            <p:nvSpPr>
              <p:cNvPr id="168" name="Shape 168"/>
              <p:cNvSpPr/>
              <p:nvPr/>
            </p:nvSpPr>
            <p:spPr>
              <a:xfrm>
                <a:off x="121300" y="150665"/>
                <a:ext cx="585686" cy="5486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defTabSz="914215">
                  <a:defRPr sz="3000" b="1">
                    <a:solidFill>
                      <a:srgbClr val="FFFFFF"/>
                    </a:solidFill>
                    <a:latin typeface="Lato Light"/>
                    <a:ea typeface="Lato Light"/>
                    <a:cs typeface="Lato Light"/>
                    <a:sym typeface="Lato Light"/>
                  </a:defRPr>
                </a:lvl1pPr>
              </a:lstStyle>
              <a:p>
                <a:r>
                  <a:t>3</a:t>
                </a:r>
              </a:p>
            </p:txBody>
          </p:sp>
        </p:grpSp>
        <p:grpSp>
          <p:nvGrpSpPr>
            <p:cNvPr id="172" name="Group 172"/>
            <p:cNvGrpSpPr/>
            <p:nvPr/>
          </p:nvGrpSpPr>
          <p:grpSpPr>
            <a:xfrm>
              <a:off x="-2" y="1315046"/>
              <a:ext cx="828289" cy="849977"/>
              <a:chOff x="0" y="0"/>
              <a:chExt cx="828288" cy="849975"/>
            </a:xfrm>
          </p:grpSpPr>
          <p:sp>
            <p:nvSpPr>
              <p:cNvPr id="170" name="Shape 170"/>
              <p:cNvSpPr/>
              <p:nvPr/>
            </p:nvSpPr>
            <p:spPr>
              <a:xfrm>
                <a:off x="-1" y="-1"/>
                <a:ext cx="828289" cy="849976"/>
              </a:xfrm>
              <a:prstGeom prst="ellipse">
                <a:avLst/>
              </a:prstGeom>
              <a:solidFill>
                <a:srgbClr val="70C4F8"/>
              </a:solidFill>
              <a:ln w="12700" cap="flat">
                <a:noFill/>
                <a:miter lim="400000"/>
              </a:ln>
              <a:effectLst/>
            </p:spPr>
            <p:txBody>
              <a:bodyPr wrap="square" lIns="45718" tIns="45718" rIns="45718" bIns="45718" numCol="1" anchor="ctr">
                <a:noAutofit/>
              </a:bodyPr>
              <a:lstStyle/>
              <a:p>
                <a:pPr algn="ctr" defTabSz="914215">
                  <a:defRPr sz="5800" b="1">
                    <a:solidFill>
                      <a:srgbClr val="FFFFFF"/>
                    </a:solidFill>
                    <a:latin typeface="Lato Light"/>
                    <a:ea typeface="Lato Light"/>
                    <a:cs typeface="Lato Light"/>
                    <a:sym typeface="Lato Light"/>
                  </a:defRPr>
                </a:pPr>
                <a:endParaRPr/>
              </a:p>
            </p:txBody>
          </p:sp>
          <p:sp>
            <p:nvSpPr>
              <p:cNvPr id="171" name="Shape 171"/>
              <p:cNvSpPr/>
              <p:nvPr/>
            </p:nvSpPr>
            <p:spPr>
              <a:xfrm>
                <a:off x="121300" y="150665"/>
                <a:ext cx="585686" cy="5486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defTabSz="914215">
                  <a:defRPr sz="3000" b="1">
                    <a:solidFill>
                      <a:srgbClr val="FFFFFF"/>
                    </a:solidFill>
                    <a:latin typeface="Lato Light"/>
                    <a:ea typeface="Lato Light"/>
                    <a:cs typeface="Lato Light"/>
                    <a:sym typeface="Lato Light"/>
                  </a:defRPr>
                </a:lvl1pPr>
              </a:lstStyle>
              <a:p>
                <a:r>
                  <a:t>2</a:t>
                </a:r>
              </a:p>
            </p:txBody>
          </p:sp>
        </p:grpSp>
      </p:grpSp>
    </p:spTree>
    <p:extLst>
      <p:ext uri="{BB962C8B-B14F-4D97-AF65-F5344CB8AC3E}">
        <p14:creationId xmlns:p14="http://schemas.microsoft.com/office/powerpoint/2010/main" val="2611418205"/>
      </p:ext>
    </p:extLst>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image5.png"/>
          <p:cNvPicPr>
            <a:picLocks noChangeAspect="1"/>
          </p:cNvPicPr>
          <p:nvPr/>
        </p:nvPicPr>
        <p:blipFill>
          <a:blip r:embed="rId2"/>
          <a:stretch>
            <a:fillRect/>
          </a:stretch>
        </p:blipFill>
        <p:spPr>
          <a:xfrm>
            <a:off x="-98602" y="1993"/>
            <a:ext cx="12201530" cy="6197102"/>
          </a:xfrm>
          <a:prstGeom prst="rect">
            <a:avLst/>
          </a:prstGeom>
          <a:ln w="12700">
            <a:miter lim="400000"/>
          </a:ln>
        </p:spPr>
      </p:pic>
      <p:sp>
        <p:nvSpPr>
          <p:cNvPr id="176" name="Shape 176"/>
          <p:cNvSpPr>
            <a:spLocks noGrp="1"/>
          </p:cNvSpPr>
          <p:nvPr>
            <p:ph type="body" idx="1"/>
          </p:nvPr>
        </p:nvSpPr>
        <p:spPr>
          <a:xfrm>
            <a:off x="184567" y="157115"/>
            <a:ext cx="15402296" cy="9510949"/>
          </a:xfrm>
          <a:prstGeom prst="rect">
            <a:avLst/>
          </a:prstGeom>
        </p:spPr>
        <p:txBody>
          <a:bodyPr/>
          <a:lstStyle/>
          <a:p>
            <a:pPr marL="411479" indent="-411479" defTabSz="1645916">
              <a:spcBef>
                <a:spcPts val="900"/>
              </a:spcBef>
              <a:defRPr sz="2300">
                <a:latin typeface="Roboto Light"/>
                <a:ea typeface="Roboto Light"/>
                <a:cs typeface="Roboto Light"/>
                <a:sym typeface="Roboto Light"/>
              </a:defRPr>
            </a:pPr>
            <a:endParaRPr/>
          </a:p>
          <a:p>
            <a:pPr marL="0" indent="0" defTabSz="205737">
              <a:lnSpc>
                <a:spcPct val="150000"/>
              </a:lnSpc>
              <a:spcBef>
                <a:spcPts val="0"/>
              </a:spcBef>
              <a:buSzTx/>
              <a:buNone/>
              <a:defRPr sz="2300">
                <a:latin typeface="Roboto Light"/>
                <a:ea typeface="Roboto Light"/>
                <a:cs typeface="Roboto Light"/>
                <a:sym typeface="Roboto Light"/>
              </a:defRPr>
            </a:pPr>
            <a:r>
              <a:t>In 2023, Cameroon recorded:</a:t>
            </a:r>
          </a:p>
          <a:p>
            <a:pPr marL="257174" indent="-257174" defTabSz="205737">
              <a:lnSpc>
                <a:spcPct val="150000"/>
              </a:lnSpc>
              <a:spcBef>
                <a:spcPts val="0"/>
              </a:spcBef>
              <a:defRPr sz="2300" b="1">
                <a:latin typeface="Roboto Light"/>
                <a:ea typeface="Roboto Light"/>
                <a:cs typeface="Roboto Light"/>
                <a:sym typeface="Roboto Light"/>
              </a:defRPr>
            </a:pPr>
            <a:r>
              <a:t>11,300 deaths </a:t>
            </a:r>
            <a:r>
              <a:rPr b="0"/>
              <a:t>due of malaria.</a:t>
            </a:r>
          </a:p>
          <a:p>
            <a:pPr marL="257174" indent="-257174" defTabSz="205737">
              <a:lnSpc>
                <a:spcPct val="150000"/>
              </a:lnSpc>
              <a:spcBef>
                <a:spcPts val="0"/>
              </a:spcBef>
              <a:defRPr sz="2300" b="1">
                <a:latin typeface="Roboto Light"/>
                <a:ea typeface="Roboto Light"/>
                <a:cs typeface="Roboto Light"/>
                <a:sym typeface="Roboto Light"/>
              </a:defRPr>
            </a:pPr>
            <a:r>
              <a:t>7.3 million </a:t>
            </a:r>
            <a:r>
              <a:rPr b="0"/>
              <a:t>malaria </a:t>
            </a:r>
            <a:r>
              <a:t>cases </a:t>
            </a:r>
          </a:p>
          <a:p>
            <a:pPr marL="257174" indent="-257174" defTabSz="205737">
              <a:lnSpc>
                <a:spcPct val="150000"/>
              </a:lnSpc>
              <a:spcBef>
                <a:spcPts val="0"/>
              </a:spcBef>
              <a:defRPr sz="2300" b="1">
                <a:latin typeface="Roboto Light"/>
                <a:ea typeface="Roboto Light"/>
                <a:cs typeface="Roboto Light"/>
                <a:sym typeface="Roboto Light"/>
              </a:defRPr>
            </a:pPr>
            <a:r>
              <a:t>Seasonality: </a:t>
            </a:r>
            <a:r>
              <a:rPr b="0"/>
              <a:t>Seasonal in the Northern and Perennial in the South</a:t>
            </a:r>
          </a:p>
          <a:p>
            <a:pPr marL="668652" lvl="1" indent="-257174" defTabSz="205737">
              <a:lnSpc>
                <a:spcPct val="150000"/>
              </a:lnSpc>
              <a:spcBef>
                <a:spcPts val="0"/>
              </a:spcBef>
              <a:defRPr sz="2300">
                <a:latin typeface="Roboto Light"/>
                <a:ea typeface="Roboto Light"/>
                <a:cs typeface="Roboto Light"/>
                <a:sym typeface="Roboto Light"/>
              </a:defRPr>
            </a:pPr>
            <a:r>
              <a:t>65% of malaria mortality in children &lt;5 occurs in northern part.</a:t>
            </a:r>
          </a:p>
          <a:p>
            <a:pPr marL="257174" indent="-257174" defTabSz="205737">
              <a:lnSpc>
                <a:spcPct val="150000"/>
              </a:lnSpc>
              <a:spcBef>
                <a:spcPts val="0"/>
              </a:spcBef>
              <a:defRPr sz="2300" b="1">
                <a:latin typeface="Roboto Light"/>
                <a:ea typeface="Roboto Light"/>
                <a:cs typeface="Roboto Light"/>
                <a:sym typeface="Roboto Light"/>
              </a:defRPr>
            </a:pPr>
            <a:r>
              <a:t>Drug regime:</a:t>
            </a:r>
          </a:p>
          <a:p>
            <a:pPr marL="668652" lvl="1" indent="-257174" defTabSz="205737">
              <a:lnSpc>
                <a:spcPct val="150000"/>
              </a:lnSpc>
              <a:spcBef>
                <a:spcPts val="0"/>
              </a:spcBef>
              <a:defRPr sz="2300">
                <a:latin typeface="Roboto Light"/>
                <a:ea typeface="Roboto Light"/>
                <a:cs typeface="Roboto Light"/>
                <a:sym typeface="Roboto Light"/>
              </a:defRPr>
            </a:pPr>
            <a:r>
              <a:t> AL, AS-PYR, AS+AQ, DHA-PPQ against uncomplicated malaria</a:t>
            </a:r>
          </a:p>
          <a:p>
            <a:pPr marL="668652" lvl="1" indent="-257174" defTabSz="205737">
              <a:lnSpc>
                <a:spcPct val="150000"/>
              </a:lnSpc>
              <a:spcBef>
                <a:spcPts val="0"/>
              </a:spcBef>
              <a:defRPr sz="2300">
                <a:latin typeface="Roboto Light"/>
                <a:ea typeface="Roboto Light"/>
                <a:cs typeface="Roboto Light"/>
                <a:sym typeface="Roboto Light"/>
              </a:defRPr>
            </a:pPr>
            <a:r>
              <a:t>AS or AM IV/IM or quinine against severe malaria</a:t>
            </a:r>
          </a:p>
          <a:p>
            <a:pPr marL="668652" lvl="1" indent="-257174" defTabSz="205737">
              <a:lnSpc>
                <a:spcPct val="150000"/>
              </a:lnSpc>
              <a:spcBef>
                <a:spcPts val="0"/>
              </a:spcBef>
              <a:defRPr sz="2300">
                <a:latin typeface="Roboto Light"/>
                <a:ea typeface="Roboto Light"/>
                <a:cs typeface="Roboto Light"/>
                <a:sym typeface="Roboto Light"/>
              </a:defRPr>
            </a:pPr>
            <a:r>
              <a:t>Prevention during pregnancy: SP (IPTp), 51% Coverage of SP3</a:t>
            </a:r>
          </a:p>
          <a:p>
            <a:pPr marL="668652" lvl="1" indent="-257174" defTabSz="205737">
              <a:lnSpc>
                <a:spcPct val="150000"/>
              </a:lnSpc>
              <a:spcBef>
                <a:spcPts val="0"/>
              </a:spcBef>
              <a:defRPr sz="2300">
                <a:latin typeface="Roboto Light"/>
                <a:ea typeface="Roboto Light"/>
                <a:cs typeface="Roboto Light"/>
                <a:sym typeface="Roboto Light"/>
              </a:defRPr>
            </a:pPr>
            <a:r>
              <a:t>Chemoprevention: SMC (SP-AQ) and </a:t>
            </a:r>
            <a:r>
              <a:rPr b="1">
                <a:solidFill>
                  <a:srgbClr val="F36E20"/>
                </a:solidFill>
              </a:rPr>
              <a:t>PMC (SP) 5-dose schedule</a:t>
            </a:r>
          </a:p>
        </p:txBody>
      </p:sp>
      <p:pic>
        <p:nvPicPr>
          <p:cNvPr id="177" name="image6.png"/>
          <p:cNvPicPr>
            <a:picLocks noChangeAspect="1"/>
          </p:cNvPicPr>
          <p:nvPr/>
        </p:nvPicPr>
        <p:blipFill>
          <a:blip r:embed="rId3"/>
          <a:srcRect t="2359"/>
          <a:stretch>
            <a:fillRect/>
          </a:stretch>
        </p:blipFill>
        <p:spPr>
          <a:xfrm>
            <a:off x="9247978" y="1169400"/>
            <a:ext cx="2930009" cy="3862462"/>
          </a:xfrm>
          <a:prstGeom prst="rect">
            <a:avLst/>
          </a:prstGeom>
          <a:ln w="12700">
            <a:miter lim="400000"/>
          </a:ln>
        </p:spPr>
      </p:pic>
    </p:spTree>
    <p:extLst>
      <p:ext uri="{BB962C8B-B14F-4D97-AF65-F5344CB8AC3E}">
        <p14:creationId xmlns:p14="http://schemas.microsoft.com/office/powerpoint/2010/main" val="289476819"/>
      </p:ext>
    </p:extLst>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image5.png"/>
          <p:cNvPicPr>
            <a:picLocks noChangeAspect="1"/>
          </p:cNvPicPr>
          <p:nvPr/>
        </p:nvPicPr>
        <p:blipFill>
          <a:blip r:embed="rId2"/>
          <a:stretch>
            <a:fillRect/>
          </a:stretch>
        </p:blipFill>
        <p:spPr>
          <a:xfrm>
            <a:off x="2055" y="2541"/>
            <a:ext cx="12201526" cy="6156213"/>
          </a:xfrm>
          <a:prstGeom prst="rect">
            <a:avLst/>
          </a:prstGeom>
          <a:ln w="12700">
            <a:miter lim="400000"/>
          </a:ln>
        </p:spPr>
      </p:pic>
      <p:grpSp>
        <p:nvGrpSpPr>
          <p:cNvPr id="182" name="Group 182"/>
          <p:cNvGrpSpPr/>
          <p:nvPr/>
        </p:nvGrpSpPr>
        <p:grpSpPr>
          <a:xfrm>
            <a:off x="42572" y="81327"/>
            <a:ext cx="7745798" cy="965434"/>
            <a:chOff x="0" y="-1"/>
            <a:chExt cx="7745797" cy="965433"/>
          </a:xfrm>
        </p:grpSpPr>
        <p:sp>
          <p:nvSpPr>
            <p:cNvPr id="180" name="Shape 180"/>
            <p:cNvSpPr/>
            <p:nvPr/>
          </p:nvSpPr>
          <p:spPr>
            <a:xfrm>
              <a:off x="-1" y="-2"/>
              <a:ext cx="7745798" cy="965434"/>
            </a:xfrm>
            <a:prstGeom prst="roundRect">
              <a:avLst>
                <a:gd name="adj" fmla="val 32775"/>
              </a:avLst>
            </a:prstGeom>
            <a:solidFill>
              <a:srgbClr val="333F4F"/>
            </a:solidFill>
            <a:ln w="12700" cap="flat">
              <a:noFill/>
              <a:miter lim="400000"/>
            </a:ln>
            <a:effectLst/>
          </p:spPr>
          <p:txBody>
            <a:bodyPr wrap="square" lIns="45718" tIns="45718" rIns="45718" bIns="45718" numCol="1" anchor="ctr">
              <a:noAutofit/>
            </a:bodyPr>
            <a:lstStyle/>
            <a:p>
              <a:pPr defTabSz="457200">
                <a:lnSpc>
                  <a:spcPct val="150000"/>
                </a:lnSpc>
                <a:defRPr sz="4400" b="1">
                  <a:solidFill>
                    <a:srgbClr val="FFFFFF"/>
                  </a:solidFill>
                  <a:latin typeface="Poppins"/>
                  <a:ea typeface="Poppins"/>
                  <a:cs typeface="Poppins"/>
                  <a:sym typeface="Poppins"/>
                </a:defRPr>
              </a:pPr>
              <a:endParaRPr/>
            </a:p>
          </p:txBody>
        </p:sp>
        <p:sp>
          <p:nvSpPr>
            <p:cNvPr id="181" name="Shape 181"/>
            <p:cNvSpPr/>
            <p:nvPr/>
          </p:nvSpPr>
          <p:spPr>
            <a:xfrm>
              <a:off x="92675" y="221095"/>
              <a:ext cx="7560445" cy="5232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p>
              <a:pPr defTabSz="457200">
                <a:lnSpc>
                  <a:spcPct val="150000"/>
                </a:lnSpc>
                <a:defRPr sz="2800" b="1">
                  <a:solidFill>
                    <a:srgbClr val="FFFFFF"/>
                  </a:solidFill>
                  <a:latin typeface="Poppins"/>
                  <a:ea typeface="Poppins"/>
                  <a:cs typeface="Poppins"/>
                  <a:sym typeface="Poppins"/>
                </a:defRPr>
              </a:pPr>
              <a:r>
                <a:t>Evolution of </a:t>
              </a:r>
              <a:r>
                <a:rPr i="1"/>
                <a:t>dhps</a:t>
              </a:r>
              <a:r>
                <a:t> mutations in Cameroon</a:t>
              </a:r>
            </a:p>
          </p:txBody>
        </p:sp>
      </p:grpSp>
      <p:pic>
        <p:nvPicPr>
          <p:cNvPr id="183" name="image7.png"/>
          <p:cNvPicPr>
            <a:picLocks noChangeAspect="1"/>
          </p:cNvPicPr>
          <p:nvPr/>
        </p:nvPicPr>
        <p:blipFill>
          <a:blip r:embed="rId3"/>
          <a:srcRect t="2453" b="5349"/>
          <a:stretch>
            <a:fillRect/>
          </a:stretch>
        </p:blipFill>
        <p:spPr>
          <a:xfrm>
            <a:off x="232985" y="1243292"/>
            <a:ext cx="6177951" cy="2263309"/>
          </a:xfrm>
          <a:prstGeom prst="rect">
            <a:avLst/>
          </a:prstGeom>
          <a:ln w="12700">
            <a:miter lim="400000"/>
          </a:ln>
        </p:spPr>
      </p:pic>
      <p:sp>
        <p:nvSpPr>
          <p:cNvPr id="184" name="Shape 184"/>
          <p:cNvSpPr/>
          <p:nvPr/>
        </p:nvSpPr>
        <p:spPr>
          <a:xfrm>
            <a:off x="951551" y="3728601"/>
            <a:ext cx="10288897" cy="1183633"/>
          </a:xfrm>
          <a:prstGeom prst="rect">
            <a:avLst/>
          </a:prstGeom>
          <a:ln w="50800">
            <a:solidFill>
              <a:schemeClr val="accent2"/>
            </a:solidFill>
          </a:ln>
          <a:extLst>
            <a:ext uri="{C572A759-6A51-4108-AA02-DFA0A04FC94B}">
              <ma14:wrappingTextBoxFlag xmlns:ma14="http://schemas.microsoft.com/office/mac/drawingml/2011/main" xmlns="" val="1"/>
            </a:ext>
          </a:extLst>
        </p:spPr>
        <p:txBody>
          <a:bodyPr lIns="91436" tIns="91436" rIns="91436" bIns="91436">
            <a:spAutoFit/>
          </a:bodyPr>
          <a:lstStyle/>
          <a:p>
            <a:pPr defTabSz="457200">
              <a:lnSpc>
                <a:spcPct val="120000"/>
              </a:lnSpc>
              <a:defRPr sz="2800" b="1">
                <a:latin typeface="Roboto Light"/>
                <a:ea typeface="Roboto Light"/>
                <a:cs typeface="Roboto Light"/>
                <a:sym typeface="Roboto Light"/>
              </a:defRPr>
            </a:pPr>
            <a:r>
              <a:t>VAGKGS </a:t>
            </a:r>
            <a:r>
              <a:rPr b="0"/>
              <a:t>(431Val-436Ala-437Gly-540Lys-581Gly-613Ser) </a:t>
            </a:r>
            <a:r>
              <a:rPr b="0" i="1"/>
              <a:t>pfdhps</a:t>
            </a:r>
            <a:r>
              <a:rPr b="0"/>
              <a:t> variant emerging. </a:t>
            </a:r>
          </a:p>
        </p:txBody>
      </p:sp>
      <p:pic>
        <p:nvPicPr>
          <p:cNvPr id="185" name="image1.tif"/>
          <p:cNvPicPr>
            <a:picLocks noChangeAspect="1"/>
          </p:cNvPicPr>
          <p:nvPr/>
        </p:nvPicPr>
        <p:blipFill>
          <a:blip r:embed="rId4"/>
          <a:stretch>
            <a:fillRect/>
          </a:stretch>
        </p:blipFill>
        <p:spPr>
          <a:xfrm>
            <a:off x="6676527" y="1035530"/>
            <a:ext cx="4741727" cy="2678902"/>
          </a:xfrm>
          <a:prstGeom prst="rect">
            <a:avLst/>
          </a:prstGeom>
          <a:ln w="12700">
            <a:miter lim="400000"/>
          </a:ln>
        </p:spPr>
      </p:pic>
      <p:sp>
        <p:nvSpPr>
          <p:cNvPr id="186" name="Shape 186"/>
          <p:cNvSpPr/>
          <p:nvPr/>
        </p:nvSpPr>
        <p:spPr>
          <a:xfrm>
            <a:off x="951551" y="5011075"/>
            <a:ext cx="10288897" cy="1097273"/>
          </a:xfrm>
          <a:prstGeom prst="rect">
            <a:avLst/>
          </a:prstGeom>
          <a:solidFill>
            <a:schemeClr val="accent2">
              <a:lumOff val="21960"/>
            </a:schemeClr>
          </a:solidFill>
          <a:ln w="50800">
            <a:solidFill>
              <a:schemeClr val="accent2"/>
            </a:solidFill>
          </a:ln>
          <a:extLst>
            <a:ext uri="{C572A759-6A51-4108-AA02-DFA0A04FC94B}">
              <ma14:wrappingTextBoxFlag xmlns:ma14="http://schemas.microsoft.com/office/mac/drawingml/2011/main" xmlns="" val="1"/>
            </a:ext>
          </a:extLst>
        </p:spPr>
        <p:txBody>
          <a:bodyPr lIns="91436" tIns="91436" rIns="91436" bIns="91436">
            <a:spAutoFit/>
          </a:bodyPr>
          <a:lstStyle>
            <a:lvl1pPr algn="ctr" defTabSz="457200">
              <a:defRPr sz="2800" b="1">
                <a:latin typeface="Roboto Light"/>
                <a:ea typeface="Roboto Light"/>
                <a:cs typeface="Roboto Light"/>
                <a:sym typeface="Roboto Light"/>
              </a:defRPr>
            </a:lvl1pPr>
          </a:lstStyle>
          <a:p>
            <a:r>
              <a:t>Goal: Map DHPS resistance markers and model effect of markers on SP efficacy</a:t>
            </a:r>
          </a:p>
        </p:txBody>
      </p:sp>
    </p:spTree>
    <p:extLst>
      <p:ext uri="{BB962C8B-B14F-4D97-AF65-F5344CB8AC3E}">
        <p14:creationId xmlns:p14="http://schemas.microsoft.com/office/powerpoint/2010/main" val="1098671454"/>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Malaria Consortium">
      <a:dk1>
        <a:srgbClr val="004750"/>
      </a:dk1>
      <a:lt1>
        <a:srgbClr val="F7EDE3"/>
      </a:lt1>
      <a:dk2>
        <a:srgbClr val="005D63"/>
      </a:dk2>
      <a:lt2>
        <a:srgbClr val="FFFFFF"/>
      </a:lt2>
      <a:accent1>
        <a:srgbClr val="5EDBB5"/>
      </a:accent1>
      <a:accent2>
        <a:srgbClr val="1FA3B2"/>
      </a:accent2>
      <a:accent3>
        <a:srgbClr val="E3FFF5"/>
      </a:accent3>
      <a:accent4>
        <a:srgbClr val="007268"/>
      </a:accent4>
      <a:accent5>
        <a:srgbClr val="00837B"/>
      </a:accent5>
      <a:accent6>
        <a:srgbClr val="715BCE"/>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Read-Only]" id="{B58E32ED-7838-464E-B777-CF3F1762F12D}" vid="{8F468B5E-C7D9-4C00-9BBF-4B12D8445FF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MC Theme">
  <a:themeElements>
    <a:clrScheme name="MC Theme 2024">
      <a:dk1>
        <a:sysClr val="windowText" lastClr="000000"/>
      </a:dk1>
      <a:lt1>
        <a:srgbClr val="FFFFFF"/>
      </a:lt1>
      <a:dk2>
        <a:srgbClr val="004750"/>
      </a:dk2>
      <a:lt2>
        <a:srgbClr val="FFFFFF"/>
      </a:lt2>
      <a:accent1>
        <a:srgbClr val="007167"/>
      </a:accent1>
      <a:accent2>
        <a:srgbClr val="66AAA0"/>
      </a:accent2>
      <a:accent3>
        <a:srgbClr val="1FA3B2"/>
      </a:accent3>
      <a:accent4>
        <a:srgbClr val="6BB4D9"/>
      </a:accent4>
      <a:accent5>
        <a:srgbClr val="CBFFDB"/>
      </a:accent5>
      <a:accent6>
        <a:srgbClr val="C8DCE3"/>
      </a:accent6>
      <a:hlink>
        <a:srgbClr val="66B4AF"/>
      </a:hlink>
      <a:folHlink>
        <a:srgbClr val="715BB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 Presentation template" id="{804B6D89-00F8-4C06-8CF0-7F758B4DC144}" vid="{07BC879D-C601-42E4-823E-76292299DEA7}"/>
    </a:ext>
  </a:extLst>
</a:theme>
</file>

<file path=ppt/theme/theme6.xml><?xml version="1.0" encoding="utf-8"?>
<a:theme xmlns:a="http://schemas.openxmlformats.org/drawingml/2006/main" name="MC Theme">
  <a:themeElements>
    <a:clrScheme name="MC Theme 2024">
      <a:dk1>
        <a:sysClr val="windowText" lastClr="000000"/>
      </a:dk1>
      <a:lt1>
        <a:srgbClr val="FFFFFF"/>
      </a:lt1>
      <a:dk2>
        <a:srgbClr val="004750"/>
      </a:dk2>
      <a:lt2>
        <a:srgbClr val="FFFFFF"/>
      </a:lt2>
      <a:accent1>
        <a:srgbClr val="007167"/>
      </a:accent1>
      <a:accent2>
        <a:srgbClr val="66AAA0"/>
      </a:accent2>
      <a:accent3>
        <a:srgbClr val="1FA3B2"/>
      </a:accent3>
      <a:accent4>
        <a:srgbClr val="6BB4D9"/>
      </a:accent4>
      <a:accent5>
        <a:srgbClr val="CBFFDB"/>
      </a:accent5>
      <a:accent6>
        <a:srgbClr val="C8DCE3"/>
      </a:accent6>
      <a:hlink>
        <a:srgbClr val="66B4AF"/>
      </a:hlink>
      <a:folHlink>
        <a:srgbClr val="715BB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 Theme" id="{F21CF89E-DA4A-43E3-9AC0-C1AAE8090390}" vid="{E29CFF04-AEE3-48DF-A601-1CF033F7AB5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Palatino Linotyp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IDDO">
  <a:themeElements>
    <a:clrScheme name="IDDO">
      <a:dk1>
        <a:srgbClr val="435C6D"/>
      </a:dk1>
      <a:lt1>
        <a:srgbClr val="FFFFFF"/>
      </a:lt1>
      <a:dk2>
        <a:srgbClr val="000000"/>
      </a:dk2>
      <a:lt2>
        <a:srgbClr val="E7E6E6"/>
      </a:lt2>
      <a:accent1>
        <a:srgbClr val="14B1E7"/>
      </a:accent1>
      <a:accent2>
        <a:srgbClr val="E31B23"/>
      </a:accent2>
      <a:accent3>
        <a:srgbClr val="0986B3"/>
      </a:accent3>
      <a:accent4>
        <a:srgbClr val="B75F60"/>
      </a:accent4>
      <a:accent5>
        <a:srgbClr val="4FBFEC"/>
      </a:accent5>
      <a:accent6>
        <a:srgbClr val="E12C36"/>
      </a:accent6>
      <a:hlink>
        <a:srgbClr val="14B1E7"/>
      </a:hlink>
      <a:folHlink>
        <a:srgbClr val="E31B2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DO" id="{8E59401F-FA63-4430-B96B-34910C3BCEA1}" vid="{D0D3F0A7-3EF1-4279-B06D-CDBCEA3B6404}"/>
    </a:ext>
  </a:extLst>
</a:theme>
</file>

<file path=docProps/app.xml><?xml version="1.0" encoding="utf-8"?>
<Properties xmlns="http://schemas.openxmlformats.org/officeDocument/2006/extended-properties" xmlns:vt="http://schemas.openxmlformats.org/officeDocument/2006/docPropsVTypes">
  <TotalTime>171</TotalTime>
  <Words>5399</Words>
  <Application>Microsoft Macintosh PowerPoint</Application>
  <PresentationFormat>Widescreen</PresentationFormat>
  <Paragraphs>869</Paragraphs>
  <Slides>107</Slides>
  <Notes>16</Notes>
  <HiddenSlides>0</HiddenSlides>
  <MMClips>2</MMClips>
  <ScaleCrop>false</ScaleCrop>
  <HeadingPairs>
    <vt:vector size="6" baseType="variant">
      <vt:variant>
        <vt:lpstr>Fonts Used</vt:lpstr>
      </vt:variant>
      <vt:variant>
        <vt:i4>19</vt:i4>
      </vt:variant>
      <vt:variant>
        <vt:lpstr>Theme</vt:lpstr>
      </vt:variant>
      <vt:variant>
        <vt:i4>9</vt:i4>
      </vt:variant>
      <vt:variant>
        <vt:lpstr>Slide Titles</vt:lpstr>
      </vt:variant>
      <vt:variant>
        <vt:i4>107</vt:i4>
      </vt:variant>
    </vt:vector>
  </HeadingPairs>
  <TitlesOfParts>
    <vt:vector size="135" baseType="lpstr">
      <vt:lpstr>MS PGothic</vt:lpstr>
      <vt:lpstr>-apple-system</vt:lpstr>
      <vt:lpstr>Aharoni</vt:lpstr>
      <vt:lpstr>Aptos</vt:lpstr>
      <vt:lpstr>Aptos Display</vt:lpstr>
      <vt:lpstr>Arial</vt:lpstr>
      <vt:lpstr>Calibri</vt:lpstr>
      <vt:lpstr>Calibri Light</vt:lpstr>
      <vt:lpstr>Century Gothic</vt:lpstr>
      <vt:lpstr>Courier New</vt:lpstr>
      <vt:lpstr>Garamond</vt:lpstr>
      <vt:lpstr>Helvetica</vt:lpstr>
      <vt:lpstr>Palatino Linotype</vt:lpstr>
      <vt:lpstr>Poppins</vt:lpstr>
      <vt:lpstr>Roboto Light</vt:lpstr>
      <vt:lpstr>Seaford</vt:lpstr>
      <vt:lpstr>Segoe UI</vt:lpstr>
      <vt:lpstr>Source Sans Pro</vt:lpstr>
      <vt:lpstr>Wingdings</vt:lpstr>
      <vt:lpstr>Office Theme</vt:lpstr>
      <vt:lpstr>Office Theme</vt:lpstr>
      <vt:lpstr>1_Office Theme</vt:lpstr>
      <vt:lpstr>Office Theme</vt:lpstr>
      <vt:lpstr>MC Theme</vt:lpstr>
      <vt:lpstr>MC Theme</vt:lpstr>
      <vt:lpstr>Office Theme</vt:lpstr>
      <vt:lpstr>Thème Office</vt:lpstr>
      <vt:lpstr>IDDO</vt:lpstr>
      <vt:lpstr>SMC Alliance Research Subgroup Antimalarial Drug Resistance in Chemoprevention</vt:lpstr>
      <vt:lpstr>PowerPoint Presentation</vt:lpstr>
      <vt:lpstr>Research Subgroup Presentations 2025-26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SPAQ Resistance Marker Surveillance in Nigeria Molecular signals under sustained SMC use: evidence from Kwara State (2023) </vt:lpstr>
      <vt:lpstr>Content</vt:lpstr>
      <vt:lpstr>Introduction</vt:lpstr>
      <vt:lpstr>Introduction</vt:lpstr>
      <vt:lpstr>Purpose of Surveillance</vt:lpstr>
      <vt:lpstr>Study objective, design and scope</vt:lpstr>
      <vt:lpstr>Study Design and Setting</vt:lpstr>
      <vt:lpstr>Analysis results</vt:lpstr>
      <vt:lpstr>Regional Context and Implications for SPAQ Resistance</vt:lpstr>
      <vt:lpstr>Next Steps</vt:lpstr>
      <vt:lpstr>Conclusion</vt:lpstr>
      <vt:lpstr>Thank you</vt:lpstr>
      <vt:lpstr>Results from a double-blinded, placebo-controlled, randomised trial of presumptive treatment of asymptomatic children 3-5 years in Cameroon: Unpacking the clinical effects of parasite resistance to SP and SPAQ</vt:lpstr>
      <vt:lpstr>PCPI = Parasite clearance &amp; protection from infection</vt:lpstr>
      <vt:lpstr>PCPI Cameroon</vt:lpstr>
      <vt:lpstr>Results: Parasite clearance  Among participants with  asymptomatic parasitaemia on Day 0</vt:lpstr>
      <vt:lpstr>Time to clearance* among all genotypes</vt:lpstr>
      <vt:lpstr>Time to clearance* by microscopy and qPCR, by treatment group and all genotypes</vt:lpstr>
      <vt:lpstr>Time to clearance* by microscopy and qPCR, by dhps 431 genotype</vt:lpstr>
      <vt:lpstr>Results: Protection from infection  Among participants with  no infection on Day 0</vt:lpstr>
      <vt:lpstr>  </vt:lpstr>
      <vt:lpstr>Protection from infection by treatment arm among all genotypes</vt:lpstr>
      <vt:lpstr>Time to microscopy positive infection by dhps 431 genotype</vt:lpstr>
      <vt:lpstr>Time to qPCR positive infection by 431 genotype </vt:lpstr>
      <vt:lpstr>Time to symptomatic infection by dhps 431 genotype</vt:lpstr>
      <vt:lpstr>Key findings</vt:lpstr>
      <vt:lpstr>PowerPoint Presentation</vt:lpstr>
      <vt:lpstr>PCPI Zambia</vt:lpstr>
      <vt:lpstr>Acknowledgments</vt:lpstr>
      <vt:lpstr>From Signal to Action: Building Sustainable Systems for Routine Malaria Chemoprevention Resistance Surveillance and Response </vt:lpstr>
      <vt:lpstr>CPES and RM Studies at Malaria Consortium</vt:lpstr>
      <vt:lpstr>CPES and RM Studies </vt:lpstr>
      <vt:lpstr>Drug Resistance Markers </vt:lpstr>
      <vt:lpstr>SPAQ Resistance</vt:lpstr>
      <vt:lpstr>PfDHPS</vt:lpstr>
      <vt:lpstr>PfDHFR</vt:lpstr>
      <vt:lpstr>PfDHFR &amp; PfDHPS</vt:lpstr>
      <vt:lpstr>PfCRT &amp; PfMDR1</vt:lpstr>
      <vt:lpstr>Effectiveness &amp; Efficacy</vt:lpstr>
      <vt:lpstr>Effectiveness &amp; Efficacy </vt:lpstr>
      <vt:lpstr>Effectiveness &amp; Efficacy </vt:lpstr>
      <vt:lpstr>Routine Resistance Marker Surveillance</vt:lpstr>
      <vt:lpstr>Introduction</vt:lpstr>
      <vt:lpstr>Proposed System Overview</vt:lpstr>
      <vt:lpstr>Proposed System Overview</vt:lpstr>
      <vt:lpstr>PowerPoint Presentation</vt:lpstr>
      <vt:lpstr>PowerPoint Presentation</vt:lpstr>
      <vt:lpstr>Cross-sectional community surveys</vt:lpstr>
      <vt:lpstr>Use of Data</vt:lpstr>
      <vt:lpstr>Collaborative use of data for action</vt:lpstr>
      <vt:lpstr>PowerPoint Presentation</vt:lpstr>
      <vt:lpstr>Malaria burden and molecular markers in children aged  5-15 years in Burkina Faso to inform age extension of SMC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Aknowledgments</vt:lpstr>
      <vt:lpstr>Thank you for your attention</vt:lpstr>
      <vt:lpstr>WWARN SMC IPD repository: Understanding drug resistance  using historical data    </vt:lpstr>
      <vt:lpstr>PowerPoint Presentation</vt:lpstr>
      <vt:lpstr>Modelling: Predicting the spread of resistance</vt:lpstr>
      <vt:lpstr>Impact of SP and AQ resistance associated mutations on SMC efficacy</vt:lpstr>
      <vt:lpstr>Evidence gaps in optimal SMC deployment</vt:lpstr>
      <vt:lpstr>PowerPoint Presentation</vt:lpstr>
      <vt:lpstr>Optimising the deployment of SMC in Africa</vt:lpstr>
      <vt:lpstr>Malaria Chemoprevention Evidence Map: Utility</vt:lpstr>
      <vt:lpstr>Statistical analysis: IPD-MA</vt:lpstr>
      <vt:lpstr>WWARN Molecular surveillance </vt:lpstr>
      <vt:lpstr>Research agenda on SMC</vt:lpstr>
      <vt:lpstr>Current progress</vt:lpstr>
      <vt:lpstr> SMC study group Collaboration: Call for Data</vt:lpstr>
      <vt:lpstr> Acknowledgment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Bronwen Davies</dc:creator>
  <cp:lastModifiedBy>Microsoft Office User</cp:lastModifiedBy>
  <cp:revision>322</cp:revision>
  <dcterms:created xsi:type="dcterms:W3CDTF">2026-02-23T10:02:08Z</dcterms:created>
  <dcterms:modified xsi:type="dcterms:W3CDTF">2026-02-26T12:45:41Z</dcterms:modified>
</cp:coreProperties>
</file>