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1448944043" r:id="rId5"/>
    <p:sldId id="259" r:id="rId6"/>
    <p:sldId id="260" r:id="rId7"/>
    <p:sldId id="262" r:id="rId8"/>
    <p:sldId id="1448944044" r:id="rId9"/>
    <p:sldId id="1448944040" r:id="rId10"/>
    <p:sldId id="261" r:id="rId11"/>
    <p:sldId id="1448944064" r:id="rId12"/>
    <p:sldId id="14489440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05"/>
    <p:restoredTop sz="93503"/>
  </p:normalViewPr>
  <p:slideViewPr>
    <p:cSldViewPr snapToGrid="0">
      <p:cViewPr varScale="1">
        <p:scale>
          <a:sx n="78" d="100"/>
          <a:sy n="78" d="100"/>
        </p:scale>
        <p:origin x="17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0632D-08D8-D44B-A3E6-30C5C85271FD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E0BA1-45C4-8B4D-863F-ED31FCE83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latin typeface="Calibri" panose="020F0502020204030204" pitchFamily="34" charset="0"/>
                <a:cs typeface="Calibri" panose="020F0502020204030204" pitchFamily="34" charset="0"/>
              </a:rPr>
              <a:t>The 2022 WHO recommendation expanding Seasonal Malaria Chemoprevention (SMC) beyond the Sahel represents a major shift in malaria prevention policy.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E0BA1-45C4-8B4D-863F-ED31FCE837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Ideal Setting for testing Chemoprevention outside the Sahel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E0BA1-45C4-8B4D-863F-ED31FCE837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9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08" y="1508400"/>
            <a:ext cx="11068061" cy="4590000"/>
          </a:xfrm>
        </p:spPr>
        <p:txBody>
          <a:bodyPr/>
          <a:lstStyle>
            <a:lvl2pPr>
              <a:buClr>
                <a:srgbClr val="B0120E"/>
              </a:buClr>
              <a:defRPr/>
            </a:lvl2pPr>
            <a:lvl3pPr>
              <a:buClr>
                <a:srgbClr val="B0120E"/>
              </a:buClr>
              <a:defRPr sz="1600"/>
            </a:lvl3pPr>
            <a:lvl4pPr>
              <a:buClr>
                <a:srgbClr val="B0120E"/>
              </a:buClr>
              <a:defRPr sz="1500"/>
            </a:lvl4pPr>
            <a:lvl5pPr>
              <a:buClr>
                <a:srgbClr val="B0120E"/>
              </a:buCl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54918" y="6418384"/>
            <a:ext cx="11905444" cy="361287"/>
            <a:chOff x="6337134" y="2762841"/>
            <a:chExt cx="2806866" cy="361287"/>
          </a:xfrm>
        </p:grpSpPr>
        <p:sp>
          <p:nvSpPr>
            <p:cNvPr id="6" name="Rectangle 5"/>
            <p:cNvSpPr/>
            <p:nvPr/>
          </p:nvSpPr>
          <p:spPr>
            <a:xfrm>
              <a:off x="6337134" y="2762841"/>
              <a:ext cx="2806866" cy="945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37134" y="2896203"/>
              <a:ext cx="2806866" cy="94565"/>
            </a:xfrm>
            <a:prstGeom prst="rect">
              <a:avLst/>
            </a:prstGeom>
            <a:solidFill>
              <a:srgbClr val="B0120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37134" y="3029563"/>
              <a:ext cx="2806866" cy="9456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 descr="logo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697" y="171576"/>
            <a:ext cx="950400" cy="972000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-9189"/>
            <a:ext cx="12216000" cy="1217889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359647"/>
            <a:ext cx="9961584" cy="831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0872730" y="327842"/>
            <a:ext cx="890020" cy="957580"/>
            <a:chOff x="8154546" y="245881"/>
            <a:chExt cx="667515" cy="718185"/>
          </a:xfrm>
        </p:grpSpPr>
        <p:sp>
          <p:nvSpPr>
            <p:cNvPr id="16" name="Rectangle 2"/>
            <p:cNvSpPr>
              <a:spLocks noChangeArrowheads="1"/>
            </p:cNvSpPr>
            <p:nvPr userDrawn="1"/>
          </p:nvSpPr>
          <p:spPr bwMode="auto">
            <a:xfrm>
              <a:off x="8154546" y="253572"/>
              <a:ext cx="667515" cy="702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anchor="ctr"/>
            <a:lstStyle/>
            <a:p>
              <a:endParaRPr lang="en-US" sz="1800">
                <a:latin typeface="Calibri" pitchFamily="34" charset="0"/>
              </a:endParaRPr>
            </a:p>
          </p:txBody>
        </p:sp>
        <p:pic>
          <p:nvPicPr>
            <p:cNvPr id="18" name="Picture 17" descr="logo.pd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4969" y="245881"/>
              <a:ext cx="526669" cy="718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50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18" y="1591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4" name="Object 1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" y="1591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4240293"/>
            <a:ext cx="8534400" cy="283155"/>
          </a:xfrm>
        </p:spPr>
        <p:txBody>
          <a:bodyPr tIns="15585" bIns="15585">
            <a:noAutofit/>
          </a:bodyPr>
          <a:lstStyle>
            <a:lvl1pPr algn="ctr">
              <a:defRPr sz="1400" b="0">
                <a:latin typeface="+mj-lt"/>
              </a:defRPr>
            </a:lvl1pPr>
          </a:lstStyle>
          <a:p>
            <a:pPr lvl="0"/>
            <a:r>
              <a:rPr lang="en-US"/>
              <a:t>Date (Arial 16pt, Black)</a:t>
            </a: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115888"/>
            <a:ext cx="12216000" cy="22860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80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54917" y="6418384"/>
            <a:ext cx="11908048" cy="361287"/>
            <a:chOff x="6337134" y="2762841"/>
            <a:chExt cx="2806866" cy="361287"/>
          </a:xfrm>
        </p:grpSpPr>
        <p:sp>
          <p:nvSpPr>
            <p:cNvPr id="11" name="Rectangle 10"/>
            <p:cNvSpPr/>
            <p:nvPr/>
          </p:nvSpPr>
          <p:spPr>
            <a:xfrm>
              <a:off x="6337134" y="2762841"/>
              <a:ext cx="2806866" cy="945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37134" y="2896203"/>
              <a:ext cx="2806866" cy="94565"/>
            </a:xfrm>
            <a:prstGeom prst="rect">
              <a:avLst/>
            </a:prstGeom>
            <a:solidFill>
              <a:srgbClr val="B0120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37134" y="3029563"/>
              <a:ext cx="2806866" cy="9456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317772"/>
            <a:ext cx="8534400" cy="1538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marL="0" marR="0" indent="0" algn="ctr" defTabSz="77923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77923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Name / other info</a:t>
            </a:r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3" y="3259011"/>
            <a:ext cx="10363197" cy="892480"/>
          </a:xfrm>
        </p:spPr>
        <p:txBody>
          <a:bodyPr tIns="15585" bIns="15585" anchor="b">
            <a:noAutofit/>
          </a:bodyPr>
          <a:lstStyle>
            <a:lvl1pPr algn="ctr">
              <a:defRPr sz="2000" b="0">
                <a:latin typeface="+mj-lt"/>
              </a:defRPr>
            </a:lvl1pPr>
          </a:lstStyle>
          <a:p>
            <a:pPr lvl="0"/>
            <a:r>
              <a:rPr lang="en-US"/>
              <a:t>Subtitle in Title Case (Arial 24pt, Black)</a:t>
            </a:r>
          </a:p>
        </p:txBody>
      </p:sp>
      <p:sp>
        <p:nvSpPr>
          <p:cNvPr id="4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3" y="1711749"/>
            <a:ext cx="10363197" cy="1470025"/>
          </a:xfrm>
        </p:spPr>
        <p:txBody>
          <a:bodyPr tIns="15585" bIns="15585" anchor="ctr">
            <a:noAutofit/>
          </a:bodyPr>
          <a:lstStyle>
            <a:lvl1pPr algn="ctr">
              <a:spcBef>
                <a:spcPts val="0"/>
              </a:spcBef>
              <a:defRPr sz="2700" b="1">
                <a:solidFill>
                  <a:srgbClr val="B0120E"/>
                </a:solidFill>
                <a:latin typeface="+mj-lt"/>
              </a:defRPr>
            </a:lvl1pPr>
          </a:lstStyle>
          <a:p>
            <a:pPr lvl="0"/>
            <a:r>
              <a:rPr lang="en-US"/>
              <a:t>Title in Title Case</a:t>
            </a:r>
            <a:br>
              <a:rPr lang="en-US"/>
            </a:br>
            <a:r>
              <a:rPr lang="en-US"/>
              <a:t>(Arial Bold 32pt, Dark Red)</a:t>
            </a:r>
          </a:p>
        </p:txBody>
      </p:sp>
      <p:pic>
        <p:nvPicPr>
          <p:cNvPr id="16" name="Picture 15" descr="logo.pdf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42" y="351309"/>
            <a:ext cx="944372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18" y="1591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4" name="Object 1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" y="1591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5317772"/>
            <a:ext cx="8534400" cy="1538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marL="0" marR="0" indent="0" algn="ctr" defTabSz="77923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77923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Name / other info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3" y="3259011"/>
            <a:ext cx="10363197" cy="892480"/>
          </a:xfrm>
        </p:spPr>
        <p:txBody>
          <a:bodyPr tIns="15585" bIns="15585" anchor="b">
            <a:noAutofit/>
          </a:bodyPr>
          <a:lstStyle>
            <a:lvl1pPr algn="ctr">
              <a:defRPr sz="2000" b="0">
                <a:latin typeface="+mj-lt"/>
              </a:defRPr>
            </a:lvl1pPr>
          </a:lstStyle>
          <a:p>
            <a:pPr lvl="0"/>
            <a:r>
              <a:rPr lang="en-US"/>
              <a:t>Subtitle in Title Case (Arial 24pt, Black)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4240293"/>
            <a:ext cx="8534400" cy="283155"/>
          </a:xfrm>
        </p:spPr>
        <p:txBody>
          <a:bodyPr tIns="15585" bIns="15585">
            <a:noAutofit/>
          </a:bodyPr>
          <a:lstStyle>
            <a:lvl1pPr algn="ctr">
              <a:defRPr sz="1400" b="0">
                <a:latin typeface="+mj-lt"/>
              </a:defRPr>
            </a:lvl1pPr>
          </a:lstStyle>
          <a:p>
            <a:pPr lvl="0"/>
            <a:r>
              <a:rPr lang="en-US"/>
              <a:t>Date (Arial 16pt, Black)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3" y="1711749"/>
            <a:ext cx="10363197" cy="1470025"/>
          </a:xfrm>
        </p:spPr>
        <p:txBody>
          <a:bodyPr tIns="15585" bIns="15585" anchor="ctr">
            <a:noAutofit/>
          </a:bodyPr>
          <a:lstStyle>
            <a:lvl1pPr algn="ctr">
              <a:spcBef>
                <a:spcPts val="0"/>
              </a:spcBef>
              <a:defRPr sz="2700" b="1">
                <a:solidFill>
                  <a:srgbClr val="B0120E"/>
                </a:solidFill>
                <a:latin typeface="+mj-lt"/>
              </a:defRPr>
            </a:lvl1pPr>
          </a:lstStyle>
          <a:p>
            <a:pPr lvl="0"/>
            <a:r>
              <a:rPr lang="en-US"/>
              <a:t>Title in Title Case</a:t>
            </a:r>
            <a:br>
              <a:rPr lang="en-US"/>
            </a:br>
            <a:r>
              <a:rPr lang="en-US"/>
              <a:t>(Arial Bold 32pt, Dark Red)</a:t>
            </a: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115888"/>
            <a:ext cx="12216000" cy="22860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800">
              <a:latin typeface="Calibri" pitchFamily="34" charset="0"/>
            </a:endParaRPr>
          </a:p>
        </p:txBody>
      </p:sp>
      <p:pic>
        <p:nvPicPr>
          <p:cNvPr id="22" name="Picture 21" descr="logo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304" y="5758848"/>
            <a:ext cx="726440" cy="990600"/>
          </a:xfrm>
          <a:prstGeom prst="rect">
            <a:avLst/>
          </a:prstGeom>
        </p:spPr>
      </p:pic>
      <p:grpSp>
        <p:nvGrpSpPr>
          <p:cNvPr id="25" name="Group 24"/>
          <p:cNvGrpSpPr/>
          <p:nvPr userDrawn="1"/>
        </p:nvGrpSpPr>
        <p:grpSpPr>
          <a:xfrm>
            <a:off x="516384" y="6327333"/>
            <a:ext cx="5588000" cy="336000"/>
            <a:chOff x="6337134" y="2762841"/>
            <a:chExt cx="1403652" cy="361287"/>
          </a:xfrm>
        </p:grpSpPr>
        <p:sp>
          <p:nvSpPr>
            <p:cNvPr id="27" name="Rectangle 26"/>
            <p:cNvSpPr/>
            <p:nvPr/>
          </p:nvSpPr>
          <p:spPr>
            <a:xfrm>
              <a:off x="6337134" y="2762841"/>
              <a:ext cx="1403652" cy="945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37134" y="2896203"/>
              <a:ext cx="1403652" cy="94565"/>
            </a:xfrm>
            <a:prstGeom prst="rect">
              <a:avLst/>
            </a:prstGeom>
            <a:solidFill>
              <a:srgbClr val="B0120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37134" y="3029563"/>
              <a:ext cx="1403652" cy="9456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639A567-16A8-7620-7428-C51DDBB11D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29200" y="5770685"/>
            <a:ext cx="1534001" cy="9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B8BEE-324C-D782-3AA1-8DA598A0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2513A-07C3-9CC8-0BFD-754881B5B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11FAD-CAD6-5E12-DD13-6DF309D7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00E8-C1E6-7E47-A1F2-A5A32083BD14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009C2-6A00-BB82-AE47-27DF8010F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FCE07-6355-04B5-04AE-E27A4FAF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1DC9-1FDC-6C4B-A999-E0AC3D513FA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.pdf">
            <a:extLst>
              <a:ext uri="{FF2B5EF4-FFF2-40B4-BE49-F238E27FC236}">
                <a16:creationId xmlns:a16="http://schemas.microsoft.com/office/drawing/2014/main" id="{DC5B492C-3668-95A7-02AD-4CAA48BD4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304" y="5758848"/>
            <a:ext cx="726440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AB1905-8FBA-6E38-FFF3-41E6B432CA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1440" y="5758847"/>
            <a:ext cx="1534001" cy="9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8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6466" y="1537505"/>
            <a:ext cx="11068061" cy="4590000"/>
          </a:xfrm>
        </p:spPr>
        <p:txBody>
          <a:bodyPr/>
          <a:lstStyle>
            <a:lvl2pPr>
              <a:buClr>
                <a:srgbClr val="B0120E"/>
              </a:buClr>
              <a:defRPr/>
            </a:lvl2pPr>
            <a:lvl3pPr>
              <a:buClr>
                <a:srgbClr val="B0120E"/>
              </a:buClr>
              <a:defRPr sz="1600"/>
            </a:lvl3pPr>
            <a:lvl4pPr>
              <a:buClr>
                <a:srgbClr val="B0120E"/>
              </a:buClr>
              <a:defRPr sz="1500"/>
            </a:lvl4pPr>
            <a:lvl5pPr>
              <a:buClr>
                <a:srgbClr val="B0120E"/>
              </a:buCl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66" y="390832"/>
            <a:ext cx="9454841" cy="894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54918" y="6418384"/>
            <a:ext cx="11905444" cy="361287"/>
            <a:chOff x="6337134" y="2762841"/>
            <a:chExt cx="2806866" cy="361287"/>
          </a:xfrm>
        </p:grpSpPr>
        <p:sp>
          <p:nvSpPr>
            <p:cNvPr id="6" name="Rectangle 5"/>
            <p:cNvSpPr/>
            <p:nvPr/>
          </p:nvSpPr>
          <p:spPr>
            <a:xfrm>
              <a:off x="6337134" y="2762841"/>
              <a:ext cx="2806866" cy="945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37134" y="2896203"/>
              <a:ext cx="2806866" cy="94565"/>
            </a:xfrm>
            <a:prstGeom prst="rect">
              <a:avLst/>
            </a:prstGeom>
            <a:solidFill>
              <a:srgbClr val="B0120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37134" y="3029563"/>
              <a:ext cx="2806866" cy="9456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 descr="logo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986" y="327842"/>
            <a:ext cx="702225" cy="9575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5C3AEF-A2B6-D3F0-BB89-8929057B9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8662" y="429626"/>
            <a:ext cx="1385324" cy="8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2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018" y="1591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" y="1591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708" y="1508400"/>
            <a:ext cx="11068061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115888"/>
            <a:ext cx="12216000" cy="22860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33" name="Title Placeholder 32"/>
          <p:cNvSpPr>
            <a:spLocks noGrp="1"/>
          </p:cNvSpPr>
          <p:nvPr>
            <p:ph type="title"/>
          </p:nvPr>
        </p:nvSpPr>
        <p:spPr>
          <a:xfrm>
            <a:off x="562708" y="359647"/>
            <a:ext cx="11068061" cy="831600"/>
          </a:xfrm>
          <a:prstGeom prst="rect">
            <a:avLst/>
          </a:prstGeom>
        </p:spPr>
        <p:txBody>
          <a:bodyPr vert="horz" lIns="0" tIns="38963" rIns="0" bIns="38963" rtlCol="0" anchor="ctr" anchorCtr="0">
            <a:noAutofit/>
          </a:bodyPr>
          <a:lstStyle/>
          <a:p>
            <a:pPr marL="0" marR="0" lvl="0" indent="0" algn="l" defTabSz="779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8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779233" rtl="0" eaLnBrk="1" latinLnBrk="0" hangingPunct="1">
        <a:spcBef>
          <a:spcPct val="0"/>
        </a:spcBef>
        <a:buNone/>
        <a:defRPr kumimoji="0" lang="en-US" sz="2400" b="1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779233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89616" indent="-194808" algn="l" defTabSz="779233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33" indent="-194808" algn="l" defTabSz="779233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72908" indent="-198866" algn="l" defTabSz="779233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4627" indent="-196161" algn="l" defTabSz="779233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889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05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21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738" indent="-194808" algn="l" defTabSz="77923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16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33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49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64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80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97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13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929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CB52-C468-D7B5-3EC1-5A5898D24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802" y="3301508"/>
            <a:ext cx="7772398" cy="669360"/>
          </a:xfrm>
        </p:spPr>
        <p:txBody>
          <a:bodyPr anchor="b">
            <a:normAutofit/>
          </a:bodyPr>
          <a:lstStyle/>
          <a:p>
            <a:br>
              <a:rPr lang="en-GB" sz="1875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75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BB97CBD-F105-D14D-5F29-762197BF7E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04292" y="4146173"/>
            <a:ext cx="7983415" cy="253177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Donnie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Mategula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MBBS, MSc,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MRes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PhD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Malawi Liverpool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Wellcome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Program/Liverpool School of Tropical Medicine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SMC Alliance meeting, Uganda. 26 Feb 2026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B971406-6D9F-0CF2-795E-AF0CE1E7AA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9331" y="2023684"/>
            <a:ext cx="8833338" cy="1102519"/>
          </a:xfrm>
        </p:spPr>
        <p:txBody>
          <a:bodyPr/>
          <a:lstStyle/>
          <a:p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of Anti-Malarial drugs for </a:t>
            </a:r>
            <a:r>
              <a:rPr lang="en-GB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chemoPrevention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in Malawi </a:t>
            </a:r>
          </a:p>
          <a:p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(CHAMP Drug)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0597-A66F-ACD6-1063-2C071EB1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SMC outside the Sahel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C0DA6-676A-BF42-1027-3A24C53EC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231" y="983700"/>
            <a:ext cx="10175240" cy="52450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5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0" dirty="0">
                <a:latin typeface="Calibri" panose="020F0502020204030204" pitchFamily="34" charset="0"/>
                <a:cs typeface="Calibri" panose="020F0502020204030204" pitchFamily="34" charset="0"/>
              </a:rPr>
              <a:t>Evidence supporting SMC effectiveness in outside the Sahel remains limited and uncertain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0" dirty="0">
                <a:latin typeface="Calibri" panose="020F0502020204030204" pitchFamily="34" charset="0"/>
                <a:cs typeface="Calibri" panose="020F0502020204030204" pitchFamily="34" charset="0"/>
              </a:rPr>
              <a:t>No individually randomized trials of SPAQ for SMC in East or Southern Africa</a:t>
            </a:r>
          </a:p>
          <a:p>
            <a:pPr marL="0" indent="0">
              <a:buNone/>
            </a:pPr>
            <a:endParaRPr lang="en-GB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2516" lvl="1" indent="-34290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D39E0-9723-C7BE-4344-AC0DB858E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28" y="1497333"/>
            <a:ext cx="7772400" cy="2738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56CB13-3DAD-5B1C-0D85-9590A22E5E64}"/>
              </a:ext>
            </a:extLst>
          </p:cNvPr>
          <p:cNvSpPr txBox="1"/>
          <p:nvPr/>
        </p:nvSpPr>
        <p:spPr>
          <a:xfrm>
            <a:off x="736340" y="6336207"/>
            <a:ext cx="3052439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WHO Malaria Guidelines: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MagicApp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B9D6D3-581F-3559-8EE8-DD49B0C32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157" y="470541"/>
            <a:ext cx="2877430" cy="18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4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7474-A0FA-C969-1168-3B9385B71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" y="761365"/>
            <a:ext cx="10515600" cy="132556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chemoprevention achieve the same impact in East and Southern Africa as observed in the Sahel?</a:t>
            </a:r>
            <a:br>
              <a:rPr lang="en-GB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4824-AB87-EF6B-F959-3B154FE32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2476073"/>
            <a:ext cx="4900246" cy="4590000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Sahel characterized by:</a:t>
            </a:r>
          </a:p>
          <a:p>
            <a:pPr lvl="2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Highly seasonal transmission</a:t>
            </a:r>
          </a:p>
          <a:p>
            <a:pPr lvl="2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Predictable malaria peaks</a:t>
            </a:r>
          </a:p>
          <a:p>
            <a:pPr lvl="2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Established SP+AQ regimen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48617D-A337-BFBF-A5BF-0C286D2A3778}"/>
              </a:ext>
            </a:extLst>
          </p:cNvPr>
          <p:cNvSpPr txBox="1">
            <a:spLocks/>
          </p:cNvSpPr>
          <p:nvPr/>
        </p:nvSpPr>
        <p:spPr>
          <a:xfrm>
            <a:off x="5831840" y="2476073"/>
            <a:ext cx="5786119" cy="459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779233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16" indent="-194808" algn="l" defTabSz="779233" rtl="0" eaLnBrk="1" latinLnBrk="0" hangingPunct="1">
              <a:spcBef>
                <a:spcPct val="20000"/>
              </a:spcBef>
              <a:buClr>
                <a:srgbClr val="B0120E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33" indent="-194808" algn="l" defTabSz="779233" rtl="0" eaLnBrk="1" latinLnBrk="0" hangingPunct="1">
              <a:spcBef>
                <a:spcPct val="20000"/>
              </a:spcBef>
              <a:buClr>
                <a:srgbClr val="B0120E"/>
              </a:buClr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2908" indent="-198866" algn="l" defTabSz="779233" rtl="0" eaLnBrk="1" latinLnBrk="0" hangingPunct="1">
              <a:spcBef>
                <a:spcPct val="20000"/>
              </a:spcBef>
              <a:buClr>
                <a:srgbClr val="B0120E"/>
              </a:buClr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4627" indent="-196161" algn="l" defTabSz="779233" rtl="0" eaLnBrk="1" latinLnBrk="0" hangingPunct="1">
              <a:spcBef>
                <a:spcPct val="20000"/>
              </a:spcBef>
              <a:buClr>
                <a:srgbClr val="B0120E"/>
              </a:buClr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889" indent="-194808" algn="l" defTabSz="7792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05" indent="-194808" algn="l" defTabSz="7792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21" indent="-194808" algn="l" defTabSz="7792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738" indent="-194808" algn="l" defTabSz="7792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East and </a:t>
            </a:r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Southern African settings: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More heterogeneous transmission</a:t>
            </a:r>
          </a:p>
          <a:p>
            <a:pPr lvl="2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Longer or bimodal seasons</a:t>
            </a:r>
          </a:p>
          <a:p>
            <a:pPr lvl="2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Different drug resistance patterns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1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2FAD-7F68-7002-E09E-3DA63ECD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543601"/>
            <a:ext cx="11068061" cy="8316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SMC and drug choice outside the Sahel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06EAA-0711-17B3-3F7D-6E05074B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507526"/>
            <a:ext cx="6154271" cy="517305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Transmission patterns in Malawi reflect East and Southern Africa realities </a:t>
            </a:r>
          </a:p>
          <a:p>
            <a:pPr marL="732516" lvl="1" indent="-342900"/>
            <a:r>
              <a:rPr lang="en-US" sz="2100" b="0" dirty="0">
                <a:latin typeface="Calibri" panose="020F0502020204030204" pitchFamily="34" charset="0"/>
                <a:cs typeface="Calibri" panose="020F0502020204030204" pitchFamily="34" charset="0"/>
              </a:rPr>
              <a:t>Moderate to high transmission with seasonal peaks and geographical heterogeneity</a:t>
            </a:r>
          </a:p>
          <a:p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High SP resistance may limit anti-malarial efficacy, but may have non-malaria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Chloroquine is an attractive option as it is:</a:t>
            </a:r>
          </a:p>
          <a:p>
            <a:pPr marL="732516" lvl="1" indent="-342900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Cheap</a:t>
            </a:r>
          </a:p>
          <a:p>
            <a:pPr marL="732516" lvl="1" indent="-342900"/>
            <a:r>
              <a:rPr lang="en-US" sz="2100" b="0" dirty="0"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</a:p>
          <a:p>
            <a:pPr marL="732516" lvl="1" indent="-342900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Not used for treatment</a:t>
            </a:r>
          </a:p>
          <a:p>
            <a:pPr marL="732516" lvl="1" indent="-342900"/>
            <a:r>
              <a:rPr lang="en-US" sz="2100" b="0" dirty="0">
                <a:latin typeface="Calibri" panose="020F0502020204030204" pitchFamily="34" charset="0"/>
                <a:cs typeface="Calibri" panose="020F0502020204030204" pitchFamily="34" charset="0"/>
              </a:rPr>
              <a:t>No molecular evidence of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6EB97B-5D7A-04C7-8BB0-75CEDEAC7806}"/>
              </a:ext>
            </a:extLst>
          </p:cNvPr>
          <p:cNvGrpSpPr/>
          <p:nvPr/>
        </p:nvGrpSpPr>
        <p:grpSpPr>
          <a:xfrm>
            <a:off x="6893169" y="1294331"/>
            <a:ext cx="4513385" cy="3359731"/>
            <a:chOff x="6732517" y="526473"/>
            <a:chExt cx="4019702" cy="33417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A4A0D0-0783-D634-0314-BEC7C9F7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2517" y="2198198"/>
              <a:ext cx="1583441" cy="147837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3D59AD-FE31-36AE-ED1C-0BE33C7F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4324" y="528142"/>
              <a:ext cx="2167895" cy="3340112"/>
            </a:xfrm>
            <a:prstGeom prst="rect">
              <a:avLst/>
            </a:prstGeom>
            <a:ln w="285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99F38D-CDE2-A71D-AC44-176AAD304A7E}"/>
                </a:ext>
              </a:extLst>
            </p:cNvPr>
            <p:cNvCxnSpPr/>
            <p:nvPr/>
          </p:nvCxnSpPr>
          <p:spPr>
            <a:xfrm flipV="1">
              <a:off x="7869382" y="526473"/>
              <a:ext cx="678873" cy="252152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4528408-E725-F9A3-F8B1-06966406377B}"/>
                </a:ext>
              </a:extLst>
            </p:cNvPr>
            <p:cNvCxnSpPr>
              <a:cxnSpLocks/>
            </p:cNvCxnSpPr>
            <p:nvPr/>
          </p:nvCxnSpPr>
          <p:spPr>
            <a:xfrm>
              <a:off x="7869382" y="3311236"/>
              <a:ext cx="714942" cy="557018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0FC852-0062-E7B8-8FA6-F54A9D3AD348}"/>
              </a:ext>
            </a:extLst>
          </p:cNvPr>
          <p:cNvSpPr txBox="1"/>
          <p:nvPr/>
        </p:nvSpPr>
        <p:spPr>
          <a:xfrm>
            <a:off x="681877" y="6299752"/>
            <a:ext cx="4304384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Artimovich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et al JID, 2015; Laufer et al NEJM, 2006.</a:t>
            </a:r>
          </a:p>
        </p:txBody>
      </p:sp>
    </p:spTree>
    <p:extLst>
      <p:ext uri="{BB962C8B-B14F-4D97-AF65-F5344CB8AC3E}">
        <p14:creationId xmlns:p14="http://schemas.microsoft.com/office/powerpoint/2010/main" val="367984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E1D392-6311-EF57-5088-74C4A4423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002" r="-5166"/>
          <a:stretch>
            <a:fillRect/>
          </a:stretch>
        </p:blipFill>
        <p:spPr>
          <a:xfrm>
            <a:off x="562708" y="1308678"/>
            <a:ext cx="10105292" cy="47904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1985D-4EE8-26D6-F25A-0AF18460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Seasonality of Malaria cases in Mwanza, Malawi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6E421-E56D-306B-8347-48F3EBC1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1DC9-1FDC-6C4B-A999-E0AC3D513FA3}" type="slidenum">
              <a:rPr lang="en-US" smtClean="0"/>
              <a:t>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F98F5F-FDAB-C973-2098-4877357C750A}"/>
              </a:ext>
            </a:extLst>
          </p:cNvPr>
          <p:cNvSpPr txBox="1"/>
          <p:nvPr/>
        </p:nvSpPr>
        <p:spPr>
          <a:xfrm>
            <a:off x="9213273" y="1191247"/>
            <a:ext cx="2770908" cy="2213083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61% of annual cases occur Jan-May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(4-year average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764D99-8B06-BEB5-596C-839E0E3F1FC8}"/>
              </a:ext>
            </a:extLst>
          </p:cNvPr>
          <p:cNvSpPr/>
          <p:nvPr/>
        </p:nvSpPr>
        <p:spPr>
          <a:xfrm>
            <a:off x="1052945" y="1676406"/>
            <a:ext cx="803564" cy="3394364"/>
          </a:xfrm>
          <a:prstGeom prst="rect">
            <a:avLst/>
          </a:prstGeom>
          <a:solidFill>
            <a:schemeClr val="accent3">
              <a:lumMod val="20000"/>
              <a:lumOff val="80000"/>
              <a:alpha val="46114"/>
            </a:schemeClr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66C353-D331-9F8E-E85B-AE0C24AF5469}"/>
              </a:ext>
            </a:extLst>
          </p:cNvPr>
          <p:cNvSpPr/>
          <p:nvPr/>
        </p:nvSpPr>
        <p:spPr>
          <a:xfrm>
            <a:off x="3197736" y="1676406"/>
            <a:ext cx="803564" cy="3394364"/>
          </a:xfrm>
          <a:prstGeom prst="rect">
            <a:avLst/>
          </a:prstGeom>
          <a:solidFill>
            <a:schemeClr val="accent3">
              <a:lumMod val="20000"/>
              <a:lumOff val="80000"/>
              <a:alpha val="46114"/>
            </a:schemeClr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9A6664-9145-2077-EF47-422D4488B435}"/>
              </a:ext>
            </a:extLst>
          </p:cNvPr>
          <p:cNvSpPr/>
          <p:nvPr/>
        </p:nvSpPr>
        <p:spPr>
          <a:xfrm>
            <a:off x="5627610" y="1676406"/>
            <a:ext cx="803564" cy="3394364"/>
          </a:xfrm>
          <a:prstGeom prst="rect">
            <a:avLst/>
          </a:prstGeom>
          <a:solidFill>
            <a:schemeClr val="accent3">
              <a:lumMod val="20000"/>
              <a:lumOff val="80000"/>
              <a:alpha val="46114"/>
            </a:schemeClr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75466E-131F-2F1C-72BF-1F1B0E780740}"/>
              </a:ext>
            </a:extLst>
          </p:cNvPr>
          <p:cNvSpPr/>
          <p:nvPr/>
        </p:nvSpPr>
        <p:spPr>
          <a:xfrm>
            <a:off x="7897092" y="1676406"/>
            <a:ext cx="803564" cy="3394364"/>
          </a:xfrm>
          <a:prstGeom prst="rect">
            <a:avLst/>
          </a:prstGeom>
          <a:solidFill>
            <a:schemeClr val="accent3">
              <a:lumMod val="20000"/>
              <a:lumOff val="80000"/>
              <a:alpha val="46114"/>
            </a:schemeClr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1C5F4-E581-4952-F5B1-B20EF84379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059" y="1537505"/>
            <a:ext cx="10252285" cy="459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Question: </a:t>
            </a:r>
            <a:r>
              <a:rPr lang="en-VN" sz="2400" b="0">
                <a:latin typeface="Calibri" panose="020F0502020204030204" pitchFamily="34" charset="0"/>
                <a:cs typeface="Calibri" panose="020F0502020204030204" pitchFamily="34" charset="0"/>
              </a:rPr>
              <a:t>Which antimalarial drug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VN" sz="2400" b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delivered as SMC </a:t>
            </a:r>
            <a:r>
              <a:rPr lang="en-VN" sz="2400" b="0">
                <a:latin typeface="Calibri" panose="020F0502020204030204" pitchFamily="34" charset="0"/>
                <a:cs typeface="Calibri" panose="020F0502020204030204" pitchFamily="34" charset="0"/>
              </a:rPr>
              <a:t>provide the greatest protection against malaria attributable morbidity in young children in 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Malawi?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Study population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: 6900 children 3-59months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Intervention: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5 monthly cycles of chemoprevention, all doses DOT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Allocation: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Individual, factorial 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randomisation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(6 arms)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Follow-up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: Active follow-up through 1 month after last 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dones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passive follow-up for total of 1-year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A8AF1-9ADD-5573-ACB1-9DE41B2C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>
                <a:solidFill>
                  <a:srgbClr val="C00000"/>
                </a:solidFill>
              </a:rPr>
              <a:t>CHAMP</a:t>
            </a:r>
            <a:r>
              <a:rPr lang="en-US" sz="3000" dirty="0">
                <a:solidFill>
                  <a:srgbClr val="C00000"/>
                </a:solidFill>
              </a:rPr>
              <a:t> Drug: Trial Design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AAE449-A343-4EDD-7B73-84082435E369}"/>
              </a:ext>
            </a:extLst>
          </p:cNvPr>
          <p:cNvGraphicFramePr>
            <a:graphicFrameLocks noGrp="1"/>
          </p:cNvGraphicFramePr>
          <p:nvPr/>
        </p:nvGraphicFramePr>
        <p:xfrm>
          <a:off x="1438656" y="3686201"/>
          <a:ext cx="921715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66">
                  <a:extLst>
                    <a:ext uri="{9D8B030D-6E8A-4147-A177-3AD203B41FA5}">
                      <a16:colId xmlns:a16="http://schemas.microsoft.com/office/drawing/2014/main" val="4275830394"/>
                    </a:ext>
                  </a:extLst>
                </a:gridCol>
                <a:gridCol w="1168914">
                  <a:extLst>
                    <a:ext uri="{9D8B030D-6E8A-4147-A177-3AD203B41FA5}">
                      <a16:colId xmlns:a16="http://schemas.microsoft.com/office/drawing/2014/main" val="835621146"/>
                    </a:ext>
                  </a:extLst>
                </a:gridCol>
                <a:gridCol w="2258129">
                  <a:extLst>
                    <a:ext uri="{9D8B030D-6E8A-4147-A177-3AD203B41FA5}">
                      <a16:colId xmlns:a16="http://schemas.microsoft.com/office/drawing/2014/main" val="644516026"/>
                    </a:ext>
                  </a:extLst>
                </a:gridCol>
                <a:gridCol w="1926052">
                  <a:extLst>
                    <a:ext uri="{9D8B030D-6E8A-4147-A177-3AD203B41FA5}">
                      <a16:colId xmlns:a16="http://schemas.microsoft.com/office/drawing/2014/main" val="2154869093"/>
                    </a:ext>
                  </a:extLst>
                </a:gridCol>
                <a:gridCol w="1955391">
                  <a:extLst>
                    <a:ext uri="{9D8B030D-6E8A-4147-A177-3AD203B41FA5}">
                      <a16:colId xmlns:a16="http://schemas.microsoft.com/office/drawing/2014/main" val="22625568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Randomisation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44649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Hydroxychloroquine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Amodiaquine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456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SP+HCQ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SP+AQ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SP+Placebo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5073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Placebo+HCQ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Placebo+AQ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Placebo+Placebo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428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42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68FDC-31FA-FF1B-0E36-85D0C36D6D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3445" y="1422308"/>
            <a:ext cx="10405110" cy="45900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Co-</a:t>
            </a:r>
            <a:r>
              <a:rPr lang="en-VN" sz="2400" b="1"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en-VN" sz="24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122133" lvl="2" indent="-342900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Hospitalisation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due to malaria</a:t>
            </a:r>
          </a:p>
          <a:p>
            <a:pPr marL="1122133" lvl="2" indent="-34290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Uncomplicated clinical malaria</a:t>
            </a:r>
            <a:endParaRPr lang="en-VN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sz="2400" b="1"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en-VN" sz="24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cause hospital admissions and mortality 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Severe malaria meeting WHO definitions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infections requiring antibacterial or antimalarial treatment 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Parasite prevalence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Change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haemoglobin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concentration and growth parameters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Drug resistance markers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Safety and tolerability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127AC-D063-1441-091A-DF674E76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CHAMP Drug: </a:t>
            </a:r>
            <a:r>
              <a:rPr lang="en-VN" sz="3200">
                <a:solidFill>
                  <a:srgbClr val="C00000"/>
                </a:solidFill>
              </a:rPr>
              <a:t>Outcomes</a:t>
            </a:r>
          </a:p>
        </p:txBody>
      </p:sp>
      <p:pic>
        <p:nvPicPr>
          <p:cNvPr id="9" name="Graphic 8" descr="Inpatient with solid fill">
            <a:extLst>
              <a:ext uri="{FF2B5EF4-FFF2-40B4-BE49-F238E27FC236}">
                <a16:creationId xmlns:a16="http://schemas.microsoft.com/office/drawing/2014/main" id="{12A36903-D42D-20EE-CCCC-8E374175F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365" y="1738746"/>
            <a:ext cx="914400" cy="914400"/>
          </a:xfrm>
          <a:prstGeom prst="rect">
            <a:avLst/>
          </a:prstGeom>
        </p:spPr>
      </p:pic>
      <p:pic>
        <p:nvPicPr>
          <p:cNvPr id="11" name="Graphic 10" descr="Medical with solid fill">
            <a:extLst>
              <a:ext uri="{FF2B5EF4-FFF2-40B4-BE49-F238E27FC236}">
                <a16:creationId xmlns:a16="http://schemas.microsoft.com/office/drawing/2014/main" id="{B764255A-D748-B3B7-9AC4-2E3CC6EA4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0280" y="17387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0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8A307-C0D1-A2A4-A121-F977B429C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3F41B-A4B8-CD28-4BB4-93D5287D76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1" y="3188880"/>
            <a:ext cx="10352314" cy="28194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The trial will: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0" dirty="0">
                <a:latin typeface="Calibri" panose="020F0502020204030204" pitchFamily="34" charset="0"/>
              </a:rPr>
              <a:t>Determine chemoprevention drug efficacy, quantify SP’s malaria-specific and non-malaria impact</a:t>
            </a:r>
          </a:p>
          <a:p>
            <a:pPr marL="732516" lvl="1" indent="-342900">
              <a:buFont typeface="Wingdings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</a:rPr>
              <a:t>Inform choice of drugs for SMC, PMC, and </a:t>
            </a:r>
            <a:r>
              <a:rPr lang="en-US" sz="2400" b="1" dirty="0" err="1">
                <a:latin typeface="Calibri" panose="020F0502020204030204" pitchFamily="34" charset="0"/>
              </a:rPr>
              <a:t>IPTsc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</a:p>
          <a:p>
            <a:pPr lvl="1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0" dirty="0">
                <a:latin typeface="Calibri" panose="020F0502020204030204" pitchFamily="34" charset="0"/>
              </a:rPr>
              <a:t>Measure impact of SMC outside the Sahel</a:t>
            </a:r>
          </a:p>
          <a:p>
            <a:pPr marL="732516" lvl="1" indent="-342900">
              <a:buFont typeface="Wingdings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</a:rPr>
              <a:t>Inform policy in Malawi and the region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3633F-2D9D-8129-3B56-3A093818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CHAMP Drug: Timelines and Anticipated Impact</a:t>
            </a:r>
            <a:endParaRPr lang="en-VN" sz="3200">
              <a:solidFill>
                <a:srgbClr val="C0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530CFC-5848-FF37-62BA-22219C2D5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55723"/>
              </p:ext>
            </p:extLst>
          </p:nvPr>
        </p:nvGraphicFramePr>
        <p:xfrm>
          <a:off x="3643652" y="1653269"/>
          <a:ext cx="6922002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067">
                  <a:extLst>
                    <a:ext uri="{9D8B030D-6E8A-4147-A177-3AD203B41FA5}">
                      <a16:colId xmlns:a16="http://schemas.microsoft.com/office/drawing/2014/main" val="1011548036"/>
                    </a:ext>
                  </a:extLst>
                </a:gridCol>
                <a:gridCol w="1809187">
                  <a:extLst>
                    <a:ext uri="{9D8B030D-6E8A-4147-A177-3AD203B41FA5}">
                      <a16:colId xmlns:a16="http://schemas.microsoft.com/office/drawing/2014/main" val="1919060054"/>
                    </a:ext>
                  </a:extLst>
                </a:gridCol>
                <a:gridCol w="2444159">
                  <a:extLst>
                    <a:ext uri="{9D8B030D-6E8A-4147-A177-3AD203B41FA5}">
                      <a16:colId xmlns:a16="http://schemas.microsoft.com/office/drawing/2014/main" val="2242785761"/>
                    </a:ext>
                  </a:extLst>
                </a:gridCol>
                <a:gridCol w="1427589">
                  <a:extLst>
                    <a:ext uri="{9D8B030D-6E8A-4147-A177-3AD203B41FA5}">
                      <a16:colId xmlns:a16="http://schemas.microsoft.com/office/drawing/2014/main" val="1622966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2027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80400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dirty="0"/>
                        <a:t>Preparation</a:t>
                      </a:r>
                    </a:p>
                    <a:p>
                      <a:r>
                        <a:rPr lang="en-US" dirty="0"/>
                        <a:t>Site Census</a:t>
                      </a:r>
                    </a:p>
                    <a:p>
                      <a:r>
                        <a:rPr lang="en-US" dirty="0"/>
                        <a:t>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92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D  D  D  D  D </a:t>
                      </a:r>
                    </a:p>
                    <a:p>
                      <a:pPr marL="0" marR="0" lvl="0" indent="0" algn="l" defTabSz="7792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↓   ↓   ↓   ↓   ↓   ↓</a:t>
                      </a:r>
                    </a:p>
                    <a:p>
                      <a:pPr marL="0" marR="0" lvl="0" indent="0" algn="l" defTabSz="7792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Active &amp; passive follow-up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                                x</a:t>
                      </a:r>
                    </a:p>
                    <a:p>
                      <a:r>
                        <a:rPr lang="en-US" dirty="0"/>
                        <a:t>Passive follow-up</a:t>
                      </a:r>
                    </a:p>
                    <a:p>
                      <a:r>
                        <a:rPr lang="en-US" dirty="0"/>
                        <a:t>Preliminary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      x</a:t>
                      </a:r>
                    </a:p>
                    <a:p>
                      <a:r>
                        <a:rPr lang="en-US" dirty="0"/>
                        <a:t>Analysis</a:t>
                      </a:r>
                    </a:p>
                    <a:p>
                      <a:r>
                        <a:rPr lang="en-US" dirty="0"/>
                        <a:t>Final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290301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42C5E0-DE4C-D9F8-D675-D58AE874363B}"/>
              </a:ext>
            </a:extLst>
          </p:cNvPr>
          <p:cNvCxnSpPr/>
          <p:nvPr/>
        </p:nvCxnSpPr>
        <p:spPr>
          <a:xfrm>
            <a:off x="4870857" y="2318657"/>
            <a:ext cx="4100946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5F175F-B088-CED5-007C-40B31AB72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886" y="1553834"/>
            <a:ext cx="5917376" cy="459000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Malawi Liverpool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Wellcome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Program</a:t>
            </a:r>
          </a:p>
          <a:p>
            <a:pPr marL="342900" indent="-342900">
              <a:buFontTx/>
              <a:buChar char="-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Henry 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Mwandumba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Tikhala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Jere</a:t>
            </a:r>
          </a:p>
          <a:p>
            <a:pPr marL="342900" indent="-342900">
              <a:buFontTx/>
              <a:buChar char="-"/>
            </a:pP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Lumbani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Makhaza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Liverpool School of Tropical Medicine</a:t>
            </a:r>
          </a:p>
          <a:p>
            <a:pPr marL="342900" indent="-342900">
              <a:buFontTx/>
              <a:buChar char="-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Lauren Cohee</a:t>
            </a:r>
          </a:p>
          <a:p>
            <a:pPr marL="342900" indent="-342900">
              <a:buFontTx/>
              <a:buChar char="-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Jane Rawlinson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396B16-1C61-2AF7-7464-9AAFD5E1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06DC3F7-D113-1067-97BD-76AF4754A3C7}"/>
              </a:ext>
            </a:extLst>
          </p:cNvPr>
          <p:cNvSpPr txBox="1">
            <a:spLocks/>
          </p:cNvSpPr>
          <p:nvPr/>
        </p:nvSpPr>
        <p:spPr>
          <a:xfrm>
            <a:off x="6096000" y="1134000"/>
            <a:ext cx="5917376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79233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16" indent="-194808" algn="l" defTabSz="779233" rtl="0" eaLnBrk="1" latinLnBrk="0" hangingPunct="1">
              <a:spcBef>
                <a:spcPct val="20000"/>
              </a:spcBef>
              <a:buClr>
                <a:srgbClr val="B0120E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33" indent="-194808" algn="l" defTabSz="779233" rtl="0" eaLnBrk="1" latinLnBrk="0" hangingPunct="1">
              <a:spcBef>
                <a:spcPct val="20000"/>
              </a:spcBef>
              <a:buClr>
                <a:srgbClr val="B0120E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2908" indent="-198866" algn="l" defTabSz="779233" rtl="0" eaLnBrk="1" latinLnBrk="0" hangingPunct="1">
              <a:spcBef>
                <a:spcPct val="20000"/>
              </a:spcBef>
              <a:buClr>
                <a:srgbClr val="B0120E"/>
              </a:buClr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4627" indent="-196161" algn="l" defTabSz="779233" rtl="0" eaLnBrk="1" latinLnBrk="0" hangingPunct="1">
              <a:spcBef>
                <a:spcPct val="20000"/>
              </a:spcBef>
              <a:buClr>
                <a:srgbClr val="B0120E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889" indent="-194808" algn="l" defTabSz="7792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05" indent="-194808" algn="l" defTabSz="7792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21" indent="-194808" algn="l" defTabSz="7792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738" indent="-194808" algn="l" defTabSz="7792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Malawi National Malaria Control Program</a:t>
            </a:r>
          </a:p>
          <a:p>
            <a:pPr marL="342900" indent="-342900">
              <a:buFontTx/>
              <a:buChar char="-"/>
            </a:pP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Lumbani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Munthali</a:t>
            </a:r>
          </a:p>
          <a:p>
            <a:pPr marL="342900" indent="-342900">
              <a:buFontTx/>
              <a:buChar char="-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MORU/Oxford </a:t>
            </a:r>
          </a:p>
          <a:p>
            <a:pPr marL="342900" indent="-342900">
              <a:buFontTx/>
              <a:buChar char="-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James Watson</a:t>
            </a:r>
          </a:p>
          <a:p>
            <a:pPr marL="342900" indent="-342900">
              <a:buFontTx/>
              <a:buChar char="-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Dhruv Darji</a:t>
            </a:r>
          </a:p>
          <a:p>
            <a:pPr marL="342900" indent="-342900">
              <a:buFontTx/>
              <a:buChar char="-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Nick White</a:t>
            </a:r>
          </a:p>
          <a:p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Funding: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20E99-8B79-DC69-7271-5E951132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919" y="4984766"/>
            <a:ext cx="19939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39F320-FCF9-4559-723B-1FA3E9DD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696" y="2154588"/>
            <a:ext cx="2292315" cy="2171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C70473-0155-8066-E8E4-021A4AFB67C0}"/>
              </a:ext>
            </a:extLst>
          </p:cNvPr>
          <p:cNvSpPr txBox="1"/>
          <p:nvPr/>
        </p:nvSpPr>
        <p:spPr>
          <a:xfrm>
            <a:off x="9791307" y="4337132"/>
            <a:ext cx="1039067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1400" dirty="0"/>
              <a:t>1951-2026</a:t>
            </a:r>
          </a:p>
        </p:txBody>
      </p:sp>
    </p:spTree>
    <p:extLst>
      <p:ext uri="{BB962C8B-B14F-4D97-AF65-F5344CB8AC3E}">
        <p14:creationId xmlns:p14="http://schemas.microsoft.com/office/powerpoint/2010/main" val="13407983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LW 2017 Site Visit Wide format">
  <a:themeElements>
    <a:clrScheme name="Unitaid">
      <a:dk1>
        <a:srgbClr val="000000"/>
      </a:dk1>
      <a:lt1>
        <a:srgbClr val="FFFFFF"/>
      </a:lt1>
      <a:dk2>
        <a:srgbClr val="B0120E"/>
      </a:dk2>
      <a:lt2>
        <a:srgbClr val="808080"/>
      </a:lt2>
      <a:accent1>
        <a:srgbClr val="B0120E"/>
      </a:accent1>
      <a:accent2>
        <a:srgbClr val="F04642"/>
      </a:accent2>
      <a:accent3>
        <a:srgbClr val="4F81BD"/>
      </a:accent3>
      <a:accent4>
        <a:srgbClr val="8FAFD5"/>
      </a:accent4>
      <a:accent5>
        <a:srgbClr val="B2B2B2"/>
      </a:accent5>
      <a:accent6>
        <a:srgbClr val="E2E2E2"/>
      </a:accent6>
      <a:hlink>
        <a:srgbClr val="4F81BD"/>
      </a:hlink>
      <a:folHlink>
        <a:srgbClr val="D0D8E8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508743E02F2489AB9A0B70F9A8DD4" ma:contentTypeVersion="3" ma:contentTypeDescription="Create a new document." ma:contentTypeScope="" ma:versionID="e7524deda16b295d39bc4f75b78b744e">
  <xsd:schema xmlns:xsd="http://www.w3.org/2001/XMLSchema" xmlns:xs="http://www.w3.org/2001/XMLSchema" xmlns:p="http://schemas.microsoft.com/office/2006/metadata/properties" xmlns:ns2="f8d7f07c-8885-47f1-b936-0da718ee62e8" targetNamespace="http://schemas.microsoft.com/office/2006/metadata/properties" ma:root="true" ma:fieldsID="a876463400024ac21fe806feea4d221d" ns2:_="">
    <xsd:import namespace="f8d7f07c-8885-47f1-b936-0da718ee62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7f07c-8885-47f1-b936-0da718ee62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D0ACD6-4A76-4B3F-B66F-18688F54D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d7f07c-8885-47f1-b936-0da718ee62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0ED84-76D3-48D5-BE4F-412FF81FC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72B12F-883A-4A73-AE45-140D51B9008A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f8d7f07c-8885-47f1-b936-0da718ee62e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525</Words>
  <Application>Microsoft Macintosh PowerPoint</Application>
  <PresentationFormat>Widescreen</PresentationFormat>
  <Paragraphs>139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Wingdings</vt:lpstr>
      <vt:lpstr>MLW 2017 Site Visit Wide format</vt:lpstr>
      <vt:lpstr>think-cell Slide</vt:lpstr>
      <vt:lpstr>PowerPoint Presentation</vt:lpstr>
      <vt:lpstr>SMC outside the Sahel</vt:lpstr>
      <vt:lpstr>Will chemoprevention achieve the same impact in East and Southern Africa as observed in the Sahel? </vt:lpstr>
      <vt:lpstr>SMC and drug choice outside the Sahel</vt:lpstr>
      <vt:lpstr>Seasonality of Malaria cases in Mwanza, Malawi</vt:lpstr>
      <vt:lpstr>CHAMP Drug: Trial Design</vt:lpstr>
      <vt:lpstr>CHAMP Drug: Outcomes</vt:lpstr>
      <vt:lpstr>CHAMP Drug: Timelines and Anticipated Impact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Donnie Mategula</dc:creator>
  <cp:lastModifiedBy>Lauren Cohee</cp:lastModifiedBy>
  <cp:revision>3</cp:revision>
  <dcterms:created xsi:type="dcterms:W3CDTF">2026-02-25T07:45:57Z</dcterms:created>
  <dcterms:modified xsi:type="dcterms:W3CDTF">2026-02-25T14:05:54Z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0x0101003E3508743E02F2489AB9A0B70F9A8DD4</vt:lpwstr>
  </property>
</Properties>
</file>